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259" r:id="rId3"/>
    <p:sldId id="260" r:id="rId4"/>
    <p:sldId id="257" r:id="rId5"/>
    <p:sldId id="272" r:id="rId6"/>
    <p:sldId id="292" r:id="rId7"/>
    <p:sldId id="261" r:id="rId8"/>
    <p:sldId id="291" r:id="rId9"/>
    <p:sldId id="273" r:id="rId10"/>
    <p:sldId id="263" r:id="rId11"/>
    <p:sldId id="274" r:id="rId12"/>
    <p:sldId id="264" r:id="rId13"/>
    <p:sldId id="275" r:id="rId14"/>
    <p:sldId id="289" r:id="rId15"/>
    <p:sldId id="265" r:id="rId16"/>
    <p:sldId id="276" r:id="rId17"/>
    <p:sldId id="288" r:id="rId18"/>
    <p:sldId id="268" r:id="rId19"/>
    <p:sldId id="277" r:id="rId20"/>
    <p:sldId id="287" r:id="rId21"/>
    <p:sldId id="269" r:id="rId22"/>
    <p:sldId id="278" r:id="rId23"/>
    <p:sldId id="293" r:id="rId24"/>
    <p:sldId id="296" r:id="rId25"/>
    <p:sldId id="282" r:id="rId26"/>
    <p:sldId id="283" r:id="rId27"/>
    <p:sldId id="270" r:id="rId28"/>
    <p:sldId id="279" r:id="rId29"/>
    <p:sldId id="294" r:id="rId30"/>
    <p:sldId id="271" r:id="rId31"/>
    <p:sldId id="295" r:id="rId32"/>
    <p:sldId id="280" r:id="rId33"/>
    <p:sldId id="284" r:id="rId34"/>
    <p:sldId id="266" r:id="rId35"/>
    <p:sldId id="267" r:id="rId36"/>
    <p:sldId id="297" r:id="rId37"/>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ole Hooper" initials="NH" lastIdx="0" clrIdx="0">
    <p:extLst>
      <p:ext uri="{19B8F6BF-5375-455C-9EA6-DF929625EA0E}">
        <p15:presenceInfo xmlns:p15="http://schemas.microsoft.com/office/powerpoint/2012/main" userId="Nicole Hoop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3BE00"/>
    <a:srgbClr val="D5A700"/>
    <a:srgbClr val="8ACC00"/>
    <a:srgbClr val="5AFF33"/>
    <a:srgbClr val="45BE29"/>
    <a:srgbClr val="66FFCC"/>
    <a:srgbClr val="66FF66"/>
    <a:srgbClr val="9F89DD"/>
    <a:srgbClr val="20F004"/>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97" autoAdjust="0"/>
    <p:restoredTop sz="95801" autoAdjust="0"/>
  </p:normalViewPr>
  <p:slideViewPr>
    <p:cSldViewPr snapToGrid="0">
      <p:cViewPr varScale="1">
        <p:scale>
          <a:sx n="106" d="100"/>
          <a:sy n="106" d="100"/>
        </p:scale>
        <p:origin x="504"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9D4376EF-3753-4D75-93F4-8A22B6FE8296}" type="datetimeFigureOut">
              <a:rPr lang="en-NZ" smtClean="0"/>
              <a:t>21/04/20</a:t>
            </a:fld>
            <a:endParaRPr lang="en-NZ"/>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ACB35CD3-9FF6-4AE5-82F1-04C2EF702B77}" type="slidenum">
              <a:rPr lang="en-NZ" smtClean="0"/>
              <a:t>‹#›</a:t>
            </a:fld>
            <a:endParaRPr lang="en-NZ"/>
          </a:p>
        </p:txBody>
      </p:sp>
    </p:spTree>
    <p:extLst>
      <p:ext uri="{BB962C8B-B14F-4D97-AF65-F5344CB8AC3E}">
        <p14:creationId xmlns:p14="http://schemas.microsoft.com/office/powerpoint/2010/main" val="16560534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B35CD3-9FF6-4AE5-82F1-04C2EF702B77}" type="slidenum">
              <a:rPr lang="en-NZ" smtClean="0"/>
              <a:t>15</a:t>
            </a:fld>
            <a:endParaRPr lang="en-NZ"/>
          </a:p>
        </p:txBody>
      </p:sp>
    </p:spTree>
    <p:extLst>
      <p:ext uri="{BB962C8B-B14F-4D97-AF65-F5344CB8AC3E}">
        <p14:creationId xmlns:p14="http://schemas.microsoft.com/office/powerpoint/2010/main" val="8048367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p:cNvSpPr>
            <a:spLocks noGrp="1"/>
          </p:cNvSpPr>
          <p:nvPr>
            <p:ph type="dt" sz="half" idx="10"/>
          </p:nvPr>
        </p:nvSpPr>
        <p:spPr/>
        <p:txBody>
          <a:bodyPr/>
          <a:lstStyle/>
          <a:p>
            <a:fld id="{DFAE63F0-F547-45E9-A24D-76AC32C57FC4}" type="datetime1">
              <a:rPr lang="en-NZ" smtClean="0"/>
              <a:t>21/04/20</a:t>
            </a:fld>
            <a:endParaRPr lang="en-NZ"/>
          </a:p>
        </p:txBody>
      </p:sp>
      <p:sp>
        <p:nvSpPr>
          <p:cNvPr id="5" name="Footer Placeholder 4"/>
          <p:cNvSpPr>
            <a:spLocks noGrp="1"/>
          </p:cNvSpPr>
          <p:nvPr>
            <p:ph type="ftr" sz="quarter" idx="11"/>
          </p:nvPr>
        </p:nvSpPr>
        <p:spPr/>
        <p:txBody>
          <a:bodyPr/>
          <a:lstStyle/>
          <a:p>
            <a:r>
              <a:rPr lang="en-NZ"/>
              <a:t>Nicole Pepperell</a:t>
            </a:r>
          </a:p>
        </p:txBody>
      </p:sp>
      <p:sp>
        <p:nvSpPr>
          <p:cNvPr id="6" name="Slide Number Placeholder 5"/>
          <p:cNvSpPr>
            <a:spLocks noGrp="1"/>
          </p:cNvSpPr>
          <p:nvPr>
            <p:ph type="sldNum" sz="quarter" idx="12"/>
          </p:nvPr>
        </p:nvSpPr>
        <p:spPr/>
        <p:txBody>
          <a:bodyPr/>
          <a:lstStyle/>
          <a:p>
            <a:fld id="{C1097B42-56FF-46F1-8136-BF84470CEBEA}" type="slidenum">
              <a:rPr lang="en-NZ" smtClean="0"/>
              <a:t>‹#›</a:t>
            </a:fld>
            <a:endParaRPr lang="en-NZ"/>
          </a:p>
        </p:txBody>
      </p:sp>
    </p:spTree>
    <p:extLst>
      <p:ext uri="{BB962C8B-B14F-4D97-AF65-F5344CB8AC3E}">
        <p14:creationId xmlns:p14="http://schemas.microsoft.com/office/powerpoint/2010/main" val="510345180"/>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1BCA1BBF-AC61-4812-A7AE-90D6B85750A9}" type="datetime1">
              <a:rPr lang="en-NZ" smtClean="0"/>
              <a:t>21/04/20</a:t>
            </a:fld>
            <a:endParaRPr lang="en-NZ"/>
          </a:p>
        </p:txBody>
      </p:sp>
      <p:sp>
        <p:nvSpPr>
          <p:cNvPr id="5" name="Footer Placeholder 4"/>
          <p:cNvSpPr>
            <a:spLocks noGrp="1"/>
          </p:cNvSpPr>
          <p:nvPr>
            <p:ph type="ftr" sz="quarter" idx="11"/>
          </p:nvPr>
        </p:nvSpPr>
        <p:spPr/>
        <p:txBody>
          <a:bodyPr/>
          <a:lstStyle/>
          <a:p>
            <a:r>
              <a:rPr lang="en-NZ"/>
              <a:t>Nicole Pepperell</a:t>
            </a:r>
          </a:p>
        </p:txBody>
      </p:sp>
      <p:sp>
        <p:nvSpPr>
          <p:cNvPr id="6" name="Slide Number Placeholder 5"/>
          <p:cNvSpPr>
            <a:spLocks noGrp="1"/>
          </p:cNvSpPr>
          <p:nvPr>
            <p:ph type="sldNum" sz="quarter" idx="12"/>
          </p:nvPr>
        </p:nvSpPr>
        <p:spPr/>
        <p:txBody>
          <a:bodyPr/>
          <a:lstStyle/>
          <a:p>
            <a:fld id="{C1097B42-56FF-46F1-8136-BF84470CEBEA}" type="slidenum">
              <a:rPr lang="en-NZ" smtClean="0"/>
              <a:t>‹#›</a:t>
            </a:fld>
            <a:endParaRPr lang="en-NZ"/>
          </a:p>
        </p:txBody>
      </p:sp>
    </p:spTree>
    <p:extLst>
      <p:ext uri="{BB962C8B-B14F-4D97-AF65-F5344CB8AC3E}">
        <p14:creationId xmlns:p14="http://schemas.microsoft.com/office/powerpoint/2010/main" val="3670543319"/>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4E62722A-F8F0-479D-AC6A-49EA48B5A59B}" type="datetime1">
              <a:rPr lang="en-NZ" smtClean="0"/>
              <a:t>21/04/20</a:t>
            </a:fld>
            <a:endParaRPr lang="en-NZ"/>
          </a:p>
        </p:txBody>
      </p:sp>
      <p:sp>
        <p:nvSpPr>
          <p:cNvPr id="5" name="Footer Placeholder 4"/>
          <p:cNvSpPr>
            <a:spLocks noGrp="1"/>
          </p:cNvSpPr>
          <p:nvPr>
            <p:ph type="ftr" sz="quarter" idx="11"/>
          </p:nvPr>
        </p:nvSpPr>
        <p:spPr/>
        <p:txBody>
          <a:bodyPr/>
          <a:lstStyle/>
          <a:p>
            <a:r>
              <a:rPr lang="en-NZ"/>
              <a:t>Nicole Pepperell</a:t>
            </a:r>
          </a:p>
        </p:txBody>
      </p:sp>
      <p:sp>
        <p:nvSpPr>
          <p:cNvPr id="6" name="Slide Number Placeholder 5"/>
          <p:cNvSpPr>
            <a:spLocks noGrp="1"/>
          </p:cNvSpPr>
          <p:nvPr>
            <p:ph type="sldNum" sz="quarter" idx="12"/>
          </p:nvPr>
        </p:nvSpPr>
        <p:spPr/>
        <p:txBody>
          <a:bodyPr/>
          <a:lstStyle/>
          <a:p>
            <a:fld id="{C1097B42-56FF-46F1-8136-BF84470CEBEA}" type="slidenum">
              <a:rPr lang="en-NZ" smtClean="0"/>
              <a:t>‹#›</a:t>
            </a:fld>
            <a:endParaRPr lang="en-NZ"/>
          </a:p>
        </p:txBody>
      </p:sp>
    </p:spTree>
    <p:extLst>
      <p:ext uri="{BB962C8B-B14F-4D97-AF65-F5344CB8AC3E}">
        <p14:creationId xmlns:p14="http://schemas.microsoft.com/office/powerpoint/2010/main" val="1351762994"/>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4355D2F3-2CD8-4295-AC14-74A324BDB0ED}" type="datetime1">
              <a:rPr lang="en-NZ" smtClean="0"/>
              <a:t>21/04/20</a:t>
            </a:fld>
            <a:endParaRPr lang="en-NZ"/>
          </a:p>
        </p:txBody>
      </p:sp>
      <p:sp>
        <p:nvSpPr>
          <p:cNvPr id="5" name="Footer Placeholder 4"/>
          <p:cNvSpPr>
            <a:spLocks noGrp="1"/>
          </p:cNvSpPr>
          <p:nvPr>
            <p:ph type="ftr" sz="quarter" idx="11"/>
          </p:nvPr>
        </p:nvSpPr>
        <p:spPr/>
        <p:txBody>
          <a:bodyPr/>
          <a:lstStyle/>
          <a:p>
            <a:r>
              <a:rPr lang="en-NZ"/>
              <a:t>Nicole Pepperell</a:t>
            </a:r>
          </a:p>
        </p:txBody>
      </p:sp>
      <p:sp>
        <p:nvSpPr>
          <p:cNvPr id="6" name="Slide Number Placeholder 5"/>
          <p:cNvSpPr>
            <a:spLocks noGrp="1"/>
          </p:cNvSpPr>
          <p:nvPr>
            <p:ph type="sldNum" sz="quarter" idx="12"/>
          </p:nvPr>
        </p:nvSpPr>
        <p:spPr/>
        <p:txBody>
          <a:bodyPr/>
          <a:lstStyle/>
          <a:p>
            <a:fld id="{C1097B42-56FF-46F1-8136-BF84470CEBEA}" type="slidenum">
              <a:rPr lang="en-NZ" smtClean="0"/>
              <a:t>‹#›</a:t>
            </a:fld>
            <a:endParaRPr lang="en-NZ"/>
          </a:p>
        </p:txBody>
      </p:sp>
    </p:spTree>
    <p:extLst>
      <p:ext uri="{BB962C8B-B14F-4D97-AF65-F5344CB8AC3E}">
        <p14:creationId xmlns:p14="http://schemas.microsoft.com/office/powerpoint/2010/main" val="1688400062"/>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1E11830-52B7-48A8-88FE-1FE9ACAF433C}" type="datetime1">
              <a:rPr lang="en-NZ" smtClean="0"/>
              <a:t>21/04/20</a:t>
            </a:fld>
            <a:endParaRPr lang="en-NZ"/>
          </a:p>
        </p:txBody>
      </p:sp>
      <p:sp>
        <p:nvSpPr>
          <p:cNvPr id="5" name="Footer Placeholder 4"/>
          <p:cNvSpPr>
            <a:spLocks noGrp="1"/>
          </p:cNvSpPr>
          <p:nvPr>
            <p:ph type="ftr" sz="quarter" idx="11"/>
          </p:nvPr>
        </p:nvSpPr>
        <p:spPr/>
        <p:txBody>
          <a:bodyPr/>
          <a:lstStyle/>
          <a:p>
            <a:r>
              <a:rPr lang="en-NZ"/>
              <a:t>Nicole Pepperell</a:t>
            </a:r>
          </a:p>
        </p:txBody>
      </p:sp>
      <p:sp>
        <p:nvSpPr>
          <p:cNvPr id="6" name="Slide Number Placeholder 5"/>
          <p:cNvSpPr>
            <a:spLocks noGrp="1"/>
          </p:cNvSpPr>
          <p:nvPr>
            <p:ph type="sldNum" sz="quarter" idx="12"/>
          </p:nvPr>
        </p:nvSpPr>
        <p:spPr/>
        <p:txBody>
          <a:bodyPr/>
          <a:lstStyle/>
          <a:p>
            <a:fld id="{C1097B42-56FF-46F1-8136-BF84470CEBEA}" type="slidenum">
              <a:rPr lang="en-NZ" smtClean="0"/>
              <a:t>‹#›</a:t>
            </a:fld>
            <a:endParaRPr lang="en-NZ"/>
          </a:p>
        </p:txBody>
      </p:sp>
    </p:spTree>
    <p:extLst>
      <p:ext uri="{BB962C8B-B14F-4D97-AF65-F5344CB8AC3E}">
        <p14:creationId xmlns:p14="http://schemas.microsoft.com/office/powerpoint/2010/main" val="661619318"/>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p:cNvSpPr>
            <a:spLocks noGrp="1"/>
          </p:cNvSpPr>
          <p:nvPr>
            <p:ph type="dt" sz="half" idx="10"/>
          </p:nvPr>
        </p:nvSpPr>
        <p:spPr/>
        <p:txBody>
          <a:bodyPr/>
          <a:lstStyle/>
          <a:p>
            <a:fld id="{15EB2F2B-4561-4DA9-9099-7C3AD83E4ECA}" type="datetime1">
              <a:rPr lang="en-NZ" smtClean="0"/>
              <a:t>21/04/20</a:t>
            </a:fld>
            <a:endParaRPr lang="en-NZ"/>
          </a:p>
        </p:txBody>
      </p:sp>
      <p:sp>
        <p:nvSpPr>
          <p:cNvPr id="6" name="Footer Placeholder 5"/>
          <p:cNvSpPr>
            <a:spLocks noGrp="1"/>
          </p:cNvSpPr>
          <p:nvPr>
            <p:ph type="ftr" sz="quarter" idx="11"/>
          </p:nvPr>
        </p:nvSpPr>
        <p:spPr/>
        <p:txBody>
          <a:bodyPr/>
          <a:lstStyle/>
          <a:p>
            <a:r>
              <a:rPr lang="en-NZ"/>
              <a:t>Nicole Pepperell</a:t>
            </a:r>
          </a:p>
        </p:txBody>
      </p:sp>
      <p:sp>
        <p:nvSpPr>
          <p:cNvPr id="7" name="Slide Number Placeholder 6"/>
          <p:cNvSpPr>
            <a:spLocks noGrp="1"/>
          </p:cNvSpPr>
          <p:nvPr>
            <p:ph type="sldNum" sz="quarter" idx="12"/>
          </p:nvPr>
        </p:nvSpPr>
        <p:spPr/>
        <p:txBody>
          <a:bodyPr/>
          <a:lstStyle/>
          <a:p>
            <a:fld id="{C1097B42-56FF-46F1-8136-BF84470CEBEA}" type="slidenum">
              <a:rPr lang="en-NZ" smtClean="0"/>
              <a:t>‹#›</a:t>
            </a:fld>
            <a:endParaRPr lang="en-NZ"/>
          </a:p>
        </p:txBody>
      </p:sp>
    </p:spTree>
    <p:extLst>
      <p:ext uri="{BB962C8B-B14F-4D97-AF65-F5344CB8AC3E}">
        <p14:creationId xmlns:p14="http://schemas.microsoft.com/office/powerpoint/2010/main" val="123282353"/>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p:cNvSpPr>
            <a:spLocks noGrp="1"/>
          </p:cNvSpPr>
          <p:nvPr>
            <p:ph type="dt" sz="half" idx="10"/>
          </p:nvPr>
        </p:nvSpPr>
        <p:spPr/>
        <p:txBody>
          <a:bodyPr/>
          <a:lstStyle/>
          <a:p>
            <a:fld id="{4067973B-777F-4C30-B512-441A88414F94}" type="datetime1">
              <a:rPr lang="en-NZ" smtClean="0"/>
              <a:t>21/04/20</a:t>
            </a:fld>
            <a:endParaRPr lang="en-NZ"/>
          </a:p>
        </p:txBody>
      </p:sp>
      <p:sp>
        <p:nvSpPr>
          <p:cNvPr id="8" name="Footer Placeholder 7"/>
          <p:cNvSpPr>
            <a:spLocks noGrp="1"/>
          </p:cNvSpPr>
          <p:nvPr>
            <p:ph type="ftr" sz="quarter" idx="11"/>
          </p:nvPr>
        </p:nvSpPr>
        <p:spPr/>
        <p:txBody>
          <a:bodyPr/>
          <a:lstStyle/>
          <a:p>
            <a:r>
              <a:rPr lang="en-NZ"/>
              <a:t>Nicole Pepperell</a:t>
            </a:r>
          </a:p>
        </p:txBody>
      </p:sp>
      <p:sp>
        <p:nvSpPr>
          <p:cNvPr id="9" name="Slide Number Placeholder 8"/>
          <p:cNvSpPr>
            <a:spLocks noGrp="1"/>
          </p:cNvSpPr>
          <p:nvPr>
            <p:ph type="sldNum" sz="quarter" idx="12"/>
          </p:nvPr>
        </p:nvSpPr>
        <p:spPr/>
        <p:txBody>
          <a:bodyPr/>
          <a:lstStyle/>
          <a:p>
            <a:fld id="{C1097B42-56FF-46F1-8136-BF84470CEBEA}" type="slidenum">
              <a:rPr lang="en-NZ" smtClean="0"/>
              <a:t>‹#›</a:t>
            </a:fld>
            <a:endParaRPr lang="en-NZ"/>
          </a:p>
        </p:txBody>
      </p:sp>
    </p:spTree>
    <p:extLst>
      <p:ext uri="{BB962C8B-B14F-4D97-AF65-F5344CB8AC3E}">
        <p14:creationId xmlns:p14="http://schemas.microsoft.com/office/powerpoint/2010/main" val="3325406855"/>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Date Placeholder 2"/>
          <p:cNvSpPr>
            <a:spLocks noGrp="1"/>
          </p:cNvSpPr>
          <p:nvPr>
            <p:ph type="dt" sz="half" idx="10"/>
          </p:nvPr>
        </p:nvSpPr>
        <p:spPr/>
        <p:txBody>
          <a:bodyPr/>
          <a:lstStyle/>
          <a:p>
            <a:fld id="{954021AB-F011-44D0-99F6-FE0141277013}" type="datetime1">
              <a:rPr lang="en-NZ" smtClean="0"/>
              <a:t>21/04/20</a:t>
            </a:fld>
            <a:endParaRPr lang="en-NZ"/>
          </a:p>
        </p:txBody>
      </p:sp>
      <p:sp>
        <p:nvSpPr>
          <p:cNvPr id="4" name="Footer Placeholder 3"/>
          <p:cNvSpPr>
            <a:spLocks noGrp="1"/>
          </p:cNvSpPr>
          <p:nvPr>
            <p:ph type="ftr" sz="quarter" idx="11"/>
          </p:nvPr>
        </p:nvSpPr>
        <p:spPr/>
        <p:txBody>
          <a:bodyPr/>
          <a:lstStyle/>
          <a:p>
            <a:r>
              <a:rPr lang="en-NZ"/>
              <a:t>Nicole Pepperell</a:t>
            </a:r>
          </a:p>
        </p:txBody>
      </p:sp>
      <p:sp>
        <p:nvSpPr>
          <p:cNvPr id="5" name="Slide Number Placeholder 4"/>
          <p:cNvSpPr>
            <a:spLocks noGrp="1"/>
          </p:cNvSpPr>
          <p:nvPr>
            <p:ph type="sldNum" sz="quarter" idx="12"/>
          </p:nvPr>
        </p:nvSpPr>
        <p:spPr/>
        <p:txBody>
          <a:bodyPr/>
          <a:lstStyle/>
          <a:p>
            <a:fld id="{C1097B42-56FF-46F1-8136-BF84470CEBEA}" type="slidenum">
              <a:rPr lang="en-NZ" smtClean="0"/>
              <a:t>‹#›</a:t>
            </a:fld>
            <a:endParaRPr lang="en-NZ"/>
          </a:p>
        </p:txBody>
      </p:sp>
    </p:spTree>
    <p:extLst>
      <p:ext uri="{BB962C8B-B14F-4D97-AF65-F5344CB8AC3E}">
        <p14:creationId xmlns:p14="http://schemas.microsoft.com/office/powerpoint/2010/main" val="3547333593"/>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52A7DA-A68C-4DEA-B8DC-C29268197C12}" type="datetime1">
              <a:rPr lang="en-NZ" smtClean="0"/>
              <a:t>21/04/20</a:t>
            </a:fld>
            <a:endParaRPr lang="en-NZ"/>
          </a:p>
        </p:txBody>
      </p:sp>
      <p:sp>
        <p:nvSpPr>
          <p:cNvPr id="3" name="Footer Placeholder 2"/>
          <p:cNvSpPr>
            <a:spLocks noGrp="1"/>
          </p:cNvSpPr>
          <p:nvPr>
            <p:ph type="ftr" sz="quarter" idx="11"/>
          </p:nvPr>
        </p:nvSpPr>
        <p:spPr/>
        <p:txBody>
          <a:bodyPr/>
          <a:lstStyle/>
          <a:p>
            <a:r>
              <a:rPr lang="en-NZ"/>
              <a:t>Nicole Pepperell</a:t>
            </a:r>
          </a:p>
        </p:txBody>
      </p:sp>
      <p:sp>
        <p:nvSpPr>
          <p:cNvPr id="4" name="Slide Number Placeholder 3"/>
          <p:cNvSpPr>
            <a:spLocks noGrp="1"/>
          </p:cNvSpPr>
          <p:nvPr>
            <p:ph type="sldNum" sz="quarter" idx="12"/>
          </p:nvPr>
        </p:nvSpPr>
        <p:spPr/>
        <p:txBody>
          <a:bodyPr/>
          <a:lstStyle/>
          <a:p>
            <a:fld id="{C1097B42-56FF-46F1-8136-BF84470CEBEA}" type="slidenum">
              <a:rPr lang="en-NZ" smtClean="0"/>
              <a:t>‹#›</a:t>
            </a:fld>
            <a:endParaRPr lang="en-NZ"/>
          </a:p>
        </p:txBody>
      </p:sp>
    </p:spTree>
    <p:extLst>
      <p:ext uri="{BB962C8B-B14F-4D97-AF65-F5344CB8AC3E}">
        <p14:creationId xmlns:p14="http://schemas.microsoft.com/office/powerpoint/2010/main" val="2823308382"/>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A026C66-C256-46F7-942C-764162E19117}" type="datetime1">
              <a:rPr lang="en-NZ" smtClean="0"/>
              <a:t>21/04/20</a:t>
            </a:fld>
            <a:endParaRPr lang="en-NZ"/>
          </a:p>
        </p:txBody>
      </p:sp>
      <p:sp>
        <p:nvSpPr>
          <p:cNvPr id="6" name="Footer Placeholder 5"/>
          <p:cNvSpPr>
            <a:spLocks noGrp="1"/>
          </p:cNvSpPr>
          <p:nvPr>
            <p:ph type="ftr" sz="quarter" idx="11"/>
          </p:nvPr>
        </p:nvSpPr>
        <p:spPr/>
        <p:txBody>
          <a:bodyPr/>
          <a:lstStyle/>
          <a:p>
            <a:r>
              <a:rPr lang="en-NZ"/>
              <a:t>Nicole Pepperell</a:t>
            </a:r>
          </a:p>
        </p:txBody>
      </p:sp>
      <p:sp>
        <p:nvSpPr>
          <p:cNvPr id="7" name="Slide Number Placeholder 6"/>
          <p:cNvSpPr>
            <a:spLocks noGrp="1"/>
          </p:cNvSpPr>
          <p:nvPr>
            <p:ph type="sldNum" sz="quarter" idx="12"/>
          </p:nvPr>
        </p:nvSpPr>
        <p:spPr/>
        <p:txBody>
          <a:bodyPr/>
          <a:lstStyle/>
          <a:p>
            <a:fld id="{C1097B42-56FF-46F1-8136-BF84470CEBEA}" type="slidenum">
              <a:rPr lang="en-NZ" smtClean="0"/>
              <a:t>‹#›</a:t>
            </a:fld>
            <a:endParaRPr lang="en-NZ"/>
          </a:p>
        </p:txBody>
      </p:sp>
    </p:spTree>
    <p:extLst>
      <p:ext uri="{BB962C8B-B14F-4D97-AF65-F5344CB8AC3E}">
        <p14:creationId xmlns:p14="http://schemas.microsoft.com/office/powerpoint/2010/main" val="398868490"/>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349E90E-3F4F-4AD1-A50A-CAC93EEA94EC}" type="datetime1">
              <a:rPr lang="en-NZ" smtClean="0"/>
              <a:t>21/04/20</a:t>
            </a:fld>
            <a:endParaRPr lang="en-NZ"/>
          </a:p>
        </p:txBody>
      </p:sp>
      <p:sp>
        <p:nvSpPr>
          <p:cNvPr id="6" name="Footer Placeholder 5"/>
          <p:cNvSpPr>
            <a:spLocks noGrp="1"/>
          </p:cNvSpPr>
          <p:nvPr>
            <p:ph type="ftr" sz="quarter" idx="11"/>
          </p:nvPr>
        </p:nvSpPr>
        <p:spPr/>
        <p:txBody>
          <a:bodyPr/>
          <a:lstStyle/>
          <a:p>
            <a:r>
              <a:rPr lang="en-NZ"/>
              <a:t>Nicole Pepperell</a:t>
            </a:r>
          </a:p>
        </p:txBody>
      </p:sp>
      <p:sp>
        <p:nvSpPr>
          <p:cNvPr id="7" name="Slide Number Placeholder 6"/>
          <p:cNvSpPr>
            <a:spLocks noGrp="1"/>
          </p:cNvSpPr>
          <p:nvPr>
            <p:ph type="sldNum" sz="quarter" idx="12"/>
          </p:nvPr>
        </p:nvSpPr>
        <p:spPr/>
        <p:txBody>
          <a:bodyPr/>
          <a:lstStyle/>
          <a:p>
            <a:fld id="{C1097B42-56FF-46F1-8136-BF84470CEBEA}" type="slidenum">
              <a:rPr lang="en-NZ" smtClean="0"/>
              <a:t>‹#›</a:t>
            </a:fld>
            <a:endParaRPr lang="en-NZ"/>
          </a:p>
        </p:txBody>
      </p:sp>
    </p:spTree>
    <p:extLst>
      <p:ext uri="{BB962C8B-B14F-4D97-AF65-F5344CB8AC3E}">
        <p14:creationId xmlns:p14="http://schemas.microsoft.com/office/powerpoint/2010/main" val="4185987864"/>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5A2229-9919-4B94-A0F8-57272BC62E88}" type="datetime1">
              <a:rPr lang="en-NZ" smtClean="0"/>
              <a:t>21/04/20</a:t>
            </a:fld>
            <a:endParaRPr lang="en-N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NZ"/>
              <a:t>Nicole Pepperell</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097B42-56FF-46F1-8136-BF84470CEBEA}" type="slidenum">
              <a:rPr lang="en-NZ" smtClean="0"/>
              <a:t>‹#›</a:t>
            </a:fld>
            <a:endParaRPr lang="en-NZ"/>
          </a:p>
        </p:txBody>
      </p:sp>
    </p:spTree>
    <p:extLst>
      <p:ext uri="{BB962C8B-B14F-4D97-AF65-F5344CB8AC3E}">
        <p14:creationId xmlns:p14="http://schemas.microsoft.com/office/powerpoint/2010/main" val="40162429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7.png"/><Relationship Id="rId3" Type="http://schemas.microsoft.com/office/2007/relationships/hdphoto" Target="../media/hdphoto1.wdp"/><Relationship Id="rId7" Type="http://schemas.openxmlformats.org/officeDocument/2006/relationships/image" Target="../media/image4.png"/><Relationship Id="rId12" Type="http://schemas.microsoft.com/office/2007/relationships/hdphoto" Target="../media/hdphoto5.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jpeg"/><Relationship Id="rId11" Type="http://schemas.openxmlformats.org/officeDocument/2006/relationships/image" Target="../media/image6.png"/><Relationship Id="rId5" Type="http://schemas.microsoft.com/office/2007/relationships/hdphoto" Target="../media/hdphoto2.wdp"/><Relationship Id="rId10" Type="http://schemas.microsoft.com/office/2007/relationships/hdphoto" Target="../media/hdphoto4.wdp"/><Relationship Id="rId4" Type="http://schemas.openxmlformats.org/officeDocument/2006/relationships/image" Target="../media/image2.png"/><Relationship Id="rId9" Type="http://schemas.openxmlformats.org/officeDocument/2006/relationships/image" Target="../media/image5.png"/><Relationship Id="rId1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microsoft.com/office/2007/relationships/hdphoto" Target="../media/hdphoto35.wdp"/><Relationship Id="rId3" Type="http://schemas.openxmlformats.org/officeDocument/2006/relationships/image" Target="../media/image64.jpeg"/><Relationship Id="rId7" Type="http://schemas.openxmlformats.org/officeDocument/2006/relationships/image" Target="../media/image68.png"/><Relationship Id="rId2" Type="http://schemas.openxmlformats.org/officeDocument/2006/relationships/image" Target="../media/image63.jpeg"/><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 Id="rId9" Type="http://schemas.openxmlformats.org/officeDocument/2006/relationships/image" Target="../media/image69.png"/></Relationships>
</file>

<file path=ppt/slides/_rels/slide1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 Id="rId6" Type="http://schemas.openxmlformats.org/officeDocument/2006/relationships/hyperlink" Target="https://natlib.govt.nz/records/23112213" TargetMode="External"/><Relationship Id="rId5" Type="http://schemas.openxmlformats.org/officeDocument/2006/relationships/hyperlink" Target="https://natlib.govt.nz/records/23106082" TargetMode="External"/><Relationship Id="rId4" Type="http://schemas.openxmlformats.org/officeDocument/2006/relationships/image" Target="../media/image72.jpeg"/></Relationships>
</file>

<file path=ppt/slides/_rels/slide12.xml.rels><?xml version="1.0" encoding="UTF-8" standalone="yes"?>
<Relationships xmlns="http://schemas.openxmlformats.org/package/2006/relationships"><Relationship Id="rId8" Type="http://schemas.microsoft.com/office/2007/relationships/hdphoto" Target="../media/hdphoto38.wdp"/><Relationship Id="rId13" Type="http://schemas.openxmlformats.org/officeDocument/2006/relationships/image" Target="../media/image80.png"/><Relationship Id="rId3" Type="http://schemas.microsoft.com/office/2007/relationships/hdphoto" Target="../media/hdphoto36.wdp"/><Relationship Id="rId7" Type="http://schemas.openxmlformats.org/officeDocument/2006/relationships/image" Target="../media/image76.png"/><Relationship Id="rId12" Type="http://schemas.microsoft.com/office/2007/relationships/hdphoto" Target="../media/hdphoto39.wdp"/><Relationship Id="rId2" Type="http://schemas.openxmlformats.org/officeDocument/2006/relationships/image" Target="../media/image73.png"/><Relationship Id="rId16" Type="http://schemas.openxmlformats.org/officeDocument/2006/relationships/image" Target="../media/image82.png"/><Relationship Id="rId1" Type="http://schemas.openxmlformats.org/officeDocument/2006/relationships/slideLayout" Target="../slideLayouts/slideLayout7.xml"/><Relationship Id="rId6" Type="http://schemas.microsoft.com/office/2007/relationships/hdphoto" Target="../media/hdphoto37.wdp"/><Relationship Id="rId11" Type="http://schemas.openxmlformats.org/officeDocument/2006/relationships/image" Target="../media/image79.png"/><Relationship Id="rId5" Type="http://schemas.openxmlformats.org/officeDocument/2006/relationships/image" Target="../media/image75.png"/><Relationship Id="rId15" Type="http://schemas.openxmlformats.org/officeDocument/2006/relationships/image" Target="../media/image81.png"/><Relationship Id="rId10" Type="http://schemas.openxmlformats.org/officeDocument/2006/relationships/image" Target="../media/image78.jpeg"/><Relationship Id="rId4" Type="http://schemas.openxmlformats.org/officeDocument/2006/relationships/image" Target="../media/image74.jpeg"/><Relationship Id="rId9" Type="http://schemas.openxmlformats.org/officeDocument/2006/relationships/image" Target="../media/image77.jpeg"/><Relationship Id="rId14" Type="http://schemas.microsoft.com/office/2007/relationships/hdphoto" Target="../media/hdphoto40.wdp"/></Relationships>
</file>

<file path=ppt/slides/_rels/slide1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6.jpeg"/><Relationship Id="rId7" Type="http://schemas.openxmlformats.org/officeDocument/2006/relationships/hyperlink" Target="https://natlib.govt.nz/records/30112614" TargetMode="External"/><Relationship Id="rId2" Type="http://schemas.openxmlformats.org/officeDocument/2006/relationships/image" Target="../media/image85.jpeg"/><Relationship Id="rId1" Type="http://schemas.openxmlformats.org/officeDocument/2006/relationships/slideLayout" Target="../slideLayouts/slideLayout7.xml"/><Relationship Id="rId6" Type="http://schemas.openxmlformats.org/officeDocument/2006/relationships/hyperlink" Target="https://creativecommons.org/licenses/by-nc-nd/4.0/" TargetMode="External"/><Relationship Id="rId5" Type="http://schemas.openxmlformats.org/officeDocument/2006/relationships/hyperlink" Target="https://natlib.govt.nz/records/22879442" TargetMode="External"/><Relationship Id="rId4" Type="http://schemas.openxmlformats.org/officeDocument/2006/relationships/image" Target="../media/image87.jpeg"/></Relationships>
</file>

<file path=ppt/slides/_rels/slide15.xml.rels><?xml version="1.0" encoding="UTF-8" standalone="yes"?>
<Relationships xmlns="http://schemas.openxmlformats.org/package/2006/relationships"><Relationship Id="rId8" Type="http://schemas.openxmlformats.org/officeDocument/2006/relationships/image" Target="../media/image91.jpeg"/><Relationship Id="rId13" Type="http://schemas.openxmlformats.org/officeDocument/2006/relationships/image" Target="../media/image94.png"/><Relationship Id="rId3" Type="http://schemas.openxmlformats.org/officeDocument/2006/relationships/image" Target="../media/image88.jpeg"/><Relationship Id="rId7" Type="http://schemas.microsoft.com/office/2007/relationships/hdphoto" Target="../media/hdphoto42.wdp"/><Relationship Id="rId12" Type="http://schemas.openxmlformats.org/officeDocument/2006/relationships/image" Target="../media/image93.jpeg"/><Relationship Id="rId2" Type="http://schemas.openxmlformats.org/officeDocument/2006/relationships/notesSlide" Target="../notesSlides/notesSlide1.xml"/><Relationship Id="rId16" Type="http://schemas.microsoft.com/office/2007/relationships/hdphoto" Target="../media/hdphoto43.wdp"/><Relationship Id="rId1" Type="http://schemas.openxmlformats.org/officeDocument/2006/relationships/slideLayout" Target="../slideLayouts/slideLayout7.xml"/><Relationship Id="rId6" Type="http://schemas.openxmlformats.org/officeDocument/2006/relationships/image" Target="../media/image90.png"/><Relationship Id="rId11" Type="http://schemas.openxmlformats.org/officeDocument/2006/relationships/image" Target="../media/image92.jpeg"/><Relationship Id="rId5" Type="http://schemas.microsoft.com/office/2007/relationships/hdphoto" Target="../media/hdphoto41.wdp"/><Relationship Id="rId15" Type="http://schemas.openxmlformats.org/officeDocument/2006/relationships/image" Target="../media/image96.png"/><Relationship Id="rId10" Type="http://schemas.microsoft.com/office/2007/relationships/hdphoto" Target="../media/hdphoto8.wdp"/><Relationship Id="rId4" Type="http://schemas.openxmlformats.org/officeDocument/2006/relationships/image" Target="../media/image89.png"/><Relationship Id="rId9" Type="http://schemas.openxmlformats.org/officeDocument/2006/relationships/image" Target="../media/image12.png"/><Relationship Id="rId14" Type="http://schemas.openxmlformats.org/officeDocument/2006/relationships/image" Target="../media/image95.png"/></Relationships>
</file>

<file path=ppt/slides/_rels/slide1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7.xml"/><Relationship Id="rId4" Type="http://schemas.openxmlformats.org/officeDocument/2006/relationships/hyperlink" Target="https://natlib.govt.nz/records/22907747"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08.png"/><Relationship Id="rId18" Type="http://schemas.openxmlformats.org/officeDocument/2006/relationships/image" Target="../media/image111.png"/><Relationship Id="rId3" Type="http://schemas.openxmlformats.org/officeDocument/2006/relationships/image" Target="../media/image102.jpeg"/><Relationship Id="rId7" Type="http://schemas.microsoft.com/office/2007/relationships/hdphoto" Target="../media/hdphoto45.wdp"/><Relationship Id="rId12" Type="http://schemas.openxmlformats.org/officeDocument/2006/relationships/image" Target="../media/image107.jpeg"/><Relationship Id="rId17" Type="http://schemas.openxmlformats.org/officeDocument/2006/relationships/image" Target="../media/image110.png"/><Relationship Id="rId2" Type="http://schemas.openxmlformats.org/officeDocument/2006/relationships/image" Target="../media/image101.jpeg"/><Relationship Id="rId16" Type="http://schemas.microsoft.com/office/2007/relationships/hdphoto" Target="../media/hdphoto49.wdp"/><Relationship Id="rId1" Type="http://schemas.openxmlformats.org/officeDocument/2006/relationships/slideLayout" Target="../slideLayouts/slideLayout7.xml"/><Relationship Id="rId6" Type="http://schemas.openxmlformats.org/officeDocument/2006/relationships/image" Target="../media/image104.png"/><Relationship Id="rId11" Type="http://schemas.microsoft.com/office/2007/relationships/hdphoto" Target="../media/hdphoto47.wdp"/><Relationship Id="rId5" Type="http://schemas.microsoft.com/office/2007/relationships/hdphoto" Target="../media/hdphoto44.wdp"/><Relationship Id="rId15" Type="http://schemas.openxmlformats.org/officeDocument/2006/relationships/image" Target="../media/image109.png"/><Relationship Id="rId10" Type="http://schemas.openxmlformats.org/officeDocument/2006/relationships/image" Target="../media/image106.png"/><Relationship Id="rId4" Type="http://schemas.openxmlformats.org/officeDocument/2006/relationships/image" Target="../media/image103.png"/><Relationship Id="rId9" Type="http://schemas.microsoft.com/office/2007/relationships/hdphoto" Target="../media/hdphoto46.wdp"/><Relationship Id="rId14" Type="http://schemas.microsoft.com/office/2007/relationships/hdphoto" Target="../media/hdphoto48.wdp"/></Relationships>
</file>

<file path=ppt/slides/_rels/slide19.xml.rels><?xml version="1.0" encoding="UTF-8" standalone="yes"?>
<Relationships xmlns="http://schemas.openxmlformats.org/package/2006/relationships"><Relationship Id="rId3" Type="http://schemas.microsoft.com/office/2007/relationships/hdphoto" Target="../media/hdphoto50.wdp"/><Relationship Id="rId2" Type="http://schemas.openxmlformats.org/officeDocument/2006/relationships/image" Target="../media/image112.png"/><Relationship Id="rId1" Type="http://schemas.openxmlformats.org/officeDocument/2006/relationships/slideLayout" Target="../slideLayouts/slideLayout7.xml"/><Relationship Id="rId4" Type="http://schemas.openxmlformats.org/officeDocument/2006/relationships/image" Target="../media/image113.jpeg"/></Relationships>
</file>

<file path=ppt/slides/_rels/slide2.xml.rels><?xml version="1.0" encoding="UTF-8" standalone="yes"?>
<Relationships xmlns="http://schemas.openxmlformats.org/package/2006/relationships"><Relationship Id="rId8" Type="http://schemas.microsoft.com/office/2007/relationships/hdphoto" Target="../media/hdphoto8.wdp"/><Relationship Id="rId3" Type="http://schemas.microsoft.com/office/2007/relationships/hdphoto" Target="../media/hdphoto6.wdp"/><Relationship Id="rId7" Type="http://schemas.openxmlformats.org/officeDocument/2006/relationships/image" Target="../media/image12.png"/><Relationship Id="rId12"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2.xml"/><Relationship Id="rId6" Type="http://schemas.microsoft.com/office/2007/relationships/hdphoto" Target="../media/hdphoto7.wdp"/><Relationship Id="rId11" Type="http://schemas.openxmlformats.org/officeDocument/2006/relationships/image" Target="../media/image14.png"/><Relationship Id="rId5" Type="http://schemas.openxmlformats.org/officeDocument/2006/relationships/image" Target="../media/image11.png"/><Relationship Id="rId10" Type="http://schemas.microsoft.com/office/2007/relationships/hdphoto" Target="../media/hdphoto9.wdp"/><Relationship Id="rId4" Type="http://schemas.openxmlformats.org/officeDocument/2006/relationships/image" Target="../media/image10.jpe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7.xml"/><Relationship Id="rId5" Type="http://schemas.openxmlformats.org/officeDocument/2006/relationships/hyperlink" Target="https://creativecommons.org/licenses/by-nc-nd/4.0/" TargetMode="External"/><Relationship Id="rId4" Type="http://schemas.openxmlformats.org/officeDocument/2006/relationships/image" Target="../media/image116.jpeg"/></Relationships>
</file>

<file path=ppt/slides/_rels/slide21.xml.rels><?xml version="1.0" encoding="UTF-8" standalone="yes"?>
<Relationships xmlns="http://schemas.openxmlformats.org/package/2006/relationships"><Relationship Id="rId8" Type="http://schemas.openxmlformats.org/officeDocument/2006/relationships/image" Target="../media/image121.png"/><Relationship Id="rId13" Type="http://schemas.microsoft.com/office/2007/relationships/hdphoto" Target="../media/hdphoto55.wdp"/><Relationship Id="rId18" Type="http://schemas.microsoft.com/office/2007/relationships/hdphoto" Target="../media/hdphoto57.wdp"/><Relationship Id="rId26" Type="http://schemas.microsoft.com/office/2007/relationships/hdphoto" Target="../media/hdphoto5.wdp"/><Relationship Id="rId3" Type="http://schemas.openxmlformats.org/officeDocument/2006/relationships/image" Target="../media/image118.jpeg"/><Relationship Id="rId21" Type="http://schemas.openxmlformats.org/officeDocument/2006/relationships/image" Target="../media/image128.jpeg"/><Relationship Id="rId7" Type="http://schemas.microsoft.com/office/2007/relationships/hdphoto" Target="../media/hdphoto52.wdp"/><Relationship Id="rId12" Type="http://schemas.openxmlformats.org/officeDocument/2006/relationships/image" Target="../media/image123.png"/><Relationship Id="rId17" Type="http://schemas.openxmlformats.org/officeDocument/2006/relationships/image" Target="../media/image126.png"/><Relationship Id="rId25" Type="http://schemas.openxmlformats.org/officeDocument/2006/relationships/image" Target="../media/image6.png"/><Relationship Id="rId2" Type="http://schemas.openxmlformats.org/officeDocument/2006/relationships/image" Target="../media/image117.jpeg"/><Relationship Id="rId16" Type="http://schemas.microsoft.com/office/2007/relationships/hdphoto" Target="../media/hdphoto56.wdp"/><Relationship Id="rId20" Type="http://schemas.microsoft.com/office/2007/relationships/hdphoto" Target="../media/hdphoto58.wdp"/><Relationship Id="rId1" Type="http://schemas.openxmlformats.org/officeDocument/2006/relationships/slideLayout" Target="../slideLayouts/slideLayout7.xml"/><Relationship Id="rId6" Type="http://schemas.openxmlformats.org/officeDocument/2006/relationships/image" Target="../media/image120.png"/><Relationship Id="rId11" Type="http://schemas.microsoft.com/office/2007/relationships/hdphoto" Target="../media/hdphoto54.wdp"/><Relationship Id="rId24" Type="http://schemas.openxmlformats.org/officeDocument/2006/relationships/image" Target="../media/image130.png"/><Relationship Id="rId5" Type="http://schemas.microsoft.com/office/2007/relationships/hdphoto" Target="../media/hdphoto51.wdp"/><Relationship Id="rId15" Type="http://schemas.openxmlformats.org/officeDocument/2006/relationships/image" Target="../media/image125.png"/><Relationship Id="rId23" Type="http://schemas.microsoft.com/office/2007/relationships/hdphoto" Target="../media/hdphoto59.wdp"/><Relationship Id="rId10" Type="http://schemas.openxmlformats.org/officeDocument/2006/relationships/image" Target="../media/image122.png"/><Relationship Id="rId19" Type="http://schemas.openxmlformats.org/officeDocument/2006/relationships/image" Target="../media/image127.png"/><Relationship Id="rId4" Type="http://schemas.openxmlformats.org/officeDocument/2006/relationships/image" Target="../media/image119.png"/><Relationship Id="rId9" Type="http://schemas.microsoft.com/office/2007/relationships/hdphoto" Target="../media/hdphoto53.wdp"/><Relationship Id="rId14" Type="http://schemas.openxmlformats.org/officeDocument/2006/relationships/image" Target="../media/image124.jpeg"/><Relationship Id="rId22" Type="http://schemas.openxmlformats.org/officeDocument/2006/relationships/image" Target="../media/image129.png"/><Relationship Id="rId27" Type="http://schemas.openxmlformats.org/officeDocument/2006/relationships/image" Target="../media/image131.png"/></Relationships>
</file>

<file path=ppt/slides/_rels/slide22.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7.xml"/><Relationship Id="rId4" Type="http://schemas.openxmlformats.org/officeDocument/2006/relationships/image" Target="../media/image134.jpeg"/></Relationships>
</file>

<file path=ppt/slides/_rels/slide23.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7.xml"/><Relationship Id="rId4" Type="http://schemas.openxmlformats.org/officeDocument/2006/relationships/hyperlink" Target="https://creativecommons.org/licenses/by-nc-nd/4.0/"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140.png"/><Relationship Id="rId3" Type="http://schemas.microsoft.com/office/2007/relationships/hdphoto" Target="../media/hdphoto60.wdp"/><Relationship Id="rId7" Type="http://schemas.microsoft.com/office/2007/relationships/hdphoto" Target="../media/hdphoto62.wdp"/><Relationship Id="rId2" Type="http://schemas.openxmlformats.org/officeDocument/2006/relationships/image" Target="../media/image137.png"/><Relationship Id="rId1" Type="http://schemas.openxmlformats.org/officeDocument/2006/relationships/slideLayout" Target="../slideLayouts/slideLayout7.xml"/><Relationship Id="rId6" Type="http://schemas.openxmlformats.org/officeDocument/2006/relationships/image" Target="../media/image139.png"/><Relationship Id="rId5" Type="http://schemas.microsoft.com/office/2007/relationships/hdphoto" Target="../media/hdphoto61.wdp"/><Relationship Id="rId4" Type="http://schemas.openxmlformats.org/officeDocument/2006/relationships/image" Target="../media/image138.png"/><Relationship Id="rId9" Type="http://schemas.microsoft.com/office/2007/relationships/hdphoto" Target="../media/hdphoto63.wdp"/></Relationships>
</file>

<file path=ppt/slides/_rels/slide25.xml.rels><?xml version="1.0" encoding="UTF-8" standalone="yes"?>
<Relationships xmlns="http://schemas.openxmlformats.org/package/2006/relationships"><Relationship Id="rId8" Type="http://schemas.openxmlformats.org/officeDocument/2006/relationships/image" Target="../media/image145.png"/><Relationship Id="rId13" Type="http://schemas.microsoft.com/office/2007/relationships/hdphoto" Target="../media/hdphoto68.wdp"/><Relationship Id="rId18" Type="http://schemas.microsoft.com/office/2007/relationships/hdphoto" Target="../media/hdphoto70.wdp"/><Relationship Id="rId26" Type="http://schemas.openxmlformats.org/officeDocument/2006/relationships/image" Target="../media/image155.png"/><Relationship Id="rId3" Type="http://schemas.openxmlformats.org/officeDocument/2006/relationships/image" Target="../media/image142.jpeg"/><Relationship Id="rId21" Type="http://schemas.openxmlformats.org/officeDocument/2006/relationships/image" Target="../media/image152.png"/><Relationship Id="rId7" Type="http://schemas.microsoft.com/office/2007/relationships/hdphoto" Target="../media/hdphoto65.wdp"/><Relationship Id="rId12" Type="http://schemas.openxmlformats.org/officeDocument/2006/relationships/image" Target="../media/image147.png"/><Relationship Id="rId17" Type="http://schemas.openxmlformats.org/officeDocument/2006/relationships/image" Target="../media/image150.png"/><Relationship Id="rId25" Type="http://schemas.microsoft.com/office/2007/relationships/hdphoto" Target="../media/hdphoto73.wdp"/><Relationship Id="rId2" Type="http://schemas.openxmlformats.org/officeDocument/2006/relationships/image" Target="../media/image141.jpeg"/><Relationship Id="rId16" Type="http://schemas.openxmlformats.org/officeDocument/2006/relationships/image" Target="../media/image149.jpeg"/><Relationship Id="rId20" Type="http://schemas.microsoft.com/office/2007/relationships/hdphoto" Target="../media/hdphoto71.wdp"/><Relationship Id="rId1" Type="http://schemas.openxmlformats.org/officeDocument/2006/relationships/slideLayout" Target="../slideLayouts/slideLayout7.xml"/><Relationship Id="rId6" Type="http://schemas.openxmlformats.org/officeDocument/2006/relationships/image" Target="../media/image144.png"/><Relationship Id="rId11" Type="http://schemas.microsoft.com/office/2007/relationships/hdphoto" Target="../media/hdphoto67.wdp"/><Relationship Id="rId24" Type="http://schemas.openxmlformats.org/officeDocument/2006/relationships/image" Target="../media/image154.png"/><Relationship Id="rId5" Type="http://schemas.microsoft.com/office/2007/relationships/hdphoto" Target="../media/hdphoto64.wdp"/><Relationship Id="rId15" Type="http://schemas.microsoft.com/office/2007/relationships/hdphoto" Target="../media/hdphoto69.wdp"/><Relationship Id="rId23" Type="http://schemas.openxmlformats.org/officeDocument/2006/relationships/image" Target="../media/image153.jpeg"/><Relationship Id="rId10" Type="http://schemas.openxmlformats.org/officeDocument/2006/relationships/image" Target="../media/image146.png"/><Relationship Id="rId19" Type="http://schemas.openxmlformats.org/officeDocument/2006/relationships/image" Target="../media/image151.png"/><Relationship Id="rId4" Type="http://schemas.openxmlformats.org/officeDocument/2006/relationships/image" Target="../media/image143.png"/><Relationship Id="rId9" Type="http://schemas.microsoft.com/office/2007/relationships/hdphoto" Target="../media/hdphoto66.wdp"/><Relationship Id="rId14" Type="http://schemas.openxmlformats.org/officeDocument/2006/relationships/image" Target="../media/image148.png"/><Relationship Id="rId22" Type="http://schemas.microsoft.com/office/2007/relationships/hdphoto" Target="../media/hdphoto72.wdp"/></Relationships>
</file>

<file path=ppt/slides/_rels/slide26.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3" Type="http://schemas.microsoft.com/office/2007/relationships/hdphoto" Target="../media/hdphoto78.wdp"/><Relationship Id="rId18" Type="http://schemas.openxmlformats.org/officeDocument/2006/relationships/image" Target="../media/image165.png"/><Relationship Id="rId26" Type="http://schemas.openxmlformats.org/officeDocument/2006/relationships/image" Target="../media/image169.png"/><Relationship Id="rId3" Type="http://schemas.microsoft.com/office/2007/relationships/hdphoto" Target="../media/hdphoto74.wdp"/><Relationship Id="rId21" Type="http://schemas.microsoft.com/office/2007/relationships/hdphoto" Target="../media/hdphoto82.wdp"/><Relationship Id="rId7" Type="http://schemas.microsoft.com/office/2007/relationships/hdphoto" Target="../media/hdphoto76.wdp"/><Relationship Id="rId12" Type="http://schemas.openxmlformats.org/officeDocument/2006/relationships/image" Target="../media/image162.png"/><Relationship Id="rId17" Type="http://schemas.microsoft.com/office/2007/relationships/hdphoto" Target="../media/hdphoto80.wdp"/><Relationship Id="rId25" Type="http://schemas.microsoft.com/office/2007/relationships/hdphoto" Target="../media/hdphoto84.wdp"/><Relationship Id="rId33" Type="http://schemas.openxmlformats.org/officeDocument/2006/relationships/image" Target="../media/image173.png"/><Relationship Id="rId2" Type="http://schemas.openxmlformats.org/officeDocument/2006/relationships/image" Target="../media/image158.png"/><Relationship Id="rId16" Type="http://schemas.openxmlformats.org/officeDocument/2006/relationships/image" Target="../media/image164.png"/><Relationship Id="rId20" Type="http://schemas.openxmlformats.org/officeDocument/2006/relationships/image" Target="../media/image166.png"/><Relationship Id="rId29" Type="http://schemas.microsoft.com/office/2007/relationships/hdphoto" Target="../media/hdphoto86.wdp"/><Relationship Id="rId1" Type="http://schemas.openxmlformats.org/officeDocument/2006/relationships/slideLayout" Target="../slideLayouts/slideLayout7.xml"/><Relationship Id="rId6" Type="http://schemas.openxmlformats.org/officeDocument/2006/relationships/image" Target="../media/image160.png"/><Relationship Id="rId11" Type="http://schemas.microsoft.com/office/2007/relationships/hdphoto" Target="../media/hdphoto8.wdp"/><Relationship Id="rId24" Type="http://schemas.openxmlformats.org/officeDocument/2006/relationships/image" Target="../media/image168.png"/><Relationship Id="rId32" Type="http://schemas.openxmlformats.org/officeDocument/2006/relationships/image" Target="../media/image172.png"/><Relationship Id="rId5" Type="http://schemas.microsoft.com/office/2007/relationships/hdphoto" Target="../media/hdphoto75.wdp"/><Relationship Id="rId15" Type="http://schemas.microsoft.com/office/2007/relationships/hdphoto" Target="../media/hdphoto79.wdp"/><Relationship Id="rId23" Type="http://schemas.microsoft.com/office/2007/relationships/hdphoto" Target="../media/hdphoto83.wdp"/><Relationship Id="rId28" Type="http://schemas.openxmlformats.org/officeDocument/2006/relationships/image" Target="../media/image170.png"/><Relationship Id="rId10" Type="http://schemas.openxmlformats.org/officeDocument/2006/relationships/image" Target="../media/image12.png"/><Relationship Id="rId19" Type="http://schemas.microsoft.com/office/2007/relationships/hdphoto" Target="../media/hdphoto81.wdp"/><Relationship Id="rId31" Type="http://schemas.microsoft.com/office/2007/relationships/hdphoto" Target="../media/hdphoto87.wdp"/><Relationship Id="rId4" Type="http://schemas.openxmlformats.org/officeDocument/2006/relationships/image" Target="../media/image159.png"/><Relationship Id="rId9" Type="http://schemas.microsoft.com/office/2007/relationships/hdphoto" Target="../media/hdphoto77.wdp"/><Relationship Id="rId14" Type="http://schemas.openxmlformats.org/officeDocument/2006/relationships/image" Target="../media/image163.png"/><Relationship Id="rId22" Type="http://schemas.openxmlformats.org/officeDocument/2006/relationships/image" Target="../media/image167.png"/><Relationship Id="rId27" Type="http://schemas.microsoft.com/office/2007/relationships/hdphoto" Target="../media/hdphoto85.wdp"/><Relationship Id="rId30" Type="http://schemas.openxmlformats.org/officeDocument/2006/relationships/image" Target="../media/image171.png"/><Relationship Id="rId8" Type="http://schemas.openxmlformats.org/officeDocument/2006/relationships/image" Target="../media/image161.png"/></Relationships>
</file>

<file path=ppt/slides/_rels/slide28.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174.jpeg"/><Relationship Id="rId1" Type="http://schemas.openxmlformats.org/officeDocument/2006/relationships/slideLayout" Target="../slideLayouts/slideLayout7.xml"/><Relationship Id="rId4" Type="http://schemas.openxmlformats.org/officeDocument/2006/relationships/image" Target="../media/image176.jpeg"/></Relationships>
</file>

<file path=ppt/slides/_rels/slide29.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7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microsoft.com/office/2007/relationships/hdphoto" Target="../media/hdphoto12.wdp"/><Relationship Id="rId13" Type="http://schemas.microsoft.com/office/2007/relationships/hdphoto" Target="../media/hdphoto14.wdp"/><Relationship Id="rId18" Type="http://schemas.microsoft.com/office/2007/relationships/hdphoto" Target="../media/hdphoto16.wdp"/><Relationship Id="rId3" Type="http://schemas.openxmlformats.org/officeDocument/2006/relationships/image" Target="../media/image17.png"/><Relationship Id="rId21" Type="http://schemas.microsoft.com/office/2007/relationships/hdphoto" Target="../media/hdphoto17.wdp"/><Relationship Id="rId7" Type="http://schemas.openxmlformats.org/officeDocument/2006/relationships/image" Target="../media/image19.png"/><Relationship Id="rId12" Type="http://schemas.openxmlformats.org/officeDocument/2006/relationships/image" Target="../media/image22.png"/><Relationship Id="rId17" Type="http://schemas.openxmlformats.org/officeDocument/2006/relationships/image" Target="../media/image25.png"/><Relationship Id="rId2" Type="http://schemas.openxmlformats.org/officeDocument/2006/relationships/image" Target="../media/image16.jpeg"/><Relationship Id="rId16" Type="http://schemas.openxmlformats.org/officeDocument/2006/relationships/image" Target="../media/image24.png"/><Relationship Id="rId20" Type="http://schemas.openxmlformats.org/officeDocument/2006/relationships/image" Target="../media/image27.png"/><Relationship Id="rId1" Type="http://schemas.openxmlformats.org/officeDocument/2006/relationships/slideLayout" Target="../slideLayouts/slideLayout2.xml"/><Relationship Id="rId6" Type="http://schemas.microsoft.com/office/2007/relationships/hdphoto" Target="../media/hdphoto11.wdp"/><Relationship Id="rId11" Type="http://schemas.openxmlformats.org/officeDocument/2006/relationships/image" Target="../media/image21.png"/><Relationship Id="rId5" Type="http://schemas.openxmlformats.org/officeDocument/2006/relationships/image" Target="../media/image18.png"/><Relationship Id="rId15" Type="http://schemas.microsoft.com/office/2007/relationships/hdphoto" Target="../media/hdphoto15.wdp"/><Relationship Id="rId10" Type="http://schemas.microsoft.com/office/2007/relationships/hdphoto" Target="../media/hdphoto13.wdp"/><Relationship Id="rId19" Type="http://schemas.openxmlformats.org/officeDocument/2006/relationships/image" Target="../media/image26.png"/><Relationship Id="rId4" Type="http://schemas.microsoft.com/office/2007/relationships/hdphoto" Target="../media/hdphoto10.wdp"/><Relationship Id="rId9" Type="http://schemas.openxmlformats.org/officeDocument/2006/relationships/image" Target="../media/image20.png"/><Relationship Id="rId14" Type="http://schemas.openxmlformats.org/officeDocument/2006/relationships/image" Target="../media/image23.png"/></Relationships>
</file>

<file path=ppt/slides/_rels/slide30.xml.rels><?xml version="1.0" encoding="UTF-8" standalone="yes"?>
<Relationships xmlns="http://schemas.openxmlformats.org/package/2006/relationships"><Relationship Id="rId8" Type="http://schemas.openxmlformats.org/officeDocument/2006/relationships/image" Target="../media/image161.png"/><Relationship Id="rId13" Type="http://schemas.microsoft.com/office/2007/relationships/hdphoto" Target="../media/hdphoto90.wdp"/><Relationship Id="rId18" Type="http://schemas.microsoft.com/office/2007/relationships/hdphoto" Target="../media/hdphoto91.wdp"/><Relationship Id="rId3" Type="http://schemas.openxmlformats.org/officeDocument/2006/relationships/image" Target="../media/image180.jpeg"/><Relationship Id="rId7" Type="http://schemas.microsoft.com/office/2007/relationships/hdphoto" Target="../media/hdphoto88.wdp"/><Relationship Id="rId12" Type="http://schemas.openxmlformats.org/officeDocument/2006/relationships/image" Target="../media/image184.png"/><Relationship Id="rId17" Type="http://schemas.openxmlformats.org/officeDocument/2006/relationships/image" Target="../media/image188.png"/><Relationship Id="rId2" Type="http://schemas.openxmlformats.org/officeDocument/2006/relationships/image" Target="../media/image179.jpeg"/><Relationship Id="rId16" Type="http://schemas.openxmlformats.org/officeDocument/2006/relationships/image" Target="../media/image187.png"/><Relationship Id="rId20" Type="http://schemas.openxmlformats.org/officeDocument/2006/relationships/image" Target="../media/image190.png"/><Relationship Id="rId1" Type="http://schemas.openxmlformats.org/officeDocument/2006/relationships/slideLayout" Target="../slideLayouts/slideLayout7.xml"/><Relationship Id="rId6" Type="http://schemas.openxmlformats.org/officeDocument/2006/relationships/image" Target="../media/image182.png"/><Relationship Id="rId11" Type="http://schemas.microsoft.com/office/2007/relationships/hdphoto" Target="../media/hdphoto89.wdp"/><Relationship Id="rId5" Type="http://schemas.microsoft.com/office/2007/relationships/hdphoto" Target="../media/hdphoto82.wdp"/><Relationship Id="rId15" Type="http://schemas.openxmlformats.org/officeDocument/2006/relationships/image" Target="../media/image186.jpeg"/><Relationship Id="rId10" Type="http://schemas.openxmlformats.org/officeDocument/2006/relationships/image" Target="../media/image183.png"/><Relationship Id="rId19" Type="http://schemas.openxmlformats.org/officeDocument/2006/relationships/image" Target="../media/image189.png"/><Relationship Id="rId4" Type="http://schemas.openxmlformats.org/officeDocument/2006/relationships/image" Target="../media/image181.png"/><Relationship Id="rId9" Type="http://schemas.microsoft.com/office/2007/relationships/hdphoto" Target="../media/hdphoto77.wdp"/><Relationship Id="rId14" Type="http://schemas.openxmlformats.org/officeDocument/2006/relationships/image" Target="../media/image185.jpeg"/></Relationships>
</file>

<file path=ppt/slides/_rels/slide31.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image" Target="../media/image19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image" Target="../media/image19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microsoft.com/office/2007/relationships/hdphoto" Target="../media/hdphoto93.wdp"/><Relationship Id="rId3" Type="http://schemas.openxmlformats.org/officeDocument/2006/relationships/image" Target="../media/image196.jpeg"/><Relationship Id="rId7" Type="http://schemas.openxmlformats.org/officeDocument/2006/relationships/image" Target="../media/image199.png"/><Relationship Id="rId2" Type="http://schemas.openxmlformats.org/officeDocument/2006/relationships/image" Target="../media/image195.jpeg"/><Relationship Id="rId1" Type="http://schemas.openxmlformats.org/officeDocument/2006/relationships/slideLayout" Target="../slideLayouts/slideLayout7.xml"/><Relationship Id="rId6" Type="http://schemas.openxmlformats.org/officeDocument/2006/relationships/image" Target="../media/image198.png"/><Relationship Id="rId11" Type="http://schemas.microsoft.com/office/2007/relationships/hdphoto" Target="../media/hdphoto94.wdp"/><Relationship Id="rId5" Type="http://schemas.microsoft.com/office/2007/relationships/hdphoto" Target="../media/hdphoto92.wdp"/><Relationship Id="rId10" Type="http://schemas.openxmlformats.org/officeDocument/2006/relationships/image" Target="../media/image201.png"/><Relationship Id="rId4" Type="http://schemas.openxmlformats.org/officeDocument/2006/relationships/image" Target="../media/image197.png"/><Relationship Id="rId9" Type="http://schemas.openxmlformats.org/officeDocument/2006/relationships/image" Target="../media/image200.png"/></Relationships>
</file>

<file path=ppt/slides/_rels/slide34.xml.rels><?xml version="1.0" encoding="UTF-8" standalone="yes"?>
<Relationships xmlns="http://schemas.openxmlformats.org/package/2006/relationships"><Relationship Id="rId3" Type="http://schemas.microsoft.com/office/2007/relationships/hdphoto" Target="../media/hdphoto95.wdp"/><Relationship Id="rId2" Type="http://schemas.openxmlformats.org/officeDocument/2006/relationships/image" Target="../media/image30.png"/><Relationship Id="rId1" Type="http://schemas.openxmlformats.org/officeDocument/2006/relationships/slideLayout" Target="../slideLayouts/slideLayout7.xml"/><Relationship Id="rId6" Type="http://schemas.microsoft.com/office/2007/relationships/hdphoto" Target="../media/hdphoto96.wdp"/><Relationship Id="rId5" Type="http://schemas.openxmlformats.org/officeDocument/2006/relationships/image" Target="../media/image203.png"/><Relationship Id="rId4" Type="http://schemas.openxmlformats.org/officeDocument/2006/relationships/image" Target="../media/image202.png"/></Relationships>
</file>

<file path=ppt/slides/_rels/slide35.xml.rels><?xml version="1.0" encoding="UTF-8" standalone="yes"?>
<Relationships xmlns="http://schemas.openxmlformats.org/package/2006/relationships"><Relationship Id="rId3" Type="http://schemas.microsoft.com/office/2007/relationships/hdphoto" Target="../media/hdphoto97.wdp"/><Relationship Id="rId2" Type="http://schemas.openxmlformats.org/officeDocument/2006/relationships/image" Target="../media/image204.png"/><Relationship Id="rId1" Type="http://schemas.openxmlformats.org/officeDocument/2006/relationships/slideLayout" Target="../slideLayouts/slideLayout7.xml"/><Relationship Id="rId6" Type="http://schemas.openxmlformats.org/officeDocument/2006/relationships/image" Target="../media/image205.png"/><Relationship Id="rId5" Type="http://schemas.microsoft.com/office/2007/relationships/hdphoto" Target="../media/hdphoto98.wdp"/><Relationship Id="rId4" Type="http://schemas.openxmlformats.org/officeDocument/2006/relationships/image" Target="../media/image126.png"/></Relationships>
</file>

<file path=ppt/slides/_rels/slide36.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32.png"/><Relationship Id="rId13" Type="http://schemas.microsoft.com/office/2007/relationships/hdphoto" Target="../media/hdphoto22.wdp"/><Relationship Id="rId3" Type="http://schemas.openxmlformats.org/officeDocument/2006/relationships/image" Target="../media/image29.jpeg"/><Relationship Id="rId7" Type="http://schemas.microsoft.com/office/2007/relationships/hdphoto" Target="../media/hdphoto19.wdp"/><Relationship Id="rId12" Type="http://schemas.openxmlformats.org/officeDocument/2006/relationships/image" Target="../media/image34.png"/><Relationship Id="rId17" Type="http://schemas.openxmlformats.org/officeDocument/2006/relationships/image" Target="../media/image37.png"/><Relationship Id="rId2" Type="http://schemas.openxmlformats.org/officeDocument/2006/relationships/image" Target="../media/image28.jpeg"/><Relationship Id="rId16"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31.png"/><Relationship Id="rId11" Type="http://schemas.microsoft.com/office/2007/relationships/hdphoto" Target="../media/hdphoto21.wdp"/><Relationship Id="rId5" Type="http://schemas.microsoft.com/office/2007/relationships/hdphoto" Target="../media/hdphoto18.wdp"/><Relationship Id="rId15" Type="http://schemas.microsoft.com/office/2007/relationships/hdphoto" Target="../media/hdphoto23.wdp"/><Relationship Id="rId10" Type="http://schemas.openxmlformats.org/officeDocument/2006/relationships/image" Target="../media/image33.png"/><Relationship Id="rId4" Type="http://schemas.openxmlformats.org/officeDocument/2006/relationships/image" Target="../media/image30.png"/><Relationship Id="rId9" Type="http://schemas.microsoft.com/office/2007/relationships/hdphoto" Target="../media/hdphoto20.wdp"/><Relationship Id="rId1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47.png"/><Relationship Id="rId13" Type="http://schemas.microsoft.com/office/2007/relationships/hdphoto" Target="../media/hdphoto28.wdp"/><Relationship Id="rId18" Type="http://schemas.openxmlformats.org/officeDocument/2006/relationships/image" Target="../media/image53.png"/><Relationship Id="rId3" Type="http://schemas.openxmlformats.org/officeDocument/2006/relationships/image" Target="../media/image44.jpeg"/><Relationship Id="rId7" Type="http://schemas.microsoft.com/office/2007/relationships/hdphoto" Target="../media/hdphoto25.wdp"/><Relationship Id="rId12" Type="http://schemas.openxmlformats.org/officeDocument/2006/relationships/image" Target="../media/image49.png"/><Relationship Id="rId17" Type="http://schemas.microsoft.com/office/2007/relationships/hdphoto" Target="../media/hdphoto29.wdp"/><Relationship Id="rId2" Type="http://schemas.openxmlformats.org/officeDocument/2006/relationships/image" Target="../media/image43.jpeg"/><Relationship Id="rId16"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46.png"/><Relationship Id="rId11" Type="http://schemas.microsoft.com/office/2007/relationships/hdphoto" Target="../media/hdphoto27.wdp"/><Relationship Id="rId5" Type="http://schemas.microsoft.com/office/2007/relationships/hdphoto" Target="../media/hdphoto24.wdp"/><Relationship Id="rId15" Type="http://schemas.openxmlformats.org/officeDocument/2006/relationships/image" Target="../media/image51.jpeg"/><Relationship Id="rId10" Type="http://schemas.openxmlformats.org/officeDocument/2006/relationships/image" Target="../media/image48.png"/><Relationship Id="rId19" Type="http://schemas.openxmlformats.org/officeDocument/2006/relationships/image" Target="../media/image54.png"/><Relationship Id="rId4" Type="http://schemas.openxmlformats.org/officeDocument/2006/relationships/image" Target="../media/image45.png"/><Relationship Id="rId9" Type="http://schemas.microsoft.com/office/2007/relationships/hdphoto" Target="../media/hdphoto26.wdp"/><Relationship Id="rId14" Type="http://schemas.openxmlformats.org/officeDocument/2006/relationships/image" Target="../media/image50.jpeg"/></Relationships>
</file>

<file path=ppt/slides/_rels/slide8.xml.rels><?xml version="1.0" encoding="UTF-8" standalone="yes"?>
<Relationships xmlns="http://schemas.openxmlformats.org/package/2006/relationships"><Relationship Id="rId8" Type="http://schemas.microsoft.com/office/2007/relationships/hdphoto" Target="../media/hdphoto31.wdp"/><Relationship Id="rId3" Type="http://schemas.openxmlformats.org/officeDocument/2006/relationships/image" Target="../media/image56.jpeg"/><Relationship Id="rId7" Type="http://schemas.openxmlformats.org/officeDocument/2006/relationships/image" Target="../media/image58.png"/><Relationship Id="rId2" Type="http://schemas.openxmlformats.org/officeDocument/2006/relationships/image" Target="../media/image55.jpeg"/><Relationship Id="rId1" Type="http://schemas.openxmlformats.org/officeDocument/2006/relationships/slideLayout" Target="../slideLayouts/slideLayout7.xml"/><Relationship Id="rId6" Type="http://schemas.openxmlformats.org/officeDocument/2006/relationships/hyperlink" Target="https://natlib.govt.nz/records/37775272" TargetMode="External"/><Relationship Id="rId5" Type="http://schemas.microsoft.com/office/2007/relationships/hdphoto" Target="../media/hdphoto30.wdp"/><Relationship Id="rId4" Type="http://schemas.openxmlformats.org/officeDocument/2006/relationships/image" Target="../media/image57.png"/></Relationships>
</file>

<file path=ppt/slides/_rels/slide9.xml.rels><?xml version="1.0" encoding="UTF-8" standalone="yes"?>
<Relationships xmlns="http://schemas.openxmlformats.org/package/2006/relationships"><Relationship Id="rId8" Type="http://schemas.microsoft.com/office/2007/relationships/hdphoto" Target="../media/hdphoto34.wdp"/><Relationship Id="rId3" Type="http://schemas.openxmlformats.org/officeDocument/2006/relationships/image" Target="../media/image60.png"/><Relationship Id="rId7" Type="http://schemas.openxmlformats.org/officeDocument/2006/relationships/image" Target="../media/image62.png"/><Relationship Id="rId2" Type="http://schemas.openxmlformats.org/officeDocument/2006/relationships/image" Target="../media/image59.jpeg"/><Relationship Id="rId1" Type="http://schemas.openxmlformats.org/officeDocument/2006/relationships/slideLayout" Target="../slideLayouts/slideLayout7.xml"/><Relationship Id="rId6" Type="http://schemas.microsoft.com/office/2007/relationships/hdphoto" Target="../media/hdphoto33.wdp"/><Relationship Id="rId5" Type="http://schemas.openxmlformats.org/officeDocument/2006/relationships/image" Target="../media/image61.png"/><Relationship Id="rId4" Type="http://schemas.microsoft.com/office/2007/relationships/hdphoto" Target="../media/hdphoto3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fonts.simplythebest.net/fonts/viewer/image.php?fontColor=000000&amp;fontWidth=450&amp;fontHeight=400&amp;fontSize=36&amp;fontFile=ttf/ChildWritten.ttf&amp;fontAlign=center&amp;imagePadding=10&amp;fontText=Scipio%0D%0A"/>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5238" b="45000" l="35532" r="64255">
                        <a14:foregroundMark x1="46596" y1="36667" x2="46596" y2="36667"/>
                        <a14:foregroundMark x1="46383" y1="28810" x2="46383" y2="28810"/>
                        <a14:foregroundMark x1="39574" y1="29286" x2="39574" y2="29286"/>
                        <a14:foregroundMark x1="37660" y1="30238" x2="37660" y2="30238"/>
                        <a14:foregroundMark x1="38936" y1="32857" x2="38936" y2="33571"/>
                        <a14:foregroundMark x1="38936" y1="34524" x2="38936" y2="35476"/>
                        <a14:foregroundMark x1="38936" y1="35714" x2="39362" y2="36429"/>
                        <a14:foregroundMark x1="39362" y1="36667" x2="39362" y2="36667"/>
                        <a14:foregroundMark x1="39362" y1="37143" x2="39362" y2="37143"/>
                        <a14:foregroundMark x1="39149" y1="37381" x2="37872" y2="38095"/>
                        <a14:foregroundMark x1="37872" y1="38095" x2="37872" y2="38095"/>
                        <a14:foregroundMark x1="37872" y1="38095" x2="37872" y2="38095"/>
                        <a14:foregroundMark x1="37660" y1="38810" x2="37660" y2="39762"/>
                        <a14:foregroundMark x1="37660" y1="39762" x2="37660" y2="39762"/>
                        <a14:foregroundMark x1="38936" y1="35476" x2="38936" y2="35476"/>
                        <a14:foregroundMark x1="39362" y1="34048" x2="39362" y2="34048"/>
                        <a14:foregroundMark x1="41277" y1="33571" x2="41277" y2="33571"/>
                        <a14:foregroundMark x1="41702" y1="33571" x2="41702" y2="33571"/>
                        <a14:foregroundMark x1="40851" y1="33095" x2="40213" y2="33095"/>
                        <a14:foregroundMark x1="39787" y1="32857" x2="39787" y2="32857"/>
                        <a14:foregroundMark x1="41702" y1="33810" x2="42128" y2="33810"/>
                        <a14:foregroundMark x1="43617" y1="33810" x2="43617" y2="33810"/>
                        <a14:foregroundMark x1="43830" y1="33810" x2="43830" y2="33810"/>
                        <a14:foregroundMark x1="44043" y1="33810" x2="44043" y2="33810"/>
                        <a14:foregroundMark x1="44894" y1="33810" x2="44894" y2="33810"/>
                        <a14:foregroundMark x1="46170" y1="33810" x2="46170" y2="33810"/>
                        <a14:foregroundMark x1="46170" y1="33810" x2="46170" y2="33810"/>
                        <a14:foregroundMark x1="47447" y1="33571" x2="47447" y2="33571"/>
                        <a14:foregroundMark x1="47872" y1="33571" x2="47872" y2="33571"/>
                        <a14:foregroundMark x1="48723" y1="33571" x2="49574" y2="33571"/>
                        <a14:foregroundMark x1="50000" y1="34048" x2="52553" y2="35000"/>
                        <a14:foregroundMark x1="52766" y1="34048" x2="52766" y2="34048"/>
                        <a14:foregroundMark x1="52979" y1="34048" x2="53830" y2="34286"/>
                        <a14:foregroundMark x1="54043" y1="34286" x2="54043" y2="34286"/>
                        <a14:foregroundMark x1="54255" y1="34286" x2="54255" y2="34286"/>
                        <a14:foregroundMark x1="55532" y1="33810" x2="55532" y2="33810"/>
                        <a14:foregroundMark x1="56383" y1="33810" x2="56383" y2="33810"/>
                        <a14:foregroundMark x1="56596" y1="33810" x2="56596" y2="33810"/>
                        <a14:foregroundMark x1="56809" y1="33333" x2="56809" y2="33333"/>
                        <a14:foregroundMark x1="57021" y1="33333" x2="57660" y2="33333"/>
                        <a14:foregroundMark x1="58511" y1="33333" x2="59574" y2="33333"/>
                        <a14:foregroundMark x1="59787" y1="33333" x2="60638" y2="33333"/>
                        <a14:foregroundMark x1="62128" y1="33333" x2="62128" y2="33333"/>
                        <a14:foregroundMark x1="62340" y1="33333" x2="62340" y2="33333"/>
                        <a14:foregroundMark x1="61915" y1="34286" x2="61277" y2="35000"/>
                        <a14:foregroundMark x1="60851" y1="35476" x2="60851" y2="35476"/>
                        <a14:foregroundMark x1="60213" y1="35952" x2="60213" y2="35952"/>
                        <a14:foregroundMark x1="59787" y1="36429" x2="58298" y2="36905"/>
                        <a14:foregroundMark x1="58298" y1="36905" x2="56383" y2="37381"/>
                        <a14:foregroundMark x1="56383" y1="37381" x2="56383" y2="37381"/>
                        <a14:foregroundMark x1="56170" y1="37381" x2="56170" y2="37381"/>
                        <a14:foregroundMark x1="56809" y1="38095" x2="56809" y2="38095"/>
                        <a14:foregroundMark x1="57234" y1="38571" x2="58298" y2="39524"/>
                        <a14:foregroundMark x1="58723" y1="39048" x2="58723" y2="39048"/>
                        <a14:foregroundMark x1="58723" y1="39048" x2="58723" y2="39048"/>
                        <a14:foregroundMark x1="59574" y1="39524" x2="59574" y2="39524"/>
                        <a14:foregroundMark x1="60213" y1="39524" x2="60638" y2="39524"/>
                        <a14:foregroundMark x1="61702" y1="39048" x2="61702" y2="39048"/>
                        <a14:foregroundMark x1="61702" y1="39048" x2="61702" y2="39048"/>
                        <a14:foregroundMark x1="61915" y1="38333" x2="62340" y2="37619"/>
                        <a14:foregroundMark x1="62340" y1="36905" x2="62340" y2="36905"/>
                        <a14:foregroundMark x1="62340" y1="36667" x2="62340" y2="35476"/>
                        <a14:foregroundMark x1="62340" y1="35476" x2="62340" y2="35476"/>
                        <a14:foregroundMark x1="62340" y1="35238" x2="62340" y2="35238"/>
                        <a14:foregroundMark x1="62979" y1="33810" x2="61915" y2="33810"/>
                        <a14:foregroundMark x1="56596" y1="36905" x2="55319" y2="36905"/>
                        <a14:foregroundMark x1="53617" y1="36667" x2="53617" y2="36667"/>
                        <a14:foregroundMark x1="53404" y1="36667" x2="53404" y2="36667"/>
                        <a14:foregroundMark x1="53191" y1="36667" x2="52979" y2="36667"/>
                        <a14:foregroundMark x1="52979" y1="36905" x2="52979" y2="38095"/>
                        <a14:foregroundMark x1="52979" y1="38571" x2="52979" y2="38810"/>
                        <a14:foregroundMark x1="52979" y1="38810" x2="52340" y2="39048"/>
                        <a14:foregroundMark x1="52340" y1="39048" x2="52340" y2="39048"/>
                        <a14:foregroundMark x1="52340" y1="39762" x2="52340" y2="39762"/>
                        <a14:foregroundMark x1="52340" y1="40238" x2="52340" y2="41190"/>
                        <a14:foregroundMark x1="52340" y1="41190" x2="54468" y2="41190"/>
                        <a14:foregroundMark x1="54681" y1="40714" x2="54681" y2="40714"/>
                        <a14:foregroundMark x1="55319" y1="41190" x2="55319" y2="41190"/>
                        <a14:foregroundMark x1="55319" y1="41190" x2="55319" y2="41190"/>
                        <a14:foregroundMark x1="56596" y1="40714" x2="56596" y2="40714"/>
                        <a14:foregroundMark x1="46383" y1="38095" x2="46383" y2="38095"/>
                        <a14:foregroundMark x1="47872" y1="37857" x2="47872" y2="37857"/>
                        <a14:foregroundMark x1="48723" y1="40000" x2="49362" y2="40952"/>
                        <a14:foregroundMark x1="49362" y1="41190" x2="49362" y2="41190"/>
                        <a14:foregroundMark x1="43404" y1="39524" x2="43404" y2="39524"/>
                        <a14:foregroundMark x1="43191" y1="38571" x2="43191" y2="38571"/>
                        <a14:foregroundMark x1="43830" y1="40952" x2="44468" y2="40952"/>
                        <a14:foregroundMark x1="44468" y1="40952" x2="44468" y2="40952"/>
                        <a14:foregroundMark x1="45532" y1="40714" x2="45532" y2="40714"/>
                        <a14:foregroundMark x1="39362" y1="40952" x2="39362" y2="40952"/>
                        <a14:foregroundMark x1="39574" y1="40238" x2="39574" y2="40238"/>
                        <a14:foregroundMark x1="40426" y1="40000" x2="42340" y2="39762"/>
                        <a14:foregroundMark x1="41915" y1="39762" x2="41915" y2="39762"/>
                        <a14:foregroundMark x1="39362" y1="35000" x2="39362" y2="35000"/>
                        <a14:foregroundMark x1="38298" y1="35000" x2="40000" y2="34048"/>
                        <a14:foregroundMark x1="41915" y1="33095" x2="42553" y2="32857"/>
                        <a14:foregroundMark x1="44255" y1="31905" x2="44255" y2="31905"/>
                        <a14:foregroundMark x1="44894" y1="31905" x2="44894" y2="31905"/>
                        <a14:foregroundMark x1="47872" y1="31667" x2="48723" y2="31667"/>
                        <a14:foregroundMark x1="48936" y1="31667" x2="49574" y2="31667"/>
                        <a14:foregroundMark x1="50851" y1="31667" x2="51489" y2="31667"/>
                        <a14:foregroundMark x1="51702" y1="31667" x2="51702" y2="31667"/>
                        <a14:foregroundMark x1="53404" y1="31667" x2="53404" y2="31667"/>
                        <a14:foregroundMark x1="53830" y1="31667" x2="53830" y2="31667"/>
                        <a14:foregroundMark x1="54894" y1="31667" x2="54894" y2="31667"/>
                        <a14:foregroundMark x1="55745" y1="31905" x2="58511" y2="31905"/>
                        <a14:foregroundMark x1="58936" y1="31905" x2="58936" y2="31905"/>
                        <a14:foregroundMark x1="59787" y1="31905" x2="59787" y2="31905"/>
                        <a14:foregroundMark x1="61277" y1="31429" x2="61277" y2="31429"/>
                        <a14:foregroundMark x1="62340" y1="31905" x2="62979" y2="32381"/>
                        <a14:foregroundMark x1="62979" y1="35952" x2="62979" y2="37143"/>
                        <a14:foregroundMark x1="61064" y1="37857" x2="60851" y2="38095"/>
                        <a14:foregroundMark x1="60426" y1="38571" x2="60426" y2="38571"/>
                        <a14:foregroundMark x1="59574" y1="39286" x2="59574" y2="39286"/>
                        <a14:foregroundMark x1="58298" y1="39762" x2="58298" y2="39762"/>
                        <a14:foregroundMark x1="58085" y1="40238" x2="58085" y2="40238"/>
                        <a14:foregroundMark x1="57872" y1="41429" x2="57872" y2="41429"/>
                        <a14:foregroundMark x1="57660" y1="41905" x2="57660" y2="41905"/>
                        <a14:foregroundMark x1="57872" y1="41905" x2="57872" y2="41905"/>
                        <a14:foregroundMark x1="58723" y1="41905" x2="59787" y2="41667"/>
                        <a14:foregroundMark x1="59787" y1="41667" x2="59787" y2="41667"/>
                        <a14:foregroundMark x1="60851" y1="41429" x2="60851" y2="41429"/>
                        <a14:foregroundMark x1="49574" y1="40000" x2="49574" y2="40000"/>
                        <a14:foregroundMark x1="46809" y1="41190" x2="46809" y2="41190"/>
                        <a14:foregroundMark x1="46596" y1="41429" x2="46596" y2="41429"/>
                        <a14:foregroundMark x1="46596" y1="41667" x2="46596" y2="41667"/>
                        <a14:foregroundMark x1="44255" y1="41429" x2="39574" y2="41190"/>
                        <a14:foregroundMark x1="39362" y1="41190" x2="39362" y2="41190"/>
                        <a14:foregroundMark x1="38936" y1="40952" x2="38936" y2="40952"/>
                        <a14:foregroundMark x1="38723" y1="40952" x2="37872" y2="40952"/>
                        <a14:foregroundMark x1="37660" y1="40952" x2="37234" y2="40952"/>
                        <a14:foregroundMark x1="36809" y1="40952" x2="36170" y2="40238"/>
                        <a14:foregroundMark x1="36383" y1="37381" x2="36383" y2="37381"/>
                        <a14:foregroundMark x1="37234" y1="35952" x2="37234" y2="35952"/>
                        <a14:foregroundMark x1="38298" y1="34524" x2="38298" y2="34524"/>
                        <a14:foregroundMark x1="37660" y1="34048" x2="37660" y2="33571"/>
                        <a14:foregroundMark x1="37660" y1="33571" x2="37660" y2="33571"/>
                        <a14:foregroundMark x1="37660" y1="33571" x2="37660" y2="33571"/>
                      </a14:backgroundRemoval>
                    </a14:imgEffect>
                  </a14:imgLayer>
                </a14:imgProps>
              </a:ext>
              <a:ext uri="{28A0092B-C50C-407E-A947-70E740481C1C}">
                <a14:useLocalDpi xmlns:a14="http://schemas.microsoft.com/office/drawing/2010/main"/>
              </a:ext>
            </a:extLst>
          </a:blip>
          <a:srcRect/>
          <a:stretch>
            <a:fillRect/>
          </a:stretch>
        </p:blipFill>
        <p:spPr bwMode="auto">
          <a:xfrm>
            <a:off x="1556575" y="3483621"/>
            <a:ext cx="3264466" cy="425166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1038" name="Picture 14" descr="rock road town wall village castle ancient italy fortification terrain waterway ruins infrastructure monastery roman history heritage historical archaeological ercolano ancient history"/>
          <p:cNvPicPr>
            <a:picLocks noChangeAspect="1" noChangeArrowheads="1"/>
          </p:cNvPicPr>
          <p:nvPr/>
        </p:nvPicPr>
        <p:blipFill>
          <a:blip r:embed="rId4">
            <a:duotone>
              <a:prstClr val="black"/>
              <a:srgbClr val="D9C3A5">
                <a:tint val="50000"/>
                <a:satMod val="180000"/>
              </a:srgbClr>
            </a:duotone>
            <a:extLst>
              <a:ext uri="{BEBA8EAE-BF5A-486C-A8C5-ECC9F3942E4B}">
                <a14:imgProps xmlns:a14="http://schemas.microsoft.com/office/drawing/2010/main">
                  <a14:imgLayer r:embed="rId5">
                    <a14:imgEffect>
                      <a14:colorTemperature colorTemp="4700"/>
                    </a14:imgEffect>
                    <a14:imgEffect>
                      <a14:saturation sat="0"/>
                    </a14:imgEffect>
                    <a14:imgEffect>
                      <a14:brightnessContrast contrast="-20000"/>
                    </a14:imgEffect>
                  </a14:imgLayer>
                </a14:imgProps>
              </a:ext>
              <a:ext uri="{28A0092B-C50C-407E-A947-70E740481C1C}">
                <a14:useLocalDpi xmlns:a14="http://schemas.microsoft.com/office/drawing/2010/main"/>
              </a:ext>
            </a:extLst>
          </a:blip>
          <a:srcRect/>
          <a:stretch>
            <a:fillRect/>
          </a:stretch>
        </p:blipFill>
        <p:spPr bwMode="auto">
          <a:xfrm>
            <a:off x="319886" y="537117"/>
            <a:ext cx="5688696" cy="607204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1036" name="Picture 12" descr="C.011526; Colombo Road, Sydenham, Christchurch; Burton Brothers"/>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892256" y="286266"/>
            <a:ext cx="5995623" cy="6322891"/>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88219" y="537117"/>
            <a:ext cx="6043830" cy="2308324"/>
          </a:xfrm>
          <a:prstGeom prst="rect">
            <a:avLst/>
          </a:prstGeom>
          <a:noFill/>
        </p:spPr>
        <p:txBody>
          <a:bodyPr wrap="square" rtlCol="0">
            <a:spAutoFit/>
          </a:bodyPr>
          <a:lstStyle/>
          <a:p>
            <a:r>
              <a:rPr lang="en-NZ" sz="7200" b="1" dirty="0">
                <a:ln>
                  <a:solidFill>
                    <a:schemeClr val="tx1"/>
                  </a:solidFill>
                </a:ln>
                <a:solidFill>
                  <a:schemeClr val="bg1"/>
                </a:solidFill>
                <a:latin typeface="Garamond" panose="02020404030301010803" pitchFamily="18" charset="0"/>
              </a:rPr>
              <a:t>A Day in the Life of</a:t>
            </a:r>
            <a:r>
              <a:rPr lang="en-NZ" sz="7200" b="1" dirty="0">
                <a:ln>
                  <a:solidFill>
                    <a:schemeClr val="tx1"/>
                  </a:solidFill>
                </a:ln>
                <a:solidFill>
                  <a:schemeClr val="bg1"/>
                </a:solidFill>
              </a:rPr>
              <a:t>….</a:t>
            </a:r>
            <a:endParaRPr lang="en-NZ" sz="7200" b="1" dirty="0">
              <a:ln>
                <a:solidFill>
                  <a:schemeClr val="tx1"/>
                </a:solidFill>
              </a:ln>
              <a:solidFill>
                <a:schemeClr val="bg1"/>
              </a:solidFill>
              <a:latin typeface="Segoe Script" panose="030B0504020000000003" pitchFamily="66" charset="0"/>
            </a:endParaRPr>
          </a:p>
        </p:txBody>
      </p:sp>
      <p:sp>
        <p:nvSpPr>
          <p:cNvPr id="4" name="Rectangle 3"/>
          <p:cNvSpPr/>
          <p:nvPr/>
        </p:nvSpPr>
        <p:spPr>
          <a:xfrm>
            <a:off x="174567" y="232756"/>
            <a:ext cx="11829011" cy="645067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15" name="Picture 14" descr="Related image"/>
          <p:cNvPicPr/>
          <p:nvPr/>
        </p:nvPicPr>
        <p:blipFill>
          <a:blip r:embed="rId7" cstate="screen">
            <a:extLst>
              <a:ext uri="{BEBA8EAE-BF5A-486C-A8C5-ECC9F3942E4B}">
                <a14:imgProps xmlns:a14="http://schemas.microsoft.com/office/drawing/2010/main">
                  <a14:imgLayer r:embed="rId8">
                    <a14:imgEffect>
                      <a14:backgroundRemoval t="10000" b="90000" l="10000" r="90000"/>
                    </a14:imgEffect>
                    <a14:imgEffect>
                      <a14:saturation sat="400000"/>
                    </a14:imgEffect>
                  </a14:imgLayer>
                </a14:imgProps>
              </a:ext>
              <a:ext uri="{28A0092B-C50C-407E-A947-70E740481C1C}">
                <a14:useLocalDpi xmlns:a14="http://schemas.microsoft.com/office/drawing/2010/main"/>
              </a:ext>
            </a:extLst>
          </a:blip>
          <a:srcRect/>
          <a:stretch>
            <a:fillRect/>
          </a:stretch>
        </p:blipFill>
        <p:spPr bwMode="auto">
          <a:xfrm>
            <a:off x="2768390" y="630566"/>
            <a:ext cx="840835" cy="520453"/>
          </a:xfrm>
          <a:prstGeom prst="rect">
            <a:avLst/>
          </a:prstGeom>
          <a:noFill/>
          <a:ln>
            <a:noFill/>
          </a:ln>
        </p:spPr>
      </p:pic>
      <p:sp>
        <p:nvSpPr>
          <p:cNvPr id="8" name="TextBox 7"/>
          <p:cNvSpPr txBox="1"/>
          <p:nvPr/>
        </p:nvSpPr>
        <p:spPr>
          <a:xfrm>
            <a:off x="2382255" y="2845441"/>
            <a:ext cx="3867783" cy="1631216"/>
          </a:xfrm>
          <a:prstGeom prst="rect">
            <a:avLst/>
          </a:prstGeom>
          <a:noFill/>
        </p:spPr>
        <p:txBody>
          <a:bodyPr wrap="square" rtlCol="0">
            <a:spAutoFit/>
          </a:bodyPr>
          <a:lstStyle/>
          <a:p>
            <a:pPr algn="ctr"/>
            <a:r>
              <a:rPr lang="en-NZ" sz="10000" b="1" dirty="0">
                <a:ln>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a:solidFill>
                  <a:srgbClr val="8ACC00"/>
                </a:solidFill>
                <a:latin typeface="Gabriola" pitchFamily="82" charset="0"/>
                <a:cs typeface="Damascus" pitchFamily="2" charset="-78"/>
              </a:rPr>
              <a:t>Scipio</a:t>
            </a:r>
          </a:p>
        </p:txBody>
      </p:sp>
      <p:sp>
        <p:nvSpPr>
          <p:cNvPr id="9" name="TextBox 8"/>
          <p:cNvSpPr txBox="1"/>
          <p:nvPr/>
        </p:nvSpPr>
        <p:spPr>
          <a:xfrm>
            <a:off x="6602823" y="3771255"/>
            <a:ext cx="3042052" cy="1631216"/>
          </a:xfrm>
          <a:prstGeom prst="rect">
            <a:avLst/>
          </a:prstGeom>
          <a:noFill/>
        </p:spPr>
        <p:txBody>
          <a:bodyPr wrap="square" rtlCol="0">
            <a:spAutoFit/>
          </a:bodyPr>
          <a:lstStyle/>
          <a:p>
            <a:r>
              <a:rPr lang="en-NZ" sz="10000" b="1" dirty="0">
                <a:ln>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solidFill>
                  <a:srgbClr val="F3BE00"/>
                </a:solidFill>
                <a:latin typeface="Gabriola" pitchFamily="82" charset="0"/>
              </a:rPr>
              <a:t>Archie</a:t>
            </a:r>
          </a:p>
        </p:txBody>
      </p:sp>
      <p:pic>
        <p:nvPicPr>
          <p:cNvPr id="25" name="Picture 4" descr="Image result for jack russell running"/>
          <p:cNvPicPr>
            <a:picLocks noChangeAspect="1" noChangeArrowheads="1"/>
          </p:cNvPicPr>
          <p:nvPr/>
        </p:nvPicPr>
        <p:blipFill>
          <a:blip r:embed="rId9" cstate="screen">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5845701" y="4823105"/>
            <a:ext cx="2402219" cy="185989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Related image"/>
          <p:cNvPicPr>
            <a:picLocks noChangeAspect="1" noChangeArrowheads="1"/>
          </p:cNvPicPr>
          <p:nvPr/>
        </p:nvPicPr>
        <p:blipFill>
          <a:blip r:embed="rId11" cstate="screen">
            <a:extLst>
              <a:ext uri="{BEBA8EAE-BF5A-486C-A8C5-ECC9F3942E4B}">
                <a14:imgProps xmlns:a14="http://schemas.microsoft.com/office/drawing/2010/main">
                  <a14:imgLayer r:embed="rId12">
                    <a14:imgEffect>
                      <a14:backgroundRemoval t="0" b="89931" l="0" r="98438">
                        <a14:foregroundMark x1="34288" y1="33218" x2="34288" y2="33218"/>
                        <a14:foregroundMark x1="37153" y1="34086" x2="37153" y2="34086"/>
                        <a14:foregroundMark x1="38802" y1="35880" x2="38802" y2="35880"/>
                        <a14:foregroundMark x1="41667" y1="35880" x2="41667" y2="35880"/>
                        <a14:foregroundMark x1="24740" y1="53356" x2="24740" y2="53356"/>
                        <a14:foregroundMark x1="42188" y1="25926" x2="42188" y2="25926"/>
                        <a14:foregroundMark x1="39931" y1="25637" x2="39931" y2="25637"/>
                        <a14:foregroundMark x1="38802" y1="25347" x2="38802" y2="25347"/>
                        <a14:foregroundMark x1="38281" y1="25347" x2="38281" y2="25347"/>
                      </a14:backgroundRemoval>
                    </a14:imgEffect>
                  </a14:imgLayer>
                </a14:imgProps>
              </a:ext>
              <a:ext uri="{28A0092B-C50C-407E-A947-70E740481C1C}">
                <a14:useLocalDpi xmlns:a14="http://schemas.microsoft.com/office/drawing/2010/main"/>
              </a:ext>
            </a:extLst>
          </a:blip>
          <a:srcRect/>
          <a:stretch>
            <a:fillRect/>
          </a:stretch>
        </p:blipFill>
        <p:spPr bwMode="auto">
          <a:xfrm>
            <a:off x="1990349" y="4383037"/>
            <a:ext cx="1525038" cy="215722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517037" y="3274119"/>
            <a:ext cx="1120312" cy="1569660"/>
          </a:xfrm>
          <a:prstGeom prst="rect">
            <a:avLst/>
          </a:prstGeom>
          <a:noFill/>
          <a:ln>
            <a:noFill/>
          </a:ln>
          <a:effectLst>
            <a:outerShdw blurRad="127000" dist="50800" dir="12000000" algn="r" rotWithShape="0">
              <a:prstClr val="black">
                <a:alpha val="40000"/>
              </a:prstClr>
            </a:outerShdw>
          </a:effectLst>
          <a:scene3d>
            <a:camera prst="obliqueTopLeft"/>
            <a:lightRig rig="threePt" dir="t"/>
          </a:scene3d>
        </p:spPr>
        <p:txBody>
          <a:bodyPr wrap="square" rtlCol="0">
            <a:spAutoFit/>
          </a:bodyPr>
          <a:lstStyle/>
          <a:p>
            <a:r>
              <a:rPr lang="en-NZ" sz="9600" dirty="0">
                <a:ln w="9525">
                  <a:solidFill>
                    <a:schemeClr val="tx1"/>
                  </a:solidFill>
                </a:ln>
                <a:solidFill>
                  <a:schemeClr val="bg1"/>
                </a:solidFill>
                <a:effectLst>
                  <a:outerShdw blurRad="50800" dist="38100" dir="18900000" algn="bl" rotWithShape="0">
                    <a:prstClr val="black">
                      <a:alpha val="40000"/>
                    </a:prstClr>
                  </a:outerShdw>
                </a:effectLst>
                <a:latin typeface="Garamond" panose="02020404030301010803" pitchFamily="18" charset="0"/>
              </a:rPr>
              <a:t>&amp;</a:t>
            </a:r>
          </a:p>
        </p:txBody>
      </p:sp>
      <p:sp>
        <p:nvSpPr>
          <p:cNvPr id="2" name="Slide Number Placeholder 1"/>
          <p:cNvSpPr>
            <a:spLocks noGrp="1"/>
          </p:cNvSpPr>
          <p:nvPr>
            <p:ph type="sldNum" sz="quarter" idx="12"/>
          </p:nvPr>
        </p:nvSpPr>
        <p:spPr/>
        <p:txBody>
          <a:bodyPr/>
          <a:lstStyle/>
          <a:p>
            <a:fld id="{C1097B42-56FF-46F1-8136-BF84470CEBEA}" type="slidenum">
              <a:rPr lang="en-NZ" smtClean="0"/>
              <a:t>1</a:t>
            </a:fld>
            <a:endParaRPr lang="en-NZ"/>
          </a:p>
        </p:txBody>
      </p:sp>
      <p:sp>
        <p:nvSpPr>
          <p:cNvPr id="6" name="TextBox 5"/>
          <p:cNvSpPr txBox="1"/>
          <p:nvPr/>
        </p:nvSpPr>
        <p:spPr>
          <a:xfrm>
            <a:off x="294467" y="6321361"/>
            <a:ext cx="2719415" cy="369332"/>
          </a:xfrm>
          <a:prstGeom prst="rect">
            <a:avLst/>
          </a:prstGeom>
          <a:noFill/>
        </p:spPr>
        <p:txBody>
          <a:bodyPr wrap="square" rtlCol="0">
            <a:spAutoFit/>
          </a:bodyPr>
          <a:lstStyle/>
          <a:p>
            <a:r>
              <a:rPr lang="en-NZ" dirty="0">
                <a:latin typeface="Garamond" panose="02020404030301010803" pitchFamily="18" charset="0"/>
              </a:rPr>
              <a:t>Created by Nicole Pepperell</a:t>
            </a:r>
          </a:p>
        </p:txBody>
      </p:sp>
      <p:pic>
        <p:nvPicPr>
          <p:cNvPr id="21" name="Picture 20">
            <a:extLst>
              <a:ext uri="{FF2B5EF4-FFF2-40B4-BE49-F238E27FC236}">
                <a16:creationId xmlns:a16="http://schemas.microsoft.com/office/drawing/2014/main" id="{B3FE4945-140A-F74E-8DF4-D3A0A2342AE9}"/>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3666" y="1929270"/>
            <a:ext cx="2956281" cy="4441362"/>
          </a:xfrm>
          <a:prstGeom prst="rect">
            <a:avLst/>
          </a:prstGeom>
        </p:spPr>
      </p:pic>
      <p:pic>
        <p:nvPicPr>
          <p:cNvPr id="23" name="Picture 22">
            <a:extLst>
              <a:ext uri="{FF2B5EF4-FFF2-40B4-BE49-F238E27FC236}">
                <a16:creationId xmlns:a16="http://schemas.microsoft.com/office/drawing/2014/main" id="{B6E5B0E1-C97C-664F-8C01-6E89DB2E309A}"/>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857077" y="1437774"/>
            <a:ext cx="3397253" cy="5103854"/>
          </a:xfrm>
          <a:prstGeom prst="rect">
            <a:avLst/>
          </a:prstGeom>
        </p:spPr>
      </p:pic>
    </p:spTree>
    <p:extLst>
      <p:ext uri="{BB962C8B-B14F-4D97-AF65-F5344CB8AC3E}">
        <p14:creationId xmlns:p14="http://schemas.microsoft.com/office/powerpoint/2010/main" val="747439067"/>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Image result for boiled sweets background"/>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17533" y="337891"/>
            <a:ext cx="11597375" cy="619700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21" name="Picture 40" descr="File:Jubilee Confectioners interior, Town, Beamish Museum, 21 November 2013.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
          <a:stretch/>
        </p:blipFill>
        <p:spPr bwMode="auto">
          <a:xfrm>
            <a:off x="6275611" y="337891"/>
            <a:ext cx="5634181" cy="622800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17" name="Picture 38" descr="https://thumbnailer.digitalnz.org/?src=http%3A%2F%2Fndhadeliver.natlib.govt.nz%2FNLNZStreamGate%2Fget%3Fdps_pid%3DIE1100906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17533" y="575631"/>
            <a:ext cx="6246440" cy="5959267"/>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199505" y="241069"/>
            <a:ext cx="11820699" cy="642573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 name="Rectangle 2"/>
          <p:cNvSpPr/>
          <p:nvPr/>
        </p:nvSpPr>
        <p:spPr>
          <a:xfrm>
            <a:off x="625216" y="5091479"/>
            <a:ext cx="6096000" cy="1182888"/>
          </a:xfrm>
          <a:prstGeom prst="rect">
            <a:avLst/>
          </a:prstGeom>
        </p:spPr>
        <p:txBody>
          <a:bodyPr>
            <a:spAutoFit/>
          </a:bodyPr>
          <a:lstStyle/>
          <a:p>
            <a:pPr>
              <a:lnSpc>
                <a:spcPct val="107000"/>
              </a:lnSpc>
              <a:spcAft>
                <a:spcPts val="800"/>
              </a:spcAft>
              <a:tabLst>
                <a:tab pos="3695700" algn="l"/>
              </a:tabLst>
            </a:pPr>
            <a:r>
              <a:rPr lang="en-NZ" sz="2000" b="1" dirty="0">
                <a:solidFill>
                  <a:schemeClr val="bg1"/>
                </a:solidFill>
                <a:latin typeface="Lucida Calligraphy" panose="03010101010101010101" pitchFamily="66" charset="0"/>
                <a:ea typeface="Calibri" panose="020F0502020204030204" pitchFamily="34" charset="0"/>
                <a:cs typeface="Times New Roman" panose="02020603050405020304" pitchFamily="18" charset="0"/>
              </a:rPr>
              <a:t>O</a:t>
            </a:r>
            <a:r>
              <a:rPr lang="en-NZ" sz="2000" b="1" dirty="0">
                <a:solidFill>
                  <a:schemeClr val="bg1"/>
                </a:solidFill>
                <a:latin typeface="Garamond" panose="02020404030301010803" pitchFamily="18" charset="0"/>
                <a:ea typeface="Calibri" panose="020F0502020204030204" pitchFamily="34" charset="0"/>
                <a:cs typeface="Times New Roman" panose="02020603050405020304" pitchFamily="18" charset="0"/>
              </a:rPr>
              <a:t>n his walk to school, Archie stops to buy a bag of chewy toffees from Mr. Brown at the corner shop…</a:t>
            </a:r>
          </a:p>
          <a:p>
            <a:pPr>
              <a:lnSpc>
                <a:spcPct val="107000"/>
              </a:lnSpc>
              <a:spcAft>
                <a:spcPts val="800"/>
              </a:spcAft>
              <a:tabLst>
                <a:tab pos="3695700" algn="l"/>
              </a:tabLst>
            </a:pPr>
            <a:r>
              <a:rPr lang="en-NZ" sz="2000" b="1" dirty="0">
                <a:solidFill>
                  <a:schemeClr val="bg1"/>
                </a:solidFill>
                <a:latin typeface="Garamond" panose="02020404030301010803" pitchFamily="18" charset="0"/>
                <a:ea typeface="Calibri" panose="020F0502020204030204" pitchFamily="34" charset="0"/>
                <a:cs typeface="Times New Roman" panose="02020603050405020304" pitchFamily="18" charset="0"/>
              </a:rPr>
              <a:t> </a:t>
            </a:r>
            <a:endParaRPr lang="en-NZ" sz="2000" b="1"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endParaRPr>
          </a:p>
        </p:txBody>
      </p:sp>
      <p:sp>
        <p:nvSpPr>
          <p:cNvPr id="13" name="TextBox 12"/>
          <p:cNvSpPr txBox="1"/>
          <p:nvPr/>
        </p:nvSpPr>
        <p:spPr>
          <a:xfrm>
            <a:off x="-956981" y="4208661"/>
            <a:ext cx="7315200" cy="1015663"/>
          </a:xfrm>
          <a:prstGeom prst="rect">
            <a:avLst/>
          </a:prstGeom>
          <a:noFill/>
        </p:spPr>
        <p:txBody>
          <a:bodyPr wrap="square" rtlCol="0">
            <a:spAutoFit/>
          </a:bodyPr>
          <a:lstStyle/>
          <a:p>
            <a:pPr algn="ctr"/>
            <a:r>
              <a:rPr lang="en-NZ" sz="6000" dirty="0">
                <a:ln>
                  <a:solidFill>
                    <a:schemeClr val="tx1"/>
                  </a:solidFill>
                </a:ln>
                <a:solidFill>
                  <a:schemeClr val="bg1"/>
                </a:solidFill>
                <a:latin typeface="Garamond" panose="02020404030301010803" pitchFamily="18" charset="0"/>
              </a:rPr>
              <a:t>Sweet Treats</a:t>
            </a:r>
          </a:p>
        </p:txBody>
      </p:sp>
      <p:sp>
        <p:nvSpPr>
          <p:cNvPr id="22" name="Rounded Rectangular Callout 21"/>
          <p:cNvSpPr/>
          <p:nvPr/>
        </p:nvSpPr>
        <p:spPr>
          <a:xfrm rot="10800000" flipV="1">
            <a:off x="4502726" y="1239002"/>
            <a:ext cx="3753950" cy="1817702"/>
          </a:xfrm>
          <a:prstGeom prst="wedgeRoundRectCallout">
            <a:avLst>
              <a:gd name="adj1" fmla="val 1692"/>
              <a:gd name="adj2" fmla="val 66828"/>
              <a:gd name="adj3" fmla="val 16667"/>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NZ" dirty="0">
              <a:solidFill>
                <a:schemeClr val="tx1"/>
              </a:solidFill>
              <a:latin typeface="Garamond" panose="02020404030301010803" pitchFamily="18" charset="0"/>
            </a:endParaRPr>
          </a:p>
        </p:txBody>
      </p:sp>
      <p:sp>
        <p:nvSpPr>
          <p:cNvPr id="4" name="TextBox 3"/>
          <p:cNvSpPr txBox="1"/>
          <p:nvPr/>
        </p:nvSpPr>
        <p:spPr>
          <a:xfrm>
            <a:off x="4749234" y="1313489"/>
            <a:ext cx="3556000" cy="1754326"/>
          </a:xfrm>
          <a:prstGeom prst="rect">
            <a:avLst/>
          </a:prstGeom>
          <a:noFill/>
        </p:spPr>
        <p:txBody>
          <a:bodyPr wrap="square" rtlCol="0">
            <a:spAutoFit/>
          </a:bodyPr>
          <a:lstStyle/>
          <a:p>
            <a:r>
              <a:rPr lang="en-NZ" dirty="0">
                <a:latin typeface="Garamond" panose="02020404030301010803" pitchFamily="18" charset="0"/>
              </a:rPr>
              <a:t>“My mother gives me pocket money for doing chores. She tells me to save it but I’d rather buy sweets at Mr. Brown’s shop on my way to school. I really like the toffees, </a:t>
            </a:r>
            <a:r>
              <a:rPr lang="en-NZ" b="1" dirty="0">
                <a:latin typeface="Garamond" panose="02020404030301010803" pitchFamily="18" charset="0"/>
              </a:rPr>
              <a:t>liquorice</a:t>
            </a:r>
            <a:r>
              <a:rPr lang="en-NZ" dirty="0">
                <a:latin typeface="Garamond" panose="02020404030301010803" pitchFamily="18" charset="0"/>
              </a:rPr>
              <a:t> and lots of chocolate!” </a:t>
            </a:r>
          </a:p>
        </p:txBody>
      </p:sp>
      <p:sp>
        <p:nvSpPr>
          <p:cNvPr id="24" name="Rounded Rectangle 23"/>
          <p:cNvSpPr/>
          <p:nvPr/>
        </p:nvSpPr>
        <p:spPr>
          <a:xfrm>
            <a:off x="491201" y="904916"/>
            <a:ext cx="1023875" cy="943900"/>
          </a:xfrm>
          <a:prstGeom prst="roundRect">
            <a:avLst/>
          </a:prstGeom>
          <a:solidFill>
            <a:schemeClr val="accent1">
              <a:lumMod val="40000"/>
              <a:lumOff val="60000"/>
            </a:schemeClr>
          </a:solidFill>
          <a:ln w="28575">
            <a:solidFill>
              <a:schemeClr val="tx1">
                <a:lumMod val="95000"/>
                <a:lumOff val="5000"/>
              </a:schemeClr>
            </a:solidFill>
          </a:ln>
          <a:effectLst>
            <a:outerShdw blurRad="635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5" name="Rounded Rectangle 24"/>
          <p:cNvSpPr/>
          <p:nvPr/>
        </p:nvSpPr>
        <p:spPr>
          <a:xfrm>
            <a:off x="497736" y="2112804"/>
            <a:ext cx="1023875" cy="943900"/>
          </a:xfrm>
          <a:prstGeom prst="roundRect">
            <a:avLst/>
          </a:prstGeom>
          <a:solidFill>
            <a:schemeClr val="accent1">
              <a:lumMod val="40000"/>
              <a:lumOff val="60000"/>
            </a:schemeClr>
          </a:solidFill>
          <a:ln w="28575">
            <a:solidFill>
              <a:schemeClr val="tx1">
                <a:lumMod val="95000"/>
                <a:lumOff val="5000"/>
              </a:schemeClr>
            </a:solidFill>
          </a:ln>
          <a:effectLst>
            <a:outerShdw blurRad="635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27" name="Picture 26" descr="Confectionery shop"/>
          <p:cNvPicPr/>
          <p:nvPr/>
        </p:nvPicPr>
        <p:blipFill>
          <a:blip r:embed="rId5" cstate="screen">
            <a:extLst>
              <a:ext uri="{28A0092B-C50C-407E-A947-70E740481C1C}">
                <a14:useLocalDpi xmlns:a14="http://schemas.microsoft.com/office/drawing/2010/main"/>
              </a:ext>
            </a:extLst>
          </a:blip>
          <a:srcRect/>
          <a:stretch>
            <a:fillRect/>
          </a:stretch>
        </p:blipFill>
        <p:spPr bwMode="auto">
          <a:xfrm>
            <a:off x="577923" y="1057175"/>
            <a:ext cx="827001" cy="665887"/>
          </a:xfrm>
          <a:prstGeom prst="rect">
            <a:avLst/>
          </a:prstGeom>
          <a:noFill/>
          <a:ln>
            <a:noFill/>
          </a:ln>
        </p:spPr>
      </p:pic>
      <p:pic>
        <p:nvPicPr>
          <p:cNvPr id="29" name="Picture 28" descr="https://thumbnailer.digitalnz.org/?src=https%3A%2F%2Ffarm7.staticflickr.com%2F6060%2F6297408112_0d8d6e670f_z.jpg"/>
          <p:cNvPicPr/>
          <p:nvPr/>
        </p:nvPicPr>
        <p:blipFill>
          <a:blip r:embed="rId6" cstate="screen">
            <a:extLst>
              <a:ext uri="{28A0092B-C50C-407E-A947-70E740481C1C}">
                <a14:useLocalDpi xmlns:a14="http://schemas.microsoft.com/office/drawing/2010/main"/>
              </a:ext>
            </a:extLst>
          </a:blip>
          <a:srcRect/>
          <a:stretch>
            <a:fillRect/>
          </a:stretch>
        </p:blipFill>
        <p:spPr bwMode="auto">
          <a:xfrm>
            <a:off x="669246" y="2201123"/>
            <a:ext cx="644357" cy="767262"/>
          </a:xfrm>
          <a:prstGeom prst="rect">
            <a:avLst/>
          </a:prstGeom>
          <a:noFill/>
          <a:ln>
            <a:noFill/>
          </a:ln>
        </p:spPr>
      </p:pic>
      <p:sp>
        <p:nvSpPr>
          <p:cNvPr id="31" name="Rounded Rectangle 30"/>
          <p:cNvSpPr/>
          <p:nvPr/>
        </p:nvSpPr>
        <p:spPr>
          <a:xfrm>
            <a:off x="500433" y="3275100"/>
            <a:ext cx="1023875" cy="943900"/>
          </a:xfrm>
          <a:prstGeom prst="roundRect">
            <a:avLst/>
          </a:prstGeom>
          <a:solidFill>
            <a:schemeClr val="accent1">
              <a:lumMod val="40000"/>
              <a:lumOff val="60000"/>
            </a:schemeClr>
          </a:solidFill>
          <a:ln w="28575">
            <a:solidFill>
              <a:schemeClr val="tx1">
                <a:lumMod val="95000"/>
                <a:lumOff val="5000"/>
              </a:schemeClr>
            </a:solidFill>
          </a:ln>
          <a:effectLst>
            <a:outerShdw blurRad="635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32" name="Picture 31" descr="coin: New Zealand penny 1879 - obverse [1999x2.150]"/>
          <p:cNvPicPr/>
          <p:nvPr/>
        </p:nvPicPr>
        <p:blipFill>
          <a:blip r:embed="rId7" cstate="screen">
            <a:extLst>
              <a:ext uri="{BEBA8EAE-BF5A-486C-A8C5-ECC9F3942E4B}">
                <a14:imgProps xmlns:a14="http://schemas.microsoft.com/office/drawing/2010/main">
                  <a14:imgLayer r:embed="rId8">
                    <a14:imgEffect>
                      <a14:backgroundRemoval t="0" b="100000" l="2310" r="97690"/>
                    </a14:imgEffect>
                  </a14:imgLayer>
                </a14:imgProps>
              </a:ext>
              <a:ext uri="{28A0092B-C50C-407E-A947-70E740481C1C}">
                <a14:useLocalDpi xmlns:a14="http://schemas.microsoft.com/office/drawing/2010/main"/>
              </a:ext>
            </a:extLst>
          </a:blip>
          <a:srcRect/>
          <a:stretch>
            <a:fillRect/>
          </a:stretch>
        </p:blipFill>
        <p:spPr bwMode="auto">
          <a:xfrm>
            <a:off x="534560" y="3337234"/>
            <a:ext cx="913725" cy="828675"/>
          </a:xfrm>
          <a:prstGeom prst="rect">
            <a:avLst/>
          </a:prstGeom>
          <a:noFill/>
          <a:ln>
            <a:noFill/>
          </a:ln>
        </p:spPr>
      </p:pic>
      <p:sp>
        <p:nvSpPr>
          <p:cNvPr id="5" name="Slide Number Placeholder 4"/>
          <p:cNvSpPr>
            <a:spLocks noGrp="1"/>
          </p:cNvSpPr>
          <p:nvPr>
            <p:ph type="sldNum" sz="quarter" idx="12"/>
          </p:nvPr>
        </p:nvSpPr>
        <p:spPr/>
        <p:txBody>
          <a:bodyPr/>
          <a:lstStyle/>
          <a:p>
            <a:fld id="{C1097B42-56FF-46F1-8136-BF84470CEBEA}" type="slidenum">
              <a:rPr lang="en-NZ" smtClean="0"/>
              <a:t>10</a:t>
            </a:fld>
            <a:endParaRPr lang="en-NZ"/>
          </a:p>
        </p:txBody>
      </p:sp>
      <p:pic>
        <p:nvPicPr>
          <p:cNvPr id="7" name="Picture 6">
            <a:extLst>
              <a:ext uri="{FF2B5EF4-FFF2-40B4-BE49-F238E27FC236}">
                <a16:creationId xmlns:a16="http://schemas.microsoft.com/office/drawing/2014/main" id="{816A7DF7-AA82-5D40-8BC1-D042F6FC434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757896" y="2424363"/>
            <a:ext cx="2779975" cy="4176490"/>
          </a:xfrm>
          <a:prstGeom prst="rect">
            <a:avLst/>
          </a:prstGeom>
        </p:spPr>
      </p:pic>
    </p:spTree>
    <p:extLst>
      <p:ext uri="{BB962C8B-B14F-4D97-AF65-F5344CB8AC3E}">
        <p14:creationId xmlns:p14="http://schemas.microsoft.com/office/powerpoint/2010/main" val="2184784783"/>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66007" y="232757"/>
            <a:ext cx="11671069" cy="6458988"/>
          </a:xfrm>
          <a:prstGeom prst="roundRect">
            <a:avLst/>
          </a:prstGeom>
          <a:solidFill>
            <a:schemeClr val="accent1">
              <a:lumMod val="40000"/>
              <a:lumOff val="60000"/>
            </a:schemeClr>
          </a:solidFill>
          <a:ln w="28575">
            <a:solidFill>
              <a:schemeClr val="tx1">
                <a:lumMod val="95000"/>
                <a:lumOff val="5000"/>
              </a:schemeClr>
            </a:solidFill>
          </a:ln>
          <a:effectLst>
            <a:outerShdw blurRad="63500" dist="101600" dir="10800000" algn="r" rotWithShape="0">
              <a:prstClr val="black">
                <a:alpha val="40000"/>
              </a:prstClr>
            </a:outerShdw>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3" name="Picture 2" descr="coin: New Zealand penny 1879 - obverse [1999x2.150]"/>
          <p:cNvPicPr/>
          <p:nvPr/>
        </p:nvPicPr>
        <p:blipFill>
          <a:blip r:embed="rId2" cstate="print">
            <a:extLst>
              <a:ext uri="{28A0092B-C50C-407E-A947-70E740481C1C}">
                <a14:useLocalDpi xmlns:a14="http://schemas.microsoft.com/office/drawing/2010/main"/>
              </a:ext>
            </a:extLst>
          </a:blip>
          <a:srcRect/>
          <a:stretch>
            <a:fillRect/>
          </a:stretch>
        </p:blipFill>
        <p:spPr bwMode="auto">
          <a:xfrm>
            <a:off x="737579" y="712038"/>
            <a:ext cx="2886768" cy="2903999"/>
          </a:xfrm>
          <a:prstGeom prst="rect">
            <a:avLst/>
          </a:prstGeom>
          <a:ln w="88900" cap="sq" cmpd="thickThin">
            <a:solidFill>
              <a:srgbClr val="000000"/>
            </a:solidFill>
            <a:prstDash val="solid"/>
            <a:miter lim="800000"/>
          </a:ln>
          <a:effectLst>
            <a:innerShdw blurRad="76200">
              <a:srgbClr val="000000"/>
            </a:innerShdw>
          </a:effectLst>
        </p:spPr>
      </p:pic>
      <p:pic>
        <p:nvPicPr>
          <p:cNvPr id="6" name="Picture 6" descr="William Mouldey (Firm) :W. Mouldey, wholesale retail manufacturer. Mixed lollies, confectionery of all descriptions. 233 Colombo Street, Christchurch. [1883-189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27886" y="578006"/>
            <a:ext cx="3046845" cy="367811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8" name="Picture 8" descr="Confectionery shop"/>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702289" y="715376"/>
            <a:ext cx="3807229" cy="2900661"/>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461958" y="3837609"/>
            <a:ext cx="3446336" cy="2518741"/>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NZ" dirty="0">
              <a:solidFill>
                <a:schemeClr val="tx1"/>
              </a:solidFill>
              <a:latin typeface="Garamond" panose="02020404030301010803" pitchFamily="18" charset="0"/>
            </a:endParaRPr>
          </a:p>
        </p:txBody>
      </p:sp>
      <p:sp>
        <p:nvSpPr>
          <p:cNvPr id="10" name="Rounded Rectangle 9"/>
          <p:cNvSpPr/>
          <p:nvPr/>
        </p:nvSpPr>
        <p:spPr>
          <a:xfrm>
            <a:off x="4095921" y="4422371"/>
            <a:ext cx="3410472" cy="2154435"/>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NZ" dirty="0">
              <a:solidFill>
                <a:schemeClr val="tx1"/>
              </a:solidFill>
              <a:latin typeface="Garamond" panose="02020404030301010803" pitchFamily="18" charset="0"/>
            </a:endParaRPr>
          </a:p>
        </p:txBody>
      </p:sp>
      <p:sp>
        <p:nvSpPr>
          <p:cNvPr id="11" name="Rounded Rectangle 10"/>
          <p:cNvSpPr/>
          <p:nvPr/>
        </p:nvSpPr>
        <p:spPr>
          <a:xfrm>
            <a:off x="7681495" y="3837608"/>
            <a:ext cx="3973926" cy="2282595"/>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NZ" dirty="0">
              <a:solidFill>
                <a:schemeClr val="tx1"/>
              </a:solidFill>
              <a:latin typeface="Garamond" panose="02020404030301010803" pitchFamily="18" charset="0"/>
            </a:endParaRPr>
          </a:p>
        </p:txBody>
      </p:sp>
      <p:sp>
        <p:nvSpPr>
          <p:cNvPr id="5" name="Slide Number Placeholder 4"/>
          <p:cNvSpPr>
            <a:spLocks noGrp="1"/>
          </p:cNvSpPr>
          <p:nvPr>
            <p:ph type="sldNum" sz="quarter" idx="12"/>
          </p:nvPr>
        </p:nvSpPr>
        <p:spPr/>
        <p:txBody>
          <a:bodyPr/>
          <a:lstStyle/>
          <a:p>
            <a:fld id="{C1097B42-56FF-46F1-8136-BF84470CEBEA}" type="slidenum">
              <a:rPr lang="en-NZ" smtClean="0"/>
              <a:t>11</a:t>
            </a:fld>
            <a:endParaRPr lang="en-NZ" dirty="0"/>
          </a:p>
        </p:txBody>
      </p:sp>
      <p:sp>
        <p:nvSpPr>
          <p:cNvPr id="13" name="TextBox 12"/>
          <p:cNvSpPr txBox="1"/>
          <p:nvPr/>
        </p:nvSpPr>
        <p:spPr>
          <a:xfrm>
            <a:off x="548180" y="3873435"/>
            <a:ext cx="3353239" cy="2462213"/>
          </a:xfrm>
          <a:prstGeom prst="rect">
            <a:avLst/>
          </a:prstGeom>
          <a:noFill/>
        </p:spPr>
        <p:txBody>
          <a:bodyPr wrap="square" rtlCol="0">
            <a:spAutoFit/>
          </a:bodyPr>
          <a:lstStyle/>
          <a:p>
            <a:r>
              <a:rPr lang="en-NZ" dirty="0">
                <a:latin typeface="Garamond" panose="02020404030301010803" pitchFamily="18" charset="0"/>
              </a:rPr>
              <a:t>On the front of this penny from 1879 is the head of Queen Victoria with a rose. On the other side of the coin is the seated figure of </a:t>
            </a:r>
            <a:r>
              <a:rPr lang="en-NZ" b="1" dirty="0">
                <a:latin typeface="Garamond" panose="02020404030301010803" pitchFamily="18" charset="0"/>
              </a:rPr>
              <a:t>Britannia </a:t>
            </a:r>
            <a:r>
              <a:rPr lang="en-NZ" dirty="0">
                <a:latin typeface="Garamond" panose="02020404030301010803" pitchFamily="18" charset="0"/>
              </a:rPr>
              <a:t>holding a palm branch</a:t>
            </a:r>
            <a:r>
              <a:rPr lang="en-NZ" b="1" dirty="0">
                <a:latin typeface="Garamond" panose="02020404030301010803" pitchFamily="18" charset="0"/>
              </a:rPr>
              <a:t>.</a:t>
            </a:r>
          </a:p>
          <a:p>
            <a:endParaRPr lang="en-NZ" sz="1600" dirty="0">
              <a:latin typeface="Garamond" panose="02020404030301010803" pitchFamily="18" charset="0"/>
            </a:endParaRPr>
          </a:p>
          <a:p>
            <a:pPr fontAlgn="base"/>
            <a:r>
              <a:rPr lang="en-NZ" sz="1600" b="1" dirty="0">
                <a:latin typeface="Garamond" panose="02020404030301010803" pitchFamily="18" charset="0"/>
              </a:rPr>
              <a:t>Coin</a:t>
            </a:r>
            <a:r>
              <a:rPr lang="en-NZ" sz="1600" dirty="0">
                <a:latin typeface="Garamond" panose="02020404030301010803" pitchFamily="18" charset="0"/>
              </a:rPr>
              <a:t>: New Zealand penny 1879 – obverse, [1999x2.150]. </a:t>
            </a:r>
            <a:r>
              <a:rPr lang="en-NZ" sz="1600" b="1" dirty="0">
                <a:latin typeface="Garamond" panose="02020404030301010803" pitchFamily="18" charset="0"/>
              </a:rPr>
              <a:t>Auckland Museum, NZ.</a:t>
            </a:r>
            <a:r>
              <a:rPr lang="en-NZ" sz="1600" dirty="0">
                <a:latin typeface="Garamond" panose="02020404030301010803" pitchFamily="18" charset="0"/>
              </a:rPr>
              <a:t> </a:t>
            </a:r>
          </a:p>
        </p:txBody>
      </p:sp>
      <p:sp>
        <p:nvSpPr>
          <p:cNvPr id="14" name="TextBox 13"/>
          <p:cNvSpPr txBox="1"/>
          <p:nvPr/>
        </p:nvSpPr>
        <p:spPr>
          <a:xfrm>
            <a:off x="4214531" y="4422371"/>
            <a:ext cx="3353239" cy="2154436"/>
          </a:xfrm>
          <a:prstGeom prst="rect">
            <a:avLst/>
          </a:prstGeom>
          <a:noFill/>
        </p:spPr>
        <p:txBody>
          <a:bodyPr wrap="square" rtlCol="0">
            <a:spAutoFit/>
          </a:bodyPr>
          <a:lstStyle/>
          <a:p>
            <a:r>
              <a:rPr lang="en-NZ" dirty="0">
                <a:latin typeface="Garamond" panose="02020404030301010803" pitchFamily="18" charset="0"/>
              </a:rPr>
              <a:t>An advertisement for an award-winning confectionery store in Colombo Street, ca. 1883-1890.</a:t>
            </a:r>
          </a:p>
          <a:p>
            <a:endParaRPr lang="en-NZ" sz="1600" dirty="0">
              <a:latin typeface="Garamond" panose="02020404030301010803" pitchFamily="18" charset="0"/>
            </a:endParaRPr>
          </a:p>
          <a:p>
            <a:r>
              <a:rPr lang="en-NZ" sz="1600" b="1" dirty="0">
                <a:latin typeface="Garamond" panose="02020404030301010803" pitchFamily="18" charset="0"/>
              </a:rPr>
              <a:t>William </a:t>
            </a:r>
            <a:r>
              <a:rPr lang="en-NZ" sz="1600" b="1" dirty="0" err="1">
                <a:latin typeface="Garamond" panose="02020404030301010803" pitchFamily="18" charset="0"/>
              </a:rPr>
              <a:t>Mouldey</a:t>
            </a:r>
            <a:r>
              <a:rPr lang="en-NZ" sz="1600" b="1" dirty="0">
                <a:latin typeface="Garamond" panose="02020404030301010803" pitchFamily="18" charset="0"/>
              </a:rPr>
              <a:t> </a:t>
            </a:r>
            <a:r>
              <a:rPr lang="en-NZ" sz="1600" dirty="0">
                <a:latin typeface="Garamond" panose="02020404030301010803" pitchFamily="18" charset="0"/>
              </a:rPr>
              <a:t>(Firm): Ref: Eph-B-CONFECTIONERY-1885-01. </a:t>
            </a:r>
            <a:r>
              <a:rPr lang="en-NZ" sz="1600" b="1" dirty="0">
                <a:latin typeface="Garamond" panose="02020404030301010803" pitchFamily="18" charset="0"/>
              </a:rPr>
              <a:t>Alexander Turnbull Library</a:t>
            </a:r>
            <a:r>
              <a:rPr lang="en-NZ" sz="1600" dirty="0">
                <a:latin typeface="Garamond" panose="02020404030301010803" pitchFamily="18" charset="0"/>
              </a:rPr>
              <a:t>, NZ. </a:t>
            </a:r>
            <a:r>
              <a:rPr lang="en-NZ" sz="1600" u="sng" dirty="0">
                <a:latin typeface="Garamond" panose="02020404030301010803" pitchFamily="18" charset="0"/>
                <a:hlinkClick r:id="rId5"/>
              </a:rPr>
              <a:t>/records/23106082</a:t>
            </a:r>
            <a:endParaRPr lang="en-NZ" sz="1400" dirty="0">
              <a:latin typeface="Garamond" panose="02020404030301010803" pitchFamily="18" charset="0"/>
            </a:endParaRPr>
          </a:p>
        </p:txBody>
      </p:sp>
      <p:sp>
        <p:nvSpPr>
          <p:cNvPr id="15" name="TextBox 14"/>
          <p:cNvSpPr txBox="1"/>
          <p:nvPr/>
        </p:nvSpPr>
        <p:spPr>
          <a:xfrm>
            <a:off x="7970368" y="3915098"/>
            <a:ext cx="3353239" cy="2185214"/>
          </a:xfrm>
          <a:prstGeom prst="rect">
            <a:avLst/>
          </a:prstGeom>
          <a:noFill/>
        </p:spPr>
        <p:txBody>
          <a:bodyPr wrap="square" rtlCol="0">
            <a:spAutoFit/>
          </a:bodyPr>
          <a:lstStyle/>
          <a:p>
            <a:r>
              <a:rPr lang="en-NZ" dirty="0">
                <a:latin typeface="Garamond" panose="02020404030301010803" pitchFamily="18" charset="0"/>
              </a:rPr>
              <a:t>A photograph of the interior of a confectionery store, taken around 1910. </a:t>
            </a:r>
          </a:p>
          <a:p>
            <a:endParaRPr lang="en-NZ" sz="1600" dirty="0">
              <a:latin typeface="Garamond" panose="02020404030301010803" pitchFamily="18" charset="0"/>
            </a:endParaRPr>
          </a:p>
          <a:p>
            <a:r>
              <a:rPr lang="en-NZ" sz="1600" b="1" dirty="0">
                <a:latin typeface="Garamond" panose="02020404030301010803" pitchFamily="18" charset="0"/>
              </a:rPr>
              <a:t>Confectionery shop</a:t>
            </a:r>
            <a:r>
              <a:rPr lang="en-NZ" sz="1600" dirty="0">
                <a:latin typeface="Garamond" panose="02020404030301010803" pitchFamily="18" charset="0"/>
              </a:rPr>
              <a:t>. Wakelin, S: Unidentified photographs. Ref: 1/2-103470-F. </a:t>
            </a:r>
            <a:r>
              <a:rPr lang="en-NZ" sz="1600" b="1" dirty="0">
                <a:latin typeface="Garamond" panose="02020404030301010803" pitchFamily="18" charset="0"/>
              </a:rPr>
              <a:t>Alexander Turnbull Library</a:t>
            </a:r>
            <a:r>
              <a:rPr lang="en-NZ" sz="1600" dirty="0">
                <a:latin typeface="Garamond" panose="02020404030301010803" pitchFamily="18" charset="0"/>
              </a:rPr>
              <a:t>, NZ. </a:t>
            </a:r>
            <a:r>
              <a:rPr lang="en-NZ" sz="1600" u="sng" dirty="0">
                <a:latin typeface="Garamond" panose="02020404030301010803" pitchFamily="18" charset="0"/>
                <a:hlinkClick r:id="rId6"/>
              </a:rPr>
              <a:t>/records/23112213</a:t>
            </a:r>
            <a:endParaRPr lang="en-NZ" sz="1600" dirty="0">
              <a:latin typeface="Garamond" panose="02020404030301010803" pitchFamily="18" charset="0"/>
            </a:endParaRPr>
          </a:p>
        </p:txBody>
      </p:sp>
    </p:spTree>
    <p:extLst>
      <p:ext uri="{BB962C8B-B14F-4D97-AF65-F5344CB8AC3E}">
        <p14:creationId xmlns:p14="http://schemas.microsoft.com/office/powerpoint/2010/main" val="3511490188"/>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2" descr="File:Ricostruzione del giardino della casa dei vetii di pompei (mostra al giardino di boboli, 2007) 02.JPG"/>
          <p:cNvPicPr>
            <a:picLocks noChangeAspect="1" noChangeArrowheads="1"/>
          </p:cNvPicPr>
          <p:nvPr/>
        </p:nvPicPr>
        <p:blipFill>
          <a:blip r:embed="rId2">
            <a:duotone>
              <a:prstClr val="black"/>
              <a:srgbClr val="D9C3A5">
                <a:tint val="50000"/>
                <a:satMod val="180000"/>
              </a:srgbClr>
            </a:duotone>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a:stretch>
            <a:fillRect/>
          </a:stretch>
        </p:blipFill>
        <p:spPr bwMode="auto">
          <a:xfrm>
            <a:off x="301745" y="409932"/>
            <a:ext cx="5490342" cy="6222711"/>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6156" name="Picture 12" descr="Related imag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818428" y="467407"/>
            <a:ext cx="6000457" cy="6011874"/>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199505" y="241069"/>
            <a:ext cx="11820699" cy="642573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1" name="TextBox 10"/>
          <p:cNvSpPr txBox="1"/>
          <p:nvPr/>
        </p:nvSpPr>
        <p:spPr>
          <a:xfrm>
            <a:off x="270378" y="440397"/>
            <a:ext cx="5317417" cy="1015663"/>
          </a:xfrm>
          <a:prstGeom prst="rect">
            <a:avLst/>
          </a:prstGeom>
          <a:noFill/>
        </p:spPr>
        <p:txBody>
          <a:bodyPr wrap="square" rtlCol="0">
            <a:spAutoFit/>
          </a:bodyPr>
          <a:lstStyle/>
          <a:p>
            <a:pPr algn="ctr"/>
            <a:r>
              <a:rPr lang="en-NZ" sz="6000" dirty="0">
                <a:ln>
                  <a:solidFill>
                    <a:schemeClr val="tx1"/>
                  </a:solidFill>
                </a:ln>
                <a:solidFill>
                  <a:schemeClr val="bg1"/>
                </a:solidFill>
                <a:latin typeface="Garamond" panose="02020404030301010803" pitchFamily="18" charset="0"/>
              </a:rPr>
              <a:t>Going to School</a:t>
            </a:r>
          </a:p>
        </p:txBody>
      </p:sp>
      <p:sp>
        <p:nvSpPr>
          <p:cNvPr id="3" name="Rectangle 2"/>
          <p:cNvSpPr/>
          <p:nvPr/>
        </p:nvSpPr>
        <p:spPr>
          <a:xfrm>
            <a:off x="469826" y="1484483"/>
            <a:ext cx="5135499" cy="1069973"/>
          </a:xfrm>
          <a:prstGeom prst="rect">
            <a:avLst/>
          </a:prstGeom>
        </p:spPr>
        <p:txBody>
          <a:bodyPr wrap="square">
            <a:spAutoFit/>
          </a:bodyPr>
          <a:lstStyle/>
          <a:p>
            <a:pPr>
              <a:lnSpc>
                <a:spcPct val="107000"/>
              </a:lnSpc>
              <a:spcAft>
                <a:spcPts val="800"/>
              </a:spcAft>
              <a:tabLst>
                <a:tab pos="3695700" algn="l"/>
              </a:tabLst>
            </a:pPr>
            <a:r>
              <a:rPr lang="en-NZ" sz="2000" b="1" dirty="0">
                <a:solidFill>
                  <a:schemeClr val="bg1"/>
                </a:solidFill>
                <a:latin typeface="Papyrus" panose="03070502060502030205" pitchFamily="66" charset="0"/>
                <a:ea typeface="Calibri" panose="020F0502020204030204" pitchFamily="34" charset="0"/>
                <a:cs typeface="Times New Roman" panose="02020603050405020304" pitchFamily="18" charset="0"/>
              </a:rPr>
              <a:t>W</a:t>
            </a:r>
            <a:r>
              <a:rPr lang="en-NZ" sz="2000" b="1" dirty="0">
                <a:solidFill>
                  <a:schemeClr val="bg1"/>
                </a:solidFill>
                <a:latin typeface="Garamond" panose="02020404030301010803" pitchFamily="18" charset="0"/>
                <a:ea typeface="Calibri" panose="020F0502020204030204" pitchFamily="34" charset="0"/>
                <a:cs typeface="Times New Roman" panose="02020603050405020304" pitchFamily="18" charset="0"/>
              </a:rPr>
              <a:t>hen Scipio arrives at school, he is greeted by his friends and they quickly find a place to sit inside the classroom…</a:t>
            </a:r>
            <a:endParaRPr lang="en-NZ" sz="2000" b="1"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endParaRPr>
          </a:p>
        </p:txBody>
      </p:sp>
      <p:sp>
        <p:nvSpPr>
          <p:cNvPr id="14" name="Rounded Rectangular Callout 13"/>
          <p:cNvSpPr/>
          <p:nvPr/>
        </p:nvSpPr>
        <p:spPr>
          <a:xfrm rot="5400000">
            <a:off x="2195342" y="3312975"/>
            <a:ext cx="4003221" cy="2301240"/>
          </a:xfrm>
          <a:prstGeom prst="wedgeRoundRectCallout">
            <a:avLst>
              <a:gd name="adj1" fmla="val -25939"/>
              <a:gd name="adj2" fmla="val 69045"/>
              <a:gd name="adj3" fmla="val 16667"/>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NZ"/>
          </a:p>
        </p:txBody>
      </p:sp>
      <p:sp>
        <p:nvSpPr>
          <p:cNvPr id="15" name="Text Box 2"/>
          <p:cNvSpPr txBox="1">
            <a:spLocks noChangeArrowheads="1"/>
          </p:cNvSpPr>
          <p:nvPr/>
        </p:nvSpPr>
        <p:spPr bwMode="auto">
          <a:xfrm>
            <a:off x="3152542" y="2610031"/>
            <a:ext cx="2114251" cy="3641518"/>
          </a:xfrm>
          <a:prstGeom prst="rect">
            <a:avLst/>
          </a:prstGeom>
          <a:solidFill>
            <a:srgbClr val="FFFFCC"/>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NZ" sz="1800" dirty="0">
                <a:effectLst/>
                <a:latin typeface="Garamond" panose="02020404030301010803" pitchFamily="18" charset="0"/>
                <a:ea typeface="Calibri" panose="020F0502020204030204" pitchFamily="34" charset="0"/>
                <a:cs typeface="Times New Roman" panose="02020603050405020304" pitchFamily="18" charset="0"/>
              </a:rPr>
              <a:t>“My teacher is called a </a:t>
            </a:r>
            <a:r>
              <a:rPr lang="en-NZ" sz="1800" b="1" i="1" dirty="0">
                <a:effectLst/>
                <a:latin typeface="Garamond" panose="02020404030301010803" pitchFamily="18" charset="0"/>
                <a:ea typeface="Calibri" panose="020F0502020204030204" pitchFamily="34" charset="0"/>
                <a:cs typeface="Times New Roman" panose="02020603050405020304" pitchFamily="18" charset="0"/>
              </a:rPr>
              <a:t>grammaticus</a:t>
            </a:r>
            <a:r>
              <a:rPr lang="en-NZ" sz="1800" dirty="0">
                <a:effectLst/>
                <a:latin typeface="Garamond" panose="02020404030301010803" pitchFamily="18" charset="0"/>
                <a:ea typeface="Calibri" panose="020F0502020204030204" pitchFamily="34" charset="0"/>
                <a:cs typeface="Times New Roman" panose="02020603050405020304" pitchFamily="18" charset="0"/>
              </a:rPr>
              <a:t> and I go to his house for my lessons.</a:t>
            </a:r>
            <a:r>
              <a:rPr lang="en-NZ" dirty="0">
                <a:latin typeface="Garamond" panose="02020404030301010803" pitchFamily="18" charset="0"/>
                <a:ea typeface="Calibri" panose="020F0502020204030204" pitchFamily="34" charset="0"/>
                <a:cs typeface="Times New Roman" panose="02020603050405020304" pitchFamily="18" charset="0"/>
              </a:rPr>
              <a:t> School begins </a:t>
            </a:r>
            <a:r>
              <a:rPr lang="en-NZ" sz="1800" dirty="0">
                <a:effectLst/>
                <a:latin typeface="Garamond" panose="02020404030301010803" pitchFamily="18" charset="0"/>
                <a:ea typeface="Calibri" panose="020F0502020204030204" pitchFamily="34" charset="0"/>
                <a:cs typeface="Times New Roman" panose="02020603050405020304" pitchFamily="18" charset="0"/>
              </a:rPr>
              <a:t>early in the morning but we usually finish at lunch time. My favourite subjects are Greek and </a:t>
            </a:r>
            <a:r>
              <a:rPr lang="en-NZ" dirty="0">
                <a:latin typeface="Garamond" panose="02020404030301010803" pitchFamily="18" charset="0"/>
                <a:ea typeface="Calibri" panose="020F0502020204030204" pitchFamily="34" charset="0"/>
                <a:cs typeface="Times New Roman" panose="02020603050405020304" pitchFamily="18" charset="0"/>
              </a:rPr>
              <a:t>poetry. </a:t>
            </a:r>
            <a:r>
              <a:rPr lang="en-NZ" sz="1800" dirty="0">
                <a:effectLst/>
                <a:latin typeface="Garamond" panose="02020404030301010803" pitchFamily="18" charset="0"/>
                <a:ea typeface="Calibri" panose="020F0502020204030204" pitchFamily="34" charset="0"/>
                <a:cs typeface="Times New Roman" panose="02020603050405020304" pitchFamily="18" charset="0"/>
              </a:rPr>
              <a:t>In class we do lots of speeches…which makes me nervous.”   </a:t>
            </a:r>
            <a:endParaRPr lang="en-NZ"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Rounded Rectangle 15"/>
          <p:cNvSpPr/>
          <p:nvPr/>
        </p:nvSpPr>
        <p:spPr>
          <a:xfrm>
            <a:off x="399599" y="2531762"/>
            <a:ext cx="1023875" cy="943900"/>
          </a:xfrm>
          <a:prstGeom prst="roundRect">
            <a:avLst/>
          </a:prstGeom>
          <a:solidFill>
            <a:schemeClr val="accent1">
              <a:lumMod val="40000"/>
              <a:lumOff val="60000"/>
            </a:schemeClr>
          </a:solidFill>
          <a:ln w="28575">
            <a:solidFill>
              <a:schemeClr val="tx1">
                <a:lumMod val="95000"/>
                <a:lumOff val="5000"/>
              </a:schemeClr>
            </a:solidFill>
          </a:ln>
          <a:effectLst>
            <a:outerShdw blurRad="635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7" name="Rounded Rectangle 16"/>
          <p:cNvSpPr/>
          <p:nvPr/>
        </p:nvSpPr>
        <p:spPr>
          <a:xfrm>
            <a:off x="403136" y="3551710"/>
            <a:ext cx="1023875" cy="943900"/>
          </a:xfrm>
          <a:prstGeom prst="roundRect">
            <a:avLst/>
          </a:prstGeom>
          <a:solidFill>
            <a:schemeClr val="accent1">
              <a:lumMod val="40000"/>
              <a:lumOff val="60000"/>
            </a:schemeClr>
          </a:solidFill>
          <a:ln w="28575">
            <a:solidFill>
              <a:schemeClr val="tx1">
                <a:lumMod val="95000"/>
                <a:lumOff val="5000"/>
              </a:schemeClr>
            </a:solidFill>
          </a:ln>
          <a:effectLst>
            <a:outerShdw blurRad="635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18" name="Picture 17" descr="Image result for logie collection stylus"/>
          <p:cNvPicPr/>
          <p:nvPr/>
        </p:nvPicPr>
        <p:blipFill>
          <a:blip r:embed="rId5" cstate="screen">
            <a:extLst>
              <a:ext uri="{BEBA8EAE-BF5A-486C-A8C5-ECC9F3942E4B}">
                <a14:imgProps xmlns:a14="http://schemas.microsoft.com/office/drawing/2010/main">
                  <a14:imgLayer r:embed="rId6">
                    <a14:imgEffect>
                      <a14:backgroundRemoval t="8876" b="97041" l="0" r="100000"/>
                    </a14:imgEffect>
                  </a14:imgLayer>
                </a14:imgProps>
              </a:ext>
              <a:ext uri="{28A0092B-C50C-407E-A947-70E740481C1C}">
                <a14:useLocalDpi xmlns:a14="http://schemas.microsoft.com/office/drawing/2010/main"/>
              </a:ext>
            </a:extLst>
          </a:blip>
          <a:srcRect/>
          <a:stretch>
            <a:fillRect/>
          </a:stretch>
        </p:blipFill>
        <p:spPr bwMode="auto">
          <a:xfrm rot="19733306">
            <a:off x="380063" y="2724027"/>
            <a:ext cx="1069535" cy="535189"/>
          </a:xfrm>
          <a:prstGeom prst="rect">
            <a:avLst/>
          </a:prstGeom>
          <a:noFill/>
          <a:ln>
            <a:noFill/>
          </a:ln>
        </p:spPr>
      </p:pic>
      <p:pic>
        <p:nvPicPr>
          <p:cNvPr id="20" name="Picture 19" descr="Related image"/>
          <p:cNvPicPr/>
          <p:nvPr/>
        </p:nvPicPr>
        <p:blipFill>
          <a:blip r:embed="rId7" cstate="screen">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350952" y="3642268"/>
            <a:ext cx="1127760" cy="752475"/>
          </a:xfrm>
          <a:prstGeom prst="rect">
            <a:avLst/>
          </a:prstGeom>
          <a:noFill/>
          <a:ln>
            <a:noFill/>
          </a:ln>
        </p:spPr>
      </p:pic>
      <p:sp>
        <p:nvSpPr>
          <p:cNvPr id="27" name="Rounded Rectangular Callout 26"/>
          <p:cNvSpPr/>
          <p:nvPr/>
        </p:nvSpPr>
        <p:spPr>
          <a:xfrm rot="10800000" flipV="1">
            <a:off x="7648758" y="1094175"/>
            <a:ext cx="3753950" cy="1915413"/>
          </a:xfrm>
          <a:prstGeom prst="wedgeRoundRectCallout">
            <a:avLst>
              <a:gd name="adj1" fmla="val -18540"/>
              <a:gd name="adj2" fmla="val 62500"/>
              <a:gd name="adj3" fmla="val 16667"/>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dirty="0">
                <a:solidFill>
                  <a:schemeClr val="tx1"/>
                </a:solidFill>
                <a:latin typeface="Garamond" panose="02020404030301010803" pitchFamily="18" charset="0"/>
              </a:rPr>
              <a:t>“My teacher is called Mr. Jones. He doesn’t like talking or dirty hands. The children in my class are older and younger than me. I like maths and playing games like cricket and rugby. But I hate getting lots of homework.”   </a:t>
            </a:r>
          </a:p>
        </p:txBody>
      </p:sp>
      <p:sp>
        <p:nvSpPr>
          <p:cNvPr id="28" name="Rounded Rectangle 27"/>
          <p:cNvSpPr/>
          <p:nvPr/>
        </p:nvSpPr>
        <p:spPr>
          <a:xfrm>
            <a:off x="6198677" y="764643"/>
            <a:ext cx="1023875" cy="943900"/>
          </a:xfrm>
          <a:prstGeom prst="roundRect">
            <a:avLst/>
          </a:prstGeom>
          <a:solidFill>
            <a:schemeClr val="accent1">
              <a:lumMod val="40000"/>
              <a:lumOff val="60000"/>
            </a:schemeClr>
          </a:solidFill>
          <a:ln w="28575">
            <a:solidFill>
              <a:schemeClr val="tx1">
                <a:lumMod val="95000"/>
                <a:lumOff val="5000"/>
              </a:schemeClr>
            </a:solidFill>
          </a:ln>
          <a:effectLst>
            <a:outerShdw blurRad="635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9" name="Rounded Rectangle 28"/>
          <p:cNvSpPr/>
          <p:nvPr/>
        </p:nvSpPr>
        <p:spPr>
          <a:xfrm>
            <a:off x="6208706" y="1968667"/>
            <a:ext cx="1023875" cy="943900"/>
          </a:xfrm>
          <a:prstGeom prst="roundRect">
            <a:avLst/>
          </a:prstGeom>
          <a:solidFill>
            <a:schemeClr val="accent1">
              <a:lumMod val="40000"/>
              <a:lumOff val="60000"/>
            </a:schemeClr>
          </a:solidFill>
          <a:ln w="28575">
            <a:solidFill>
              <a:schemeClr val="tx1">
                <a:lumMod val="95000"/>
                <a:lumOff val="5000"/>
              </a:schemeClr>
            </a:solidFill>
          </a:ln>
          <a:effectLst>
            <a:outerShdw blurRad="635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0" name="Rounded Rectangle 29"/>
          <p:cNvSpPr/>
          <p:nvPr/>
        </p:nvSpPr>
        <p:spPr>
          <a:xfrm>
            <a:off x="6208706" y="3215154"/>
            <a:ext cx="1023875" cy="943900"/>
          </a:xfrm>
          <a:prstGeom prst="roundRect">
            <a:avLst/>
          </a:prstGeom>
          <a:solidFill>
            <a:schemeClr val="accent1">
              <a:lumMod val="40000"/>
              <a:lumOff val="60000"/>
            </a:schemeClr>
          </a:solidFill>
          <a:ln w="28575">
            <a:solidFill>
              <a:schemeClr val="tx1">
                <a:lumMod val="95000"/>
                <a:lumOff val="5000"/>
              </a:schemeClr>
            </a:solidFill>
          </a:ln>
          <a:effectLst>
            <a:outerShdw blurRad="635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31" name="Picture 30" descr="Group of boys and school master C L Wiggins, Christ's College, Christchurch"/>
          <p:cNvPicPr/>
          <p:nvPr/>
        </p:nvPicPr>
        <p:blipFill>
          <a:blip r:embed="rId9" cstate="screen">
            <a:extLst>
              <a:ext uri="{28A0092B-C50C-407E-A947-70E740481C1C}">
                <a14:useLocalDpi xmlns:a14="http://schemas.microsoft.com/office/drawing/2010/main"/>
              </a:ext>
            </a:extLst>
          </a:blip>
          <a:srcRect/>
          <a:stretch>
            <a:fillRect/>
          </a:stretch>
        </p:blipFill>
        <p:spPr bwMode="auto">
          <a:xfrm>
            <a:off x="6324512" y="935796"/>
            <a:ext cx="798575" cy="613135"/>
          </a:xfrm>
          <a:prstGeom prst="rect">
            <a:avLst/>
          </a:prstGeom>
          <a:noFill/>
          <a:ln>
            <a:noFill/>
          </a:ln>
        </p:spPr>
      </p:pic>
      <p:pic>
        <p:nvPicPr>
          <p:cNvPr id="32" name="Picture 31" descr="Group of unidentified school children and teachers, including preschool to senior pupils, probably Christchurch"/>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292690" y="2140579"/>
            <a:ext cx="855905" cy="600075"/>
          </a:xfrm>
          <a:prstGeom prst="rect">
            <a:avLst/>
          </a:prstGeom>
          <a:noFill/>
          <a:ln>
            <a:noFill/>
          </a:ln>
        </p:spPr>
      </p:pic>
      <p:pic>
        <p:nvPicPr>
          <p:cNvPr id="33" name="Picture 32" descr="GH002410; Slate; 1800s; Unknown"/>
          <p:cNvPicPr/>
          <p:nvPr/>
        </p:nvPicPr>
        <p:blipFill>
          <a:blip r:embed="rId11" cstate="screen">
            <a:extLst>
              <a:ext uri="{BEBA8EAE-BF5A-486C-A8C5-ECC9F3942E4B}">
                <a14:imgProps xmlns:a14="http://schemas.microsoft.com/office/drawing/2010/main">
                  <a14:imgLayer r:embed="rId12">
                    <a14:imgEffect>
                      <a14:backgroundRemoval t="9494" b="100000" l="0" r="98675">
                        <a14:foregroundMark x1="33775" y1="87342" x2="33775" y2="87342"/>
                        <a14:foregroundMark x1="19205" y1="80380" x2="19205" y2="80380"/>
                        <a14:foregroundMark x1="72848" y1="83544" x2="72848" y2="83544"/>
                        <a14:foregroundMark x1="69205" y1="91772" x2="69205" y2="91772"/>
                      </a14:backgroundRemoval>
                    </a14:imgEffect>
                  </a14:imgLayer>
                </a14:imgProps>
              </a:ext>
              <a:ext uri="{28A0092B-C50C-407E-A947-70E740481C1C}">
                <a14:useLocalDpi xmlns:a14="http://schemas.microsoft.com/office/drawing/2010/main"/>
              </a:ext>
            </a:extLst>
          </a:blip>
          <a:srcRect/>
          <a:stretch>
            <a:fillRect/>
          </a:stretch>
        </p:blipFill>
        <p:spPr bwMode="auto">
          <a:xfrm>
            <a:off x="6164281" y="3342981"/>
            <a:ext cx="1068300" cy="719356"/>
          </a:xfrm>
          <a:prstGeom prst="rect">
            <a:avLst/>
          </a:prstGeom>
          <a:noFill/>
          <a:ln>
            <a:noFill/>
          </a:ln>
        </p:spPr>
      </p:pic>
      <p:pic>
        <p:nvPicPr>
          <p:cNvPr id="40" name="Picture 4" descr="Gold Bulla"/>
          <p:cNvPicPr>
            <a:picLocks noChangeAspect="1" noChangeArrowheads="1"/>
          </p:cNvPicPr>
          <p:nvPr/>
        </p:nvPicPr>
        <p:blipFill>
          <a:blip r:embed="rId13" cstate="screen">
            <a:extLst>
              <a:ext uri="{BEBA8EAE-BF5A-486C-A8C5-ECC9F3942E4B}">
                <a14:imgProps xmlns:a14="http://schemas.microsoft.com/office/drawing/2010/main">
                  <a14:imgLayer r:embed="rId14">
                    <a14:imgEffect>
                      <a14:backgroundRemoval t="9892" b="95269" l="10000" r="90000"/>
                    </a14:imgEffect>
                  </a14:imgLayer>
                </a14:imgProps>
              </a:ext>
              <a:ext uri="{28A0092B-C50C-407E-A947-70E740481C1C}">
                <a14:useLocalDpi xmlns:a14="http://schemas.microsoft.com/office/drawing/2010/main"/>
              </a:ext>
            </a:extLst>
          </a:blip>
          <a:srcRect/>
          <a:stretch>
            <a:fillRect/>
          </a:stretch>
        </p:blipFill>
        <p:spPr bwMode="auto">
          <a:xfrm rot="223539">
            <a:off x="2362787" y="3889604"/>
            <a:ext cx="267969" cy="225614"/>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C1097B42-56FF-46F1-8136-BF84470CEBEA}" type="slidenum">
              <a:rPr lang="en-NZ" smtClean="0"/>
              <a:t>12</a:t>
            </a:fld>
            <a:endParaRPr lang="en-NZ"/>
          </a:p>
        </p:txBody>
      </p:sp>
      <p:pic>
        <p:nvPicPr>
          <p:cNvPr id="13" name="Picture 12">
            <a:extLst>
              <a:ext uri="{FF2B5EF4-FFF2-40B4-BE49-F238E27FC236}">
                <a16:creationId xmlns:a16="http://schemas.microsoft.com/office/drawing/2014/main" id="{4A3850E3-1447-2F4D-BD3E-FEDE36A8C8E5}"/>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69826" y="2180331"/>
            <a:ext cx="3005612" cy="4515473"/>
          </a:xfrm>
          <a:prstGeom prst="rect">
            <a:avLst/>
          </a:prstGeom>
        </p:spPr>
      </p:pic>
      <p:pic>
        <p:nvPicPr>
          <p:cNvPr id="21" name="Picture 20">
            <a:extLst>
              <a:ext uri="{FF2B5EF4-FFF2-40B4-BE49-F238E27FC236}">
                <a16:creationId xmlns:a16="http://schemas.microsoft.com/office/drawing/2014/main" id="{C9F59C02-4681-334D-AFB0-028DFAABEC4E}"/>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8392963" y="1906134"/>
            <a:ext cx="3178474" cy="4775172"/>
          </a:xfrm>
          <a:prstGeom prst="rect">
            <a:avLst/>
          </a:prstGeom>
        </p:spPr>
      </p:pic>
      <p:sp>
        <p:nvSpPr>
          <p:cNvPr id="4" name="Rectangle 3"/>
          <p:cNvSpPr/>
          <p:nvPr/>
        </p:nvSpPr>
        <p:spPr>
          <a:xfrm>
            <a:off x="6220018" y="4749524"/>
            <a:ext cx="5538426" cy="1775679"/>
          </a:xfrm>
          <a:prstGeom prst="rect">
            <a:avLst/>
          </a:prstGeom>
        </p:spPr>
        <p:txBody>
          <a:bodyPr wrap="square">
            <a:spAutoFit/>
          </a:bodyPr>
          <a:lstStyle/>
          <a:p>
            <a:pPr>
              <a:lnSpc>
                <a:spcPct val="107000"/>
              </a:lnSpc>
              <a:spcAft>
                <a:spcPts val="800"/>
              </a:spcAft>
              <a:tabLst>
                <a:tab pos="3695700" algn="l"/>
              </a:tabLst>
            </a:pPr>
            <a:r>
              <a:rPr lang="en-NZ" sz="2000" b="1" dirty="0">
                <a:solidFill>
                  <a:schemeClr val="bg1"/>
                </a:solidFill>
                <a:latin typeface="Lucida Calligraphy" panose="03010101010101010101" pitchFamily="66" charset="0"/>
                <a:ea typeface="Calibri" panose="020F0502020204030204" pitchFamily="34" charset="0"/>
                <a:cs typeface="Times New Roman" panose="02020603050405020304" pitchFamily="18" charset="0"/>
              </a:rPr>
              <a:t>A</a:t>
            </a:r>
            <a:r>
              <a:rPr lang="en-NZ" sz="2000" b="1" dirty="0">
                <a:solidFill>
                  <a:schemeClr val="bg1"/>
                </a:solidFill>
                <a:latin typeface="Garamond" panose="02020404030301010803" pitchFamily="18" charset="0"/>
                <a:ea typeface="Calibri" panose="020F0502020204030204" pitchFamily="34" charset="0"/>
                <a:cs typeface="Times New Roman" panose="02020603050405020304" pitchFamily="18" charset="0"/>
              </a:rPr>
              <a:t>rchie’s friends are waiting at the school gate when he arrives. They all run towards the classroom, but are told off by a grumpy teacher for making too much noise…</a:t>
            </a:r>
          </a:p>
          <a:p>
            <a:pPr>
              <a:lnSpc>
                <a:spcPct val="107000"/>
              </a:lnSpc>
              <a:spcAft>
                <a:spcPts val="800"/>
              </a:spcAft>
              <a:tabLst>
                <a:tab pos="3695700" algn="l"/>
              </a:tabLst>
            </a:pPr>
            <a:r>
              <a:rPr lang="en-NZ" sz="1600" dirty="0">
                <a:latin typeface="Times New Roman" panose="02020603050405020304" pitchFamily="18" charset="0"/>
                <a:ea typeface="Calibri" panose="020F0502020204030204" pitchFamily="34" charset="0"/>
                <a:cs typeface="Times New Roman" panose="02020603050405020304" pitchFamily="18" charset="0"/>
              </a:rPr>
              <a:t> </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85857366"/>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57695" y="232757"/>
            <a:ext cx="11671069" cy="6458988"/>
          </a:xfrm>
          <a:prstGeom prst="roundRect">
            <a:avLst/>
          </a:prstGeom>
          <a:solidFill>
            <a:schemeClr val="accent1">
              <a:lumMod val="40000"/>
              <a:lumOff val="60000"/>
            </a:schemeClr>
          </a:solidFill>
          <a:ln w="28575">
            <a:solidFill>
              <a:schemeClr val="tx1">
                <a:lumMod val="95000"/>
                <a:lumOff val="5000"/>
              </a:schemeClr>
            </a:solidFill>
          </a:ln>
          <a:effectLst>
            <a:outerShdw blurRad="63500" dist="101600" dir="10800000" algn="r" rotWithShape="0">
              <a:prstClr val="black">
                <a:alpha val="40000"/>
              </a:prstClr>
            </a:outerShdw>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5" name="Picture 4" descr="Stylus"/>
          <p:cNvPicPr/>
          <p:nvPr/>
        </p:nvPicPr>
        <p:blipFill>
          <a:blip r:embed="rId2">
            <a:extLst>
              <a:ext uri="{28A0092B-C50C-407E-A947-70E740481C1C}">
                <a14:useLocalDpi xmlns:a14="http://schemas.microsoft.com/office/drawing/2010/main"/>
              </a:ext>
            </a:extLst>
          </a:blip>
          <a:srcRect/>
          <a:stretch>
            <a:fillRect/>
          </a:stretch>
        </p:blipFill>
        <p:spPr bwMode="auto">
          <a:xfrm>
            <a:off x="1051212" y="1883012"/>
            <a:ext cx="4724097" cy="1068186"/>
          </a:xfrm>
          <a:prstGeom prst="rect">
            <a:avLst/>
          </a:prstGeom>
          <a:ln w="88900" cap="sq" cmpd="thickThin">
            <a:solidFill>
              <a:srgbClr val="000000"/>
            </a:solidFill>
            <a:prstDash val="solid"/>
            <a:miter lim="800000"/>
          </a:ln>
          <a:effectLst>
            <a:innerShdw blurRad="76200">
              <a:srgbClr val="000000"/>
            </a:innerShdw>
          </a:effectLst>
        </p:spPr>
      </p:pic>
      <p:pic>
        <p:nvPicPr>
          <p:cNvPr id="7" name="Picture 6" descr="Image result for roman tablet and stylus"/>
          <p:cNvPicPr/>
          <p:nvPr/>
        </p:nvPicPr>
        <p:blipFill>
          <a:blip r:embed="rId3" cstate="print">
            <a:extLst>
              <a:ext uri="{28A0092B-C50C-407E-A947-70E740481C1C}">
                <a14:useLocalDpi xmlns:a14="http://schemas.microsoft.com/office/drawing/2010/main"/>
              </a:ext>
            </a:extLst>
          </a:blip>
          <a:srcRect/>
          <a:stretch>
            <a:fillRect/>
          </a:stretch>
        </p:blipFill>
        <p:spPr bwMode="auto">
          <a:xfrm>
            <a:off x="6568825" y="533411"/>
            <a:ext cx="4601707" cy="3475587"/>
          </a:xfrm>
          <a:prstGeom prst="rect">
            <a:avLst/>
          </a:prstGeom>
          <a:ln w="88900" cap="sq" cmpd="thickThin">
            <a:solidFill>
              <a:srgbClr val="000000"/>
            </a:solidFill>
            <a:prstDash val="solid"/>
            <a:miter lim="800000"/>
          </a:ln>
          <a:effectLst>
            <a:innerShdw blurRad="76200">
              <a:srgbClr val="000000"/>
            </a:innerShdw>
          </a:effectLst>
        </p:spPr>
      </p:pic>
      <p:sp>
        <p:nvSpPr>
          <p:cNvPr id="13" name="Rounded Rectangle 12"/>
          <p:cNvSpPr/>
          <p:nvPr/>
        </p:nvSpPr>
        <p:spPr>
          <a:xfrm>
            <a:off x="6407431" y="4309652"/>
            <a:ext cx="4886209" cy="1969770"/>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NZ" dirty="0">
              <a:solidFill>
                <a:schemeClr val="tx1"/>
              </a:solidFill>
              <a:latin typeface="Garamond" panose="02020404030301010803" pitchFamily="18" charset="0"/>
            </a:endParaRPr>
          </a:p>
        </p:txBody>
      </p:sp>
      <p:sp>
        <p:nvSpPr>
          <p:cNvPr id="14" name="Rounded Rectangle 13"/>
          <p:cNvSpPr/>
          <p:nvPr/>
        </p:nvSpPr>
        <p:spPr>
          <a:xfrm>
            <a:off x="923598" y="3327808"/>
            <a:ext cx="4979323" cy="2377533"/>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NZ" dirty="0">
              <a:solidFill>
                <a:schemeClr val="tx1"/>
              </a:solidFill>
              <a:latin typeface="Garamond" panose="02020404030301010803" pitchFamily="18" charset="0"/>
            </a:endParaRPr>
          </a:p>
        </p:txBody>
      </p:sp>
      <p:sp>
        <p:nvSpPr>
          <p:cNvPr id="6" name="Slide Number Placeholder 5"/>
          <p:cNvSpPr>
            <a:spLocks noGrp="1"/>
          </p:cNvSpPr>
          <p:nvPr>
            <p:ph type="sldNum" sz="quarter" idx="12"/>
          </p:nvPr>
        </p:nvSpPr>
        <p:spPr/>
        <p:txBody>
          <a:bodyPr/>
          <a:lstStyle/>
          <a:p>
            <a:fld id="{C1097B42-56FF-46F1-8136-BF84470CEBEA}" type="slidenum">
              <a:rPr lang="en-NZ" smtClean="0"/>
              <a:t>13</a:t>
            </a:fld>
            <a:endParaRPr lang="en-NZ"/>
          </a:p>
        </p:txBody>
      </p:sp>
      <p:sp>
        <p:nvSpPr>
          <p:cNvPr id="16" name="TextBox 15"/>
          <p:cNvSpPr txBox="1"/>
          <p:nvPr/>
        </p:nvSpPr>
        <p:spPr>
          <a:xfrm>
            <a:off x="6628981" y="4309652"/>
            <a:ext cx="4601707" cy="1969770"/>
          </a:xfrm>
          <a:prstGeom prst="rect">
            <a:avLst/>
          </a:prstGeom>
          <a:noFill/>
        </p:spPr>
        <p:txBody>
          <a:bodyPr wrap="square" rtlCol="0">
            <a:spAutoFit/>
          </a:bodyPr>
          <a:lstStyle/>
          <a:p>
            <a:r>
              <a:rPr lang="en-NZ" dirty="0">
                <a:latin typeface="Garamond" panose="02020404030301010803" pitchFamily="18" charset="0"/>
              </a:rPr>
              <a:t>A Roman writing tablet was made from wood and wax was poured inside the frame. The pointed end of the stylus was used for writing into the wax, while the flattened end erased mistakes.  </a:t>
            </a:r>
            <a:endParaRPr lang="en-NZ" sz="1600" dirty="0">
              <a:latin typeface="Garamond" panose="02020404030301010803" pitchFamily="18" charset="0"/>
            </a:endParaRPr>
          </a:p>
          <a:p>
            <a:r>
              <a:rPr lang="en-NZ" sz="1600" b="1" dirty="0">
                <a:latin typeface="Garamond" panose="02020404030301010803" pitchFamily="18" charset="0"/>
              </a:rPr>
              <a:t>Wax tablet and Stylus (Replica). </a:t>
            </a:r>
            <a:r>
              <a:rPr lang="en-NZ" sz="1600" dirty="0">
                <a:latin typeface="Garamond" panose="02020404030301010803" pitchFamily="18" charset="0"/>
              </a:rPr>
              <a:t>Greek/Roman period. </a:t>
            </a:r>
            <a:r>
              <a:rPr lang="en-NZ" sz="1600" b="1" dirty="0">
                <a:latin typeface="Garamond" panose="02020404030301010803" pitchFamily="18" charset="0"/>
              </a:rPr>
              <a:t>Wikimedia Commons. </a:t>
            </a:r>
            <a:endParaRPr lang="en-NZ" sz="1600" dirty="0">
              <a:latin typeface="Garamond" panose="02020404030301010803" pitchFamily="18" charset="0"/>
            </a:endParaRPr>
          </a:p>
        </p:txBody>
      </p:sp>
      <p:sp>
        <p:nvSpPr>
          <p:cNvPr id="9" name="TextBox 8"/>
          <p:cNvSpPr txBox="1"/>
          <p:nvPr/>
        </p:nvSpPr>
        <p:spPr>
          <a:xfrm>
            <a:off x="1242654" y="3422690"/>
            <a:ext cx="4601707" cy="2215991"/>
          </a:xfrm>
          <a:prstGeom prst="rect">
            <a:avLst/>
          </a:prstGeom>
          <a:noFill/>
        </p:spPr>
        <p:txBody>
          <a:bodyPr wrap="square" rtlCol="0">
            <a:spAutoFit/>
          </a:bodyPr>
          <a:lstStyle/>
          <a:p>
            <a:r>
              <a:rPr lang="en-NZ" dirty="0">
                <a:latin typeface="Garamond" panose="02020404030301010803" pitchFamily="18" charset="0"/>
              </a:rPr>
              <a:t>A stylus like this was designed for use on wax-coated writing tablets. Many styli have been found in London, especially in areas of water, where they appear to have been deliberately placed as offerings to a divinity.</a:t>
            </a:r>
          </a:p>
          <a:p>
            <a:r>
              <a:rPr lang="en-NZ" sz="1600" dirty="0">
                <a:latin typeface="Garamond" panose="02020404030301010803" pitchFamily="18" charset="0"/>
              </a:rPr>
              <a:t>   </a:t>
            </a:r>
          </a:p>
          <a:p>
            <a:r>
              <a:rPr lang="en-NZ" sz="1600" b="1" dirty="0">
                <a:latin typeface="Garamond" panose="02020404030301010803" pitchFamily="18" charset="0"/>
              </a:rPr>
              <a:t>Stylus</a:t>
            </a:r>
            <a:r>
              <a:rPr lang="en-NZ" sz="1600" dirty="0">
                <a:latin typeface="Garamond" panose="02020404030301010803" pitchFamily="18" charset="0"/>
              </a:rPr>
              <a:t> (JLMC 163.78). Circa 1st or 2nd century CE.  </a:t>
            </a:r>
            <a:r>
              <a:rPr lang="en-NZ" sz="1600" b="1" dirty="0">
                <a:latin typeface="Garamond" panose="02020404030301010803" pitchFamily="18" charset="0"/>
              </a:rPr>
              <a:t>UC James </a:t>
            </a:r>
            <a:r>
              <a:rPr lang="en-NZ" sz="1600" b="1" dirty="0" err="1">
                <a:latin typeface="Garamond" panose="02020404030301010803" pitchFamily="18" charset="0"/>
              </a:rPr>
              <a:t>Logie</a:t>
            </a:r>
            <a:r>
              <a:rPr lang="en-NZ" sz="1600" b="1" dirty="0">
                <a:latin typeface="Garamond" panose="02020404030301010803" pitchFamily="18" charset="0"/>
              </a:rPr>
              <a:t> Memorial Collection</a:t>
            </a:r>
            <a:r>
              <a:rPr lang="en-NZ" sz="1600" dirty="0">
                <a:latin typeface="Garamond" panose="02020404030301010803" pitchFamily="18" charset="0"/>
              </a:rPr>
              <a:t>. </a:t>
            </a:r>
          </a:p>
        </p:txBody>
      </p:sp>
    </p:spTree>
    <p:extLst>
      <p:ext uri="{BB962C8B-B14F-4D97-AF65-F5344CB8AC3E}">
        <p14:creationId xmlns:p14="http://schemas.microsoft.com/office/powerpoint/2010/main" val="2520043120"/>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49382" y="199506"/>
            <a:ext cx="11671069" cy="6458988"/>
          </a:xfrm>
          <a:prstGeom prst="roundRect">
            <a:avLst/>
          </a:prstGeom>
          <a:solidFill>
            <a:schemeClr val="accent1">
              <a:lumMod val="40000"/>
              <a:lumOff val="60000"/>
            </a:schemeClr>
          </a:solidFill>
          <a:ln w="28575">
            <a:solidFill>
              <a:schemeClr val="tx1">
                <a:lumMod val="95000"/>
                <a:lumOff val="5000"/>
              </a:schemeClr>
            </a:solidFill>
          </a:ln>
          <a:effectLst>
            <a:outerShdw blurRad="63500" dist="101600" dir="10800000" algn="r" rotWithShape="0">
              <a:prstClr val="black">
                <a:alpha val="40000"/>
              </a:prstClr>
            </a:outerShdw>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3" name="Picture 2" descr="GH002410; Slate; 1800s; Unknown"/>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399905" y="852604"/>
            <a:ext cx="3193369" cy="2898864"/>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6" name="Picture 14" descr="https://thumbnailer.digitalnz.org/?src=http%3A%2F%2Fndhadeliver.natlib.govt.nz%2FNLNZStreamGate%2Fget%3Fdps_pid%3DIE1137631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833462" y="852604"/>
            <a:ext cx="3838149" cy="2743533"/>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7" name="Picture 18" descr="https://thumbnailer.digitalnz.org/?src=http%3A%2F%2Fndhadeliver.natlib.govt.nz%2FNLNZStreamGate%2Fget%3Fdps_pid%3DIE339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5493" y="852604"/>
            <a:ext cx="3674225" cy="2707672"/>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343620" y="3751467"/>
            <a:ext cx="3853660" cy="2508017"/>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NZ" dirty="0">
              <a:solidFill>
                <a:schemeClr val="tx1"/>
              </a:solidFill>
              <a:latin typeface="Garamond" panose="02020404030301010803" pitchFamily="18" charset="0"/>
            </a:endParaRPr>
          </a:p>
        </p:txBody>
      </p:sp>
      <p:sp>
        <p:nvSpPr>
          <p:cNvPr id="9" name="Rounded Rectangle 8"/>
          <p:cNvSpPr/>
          <p:nvPr/>
        </p:nvSpPr>
        <p:spPr>
          <a:xfrm>
            <a:off x="4345711" y="3974641"/>
            <a:ext cx="3301756" cy="2535598"/>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NZ" dirty="0">
              <a:solidFill>
                <a:schemeClr val="tx1"/>
              </a:solidFill>
              <a:latin typeface="Garamond" panose="02020404030301010803" pitchFamily="18" charset="0"/>
            </a:endParaRPr>
          </a:p>
        </p:txBody>
      </p:sp>
      <p:sp>
        <p:nvSpPr>
          <p:cNvPr id="10" name="Rounded Rectangle 9"/>
          <p:cNvSpPr/>
          <p:nvPr/>
        </p:nvSpPr>
        <p:spPr>
          <a:xfrm>
            <a:off x="7818742" y="3751467"/>
            <a:ext cx="3947058" cy="2449827"/>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NZ" dirty="0">
              <a:solidFill>
                <a:schemeClr val="tx1"/>
              </a:solidFill>
              <a:latin typeface="Garamond" panose="02020404030301010803" pitchFamily="18" charset="0"/>
            </a:endParaRPr>
          </a:p>
        </p:txBody>
      </p:sp>
      <p:sp>
        <p:nvSpPr>
          <p:cNvPr id="11" name="Slide Number Placeholder 10"/>
          <p:cNvSpPr>
            <a:spLocks noGrp="1"/>
          </p:cNvSpPr>
          <p:nvPr>
            <p:ph type="sldNum" sz="quarter" idx="12"/>
          </p:nvPr>
        </p:nvSpPr>
        <p:spPr>
          <a:xfrm>
            <a:off x="8571271" y="6298272"/>
            <a:ext cx="2743200" cy="365125"/>
          </a:xfrm>
        </p:spPr>
        <p:txBody>
          <a:bodyPr/>
          <a:lstStyle/>
          <a:p>
            <a:fld id="{C1097B42-56FF-46F1-8136-BF84470CEBEA}" type="slidenum">
              <a:rPr lang="en-NZ" smtClean="0"/>
              <a:t>14</a:t>
            </a:fld>
            <a:endParaRPr lang="en-NZ" dirty="0"/>
          </a:p>
        </p:txBody>
      </p:sp>
      <p:sp>
        <p:nvSpPr>
          <p:cNvPr id="12" name="TextBox 11"/>
          <p:cNvSpPr txBox="1"/>
          <p:nvPr/>
        </p:nvSpPr>
        <p:spPr>
          <a:xfrm>
            <a:off x="581176" y="3755954"/>
            <a:ext cx="3555049" cy="2431435"/>
          </a:xfrm>
          <a:prstGeom prst="rect">
            <a:avLst/>
          </a:prstGeom>
          <a:noFill/>
        </p:spPr>
        <p:txBody>
          <a:bodyPr wrap="square" rtlCol="0">
            <a:spAutoFit/>
          </a:bodyPr>
          <a:lstStyle/>
          <a:p>
            <a:r>
              <a:rPr lang="en-NZ" dirty="0">
                <a:latin typeface="Garamond" panose="02020404030301010803" pitchFamily="18" charset="0"/>
              </a:rPr>
              <a:t>School master Clement Lester Wiggins teaching a class of boys at Christ’s College, Christchurch, around 1903. </a:t>
            </a:r>
          </a:p>
          <a:p>
            <a:endParaRPr lang="en-NZ" sz="1600" dirty="0">
              <a:latin typeface="Garamond" panose="02020404030301010803" pitchFamily="18" charset="0"/>
            </a:endParaRPr>
          </a:p>
          <a:p>
            <a:r>
              <a:rPr lang="en-NZ" sz="1600" b="1" dirty="0">
                <a:latin typeface="Garamond" panose="02020404030301010803" pitchFamily="18" charset="0"/>
              </a:rPr>
              <a:t>Group of boys </a:t>
            </a:r>
            <a:r>
              <a:rPr lang="en-NZ" sz="1600" dirty="0">
                <a:latin typeface="Garamond" panose="02020404030301010803" pitchFamily="18" charset="0"/>
              </a:rPr>
              <a:t>and school master C L Wiggins, Christ's College, Christchurch. Ref: 1/1-005236-G. </a:t>
            </a:r>
            <a:r>
              <a:rPr lang="en-NZ" sz="1600" b="1" dirty="0">
                <a:latin typeface="Garamond" panose="02020404030301010803" pitchFamily="18" charset="0"/>
              </a:rPr>
              <a:t>Alexander Turnbull Library</a:t>
            </a:r>
            <a:r>
              <a:rPr lang="en-NZ" sz="1600" dirty="0">
                <a:latin typeface="Garamond" panose="02020404030301010803" pitchFamily="18" charset="0"/>
              </a:rPr>
              <a:t>, NZ. </a:t>
            </a:r>
            <a:r>
              <a:rPr lang="en-NZ" sz="1600" u="sng" dirty="0">
                <a:latin typeface="Garamond" panose="02020404030301010803" pitchFamily="18" charset="0"/>
                <a:hlinkClick r:id="rId5"/>
              </a:rPr>
              <a:t>/records/22879442</a:t>
            </a:r>
            <a:endParaRPr lang="en-NZ" sz="1400" dirty="0">
              <a:latin typeface="Garamond" panose="02020404030301010803" pitchFamily="18" charset="0"/>
            </a:endParaRPr>
          </a:p>
        </p:txBody>
      </p:sp>
      <p:sp>
        <p:nvSpPr>
          <p:cNvPr id="13" name="TextBox 12"/>
          <p:cNvSpPr txBox="1"/>
          <p:nvPr/>
        </p:nvSpPr>
        <p:spPr>
          <a:xfrm>
            <a:off x="4517042" y="4023962"/>
            <a:ext cx="3144056" cy="2462213"/>
          </a:xfrm>
          <a:prstGeom prst="rect">
            <a:avLst/>
          </a:prstGeom>
          <a:noFill/>
        </p:spPr>
        <p:txBody>
          <a:bodyPr wrap="square" rtlCol="0">
            <a:spAutoFit/>
          </a:bodyPr>
          <a:lstStyle/>
          <a:p>
            <a:r>
              <a:rPr lang="en-NZ" dirty="0">
                <a:latin typeface="Garamond" panose="02020404030301010803" pitchFamily="18" charset="0"/>
              </a:rPr>
              <a:t>This slate has a sponge and pencil attached. A child would write on the slate with the pencil and erase words with the sponge.</a:t>
            </a:r>
          </a:p>
          <a:p>
            <a:r>
              <a:rPr lang="en-NZ" dirty="0">
                <a:latin typeface="Garamond" panose="02020404030301010803" pitchFamily="18" charset="0"/>
              </a:rPr>
              <a:t> </a:t>
            </a:r>
          </a:p>
          <a:p>
            <a:r>
              <a:rPr lang="en-NZ" sz="1600" b="1" dirty="0">
                <a:latin typeface="Garamond" panose="02020404030301010803" pitchFamily="18" charset="0"/>
              </a:rPr>
              <a:t>Slate</a:t>
            </a:r>
            <a:r>
              <a:rPr lang="en-NZ" sz="1600" dirty="0">
                <a:latin typeface="Garamond" panose="02020404030301010803" pitchFamily="18" charset="0"/>
              </a:rPr>
              <a:t>, 1800s, by National School Slate Company. Gift of H. </a:t>
            </a:r>
            <a:r>
              <a:rPr lang="en-NZ" sz="1600" dirty="0" err="1">
                <a:latin typeface="Garamond" panose="02020404030301010803" pitchFamily="18" charset="0"/>
              </a:rPr>
              <a:t>Wollerman</a:t>
            </a:r>
            <a:r>
              <a:rPr lang="en-NZ" sz="1600" dirty="0">
                <a:latin typeface="Garamond" panose="02020404030301010803" pitchFamily="18" charset="0"/>
              </a:rPr>
              <a:t>, 1965. </a:t>
            </a:r>
            <a:r>
              <a:rPr lang="en-NZ" sz="1600" u="sng" dirty="0">
                <a:latin typeface="Garamond" panose="02020404030301010803" pitchFamily="18" charset="0"/>
                <a:hlinkClick r:id="rId6"/>
              </a:rPr>
              <a:t>CC BY-NC-ND 4.0</a:t>
            </a:r>
            <a:r>
              <a:rPr lang="en-NZ" sz="1600" dirty="0">
                <a:latin typeface="Garamond" panose="02020404030301010803" pitchFamily="18" charset="0"/>
              </a:rPr>
              <a:t>. </a:t>
            </a:r>
            <a:r>
              <a:rPr lang="en-NZ" sz="1600" b="1" dirty="0" err="1">
                <a:latin typeface="Garamond" panose="02020404030301010803" pitchFamily="18" charset="0"/>
              </a:rPr>
              <a:t>Te</a:t>
            </a:r>
            <a:r>
              <a:rPr lang="en-NZ" sz="1600" b="1" dirty="0">
                <a:latin typeface="Garamond" panose="02020404030301010803" pitchFamily="18" charset="0"/>
              </a:rPr>
              <a:t> Papa </a:t>
            </a:r>
            <a:r>
              <a:rPr lang="en-NZ" sz="1600" dirty="0">
                <a:latin typeface="Garamond" panose="02020404030301010803" pitchFamily="18" charset="0"/>
              </a:rPr>
              <a:t>(GH002410)</a:t>
            </a:r>
            <a:endParaRPr lang="en-NZ" sz="1400" dirty="0">
              <a:latin typeface="Garamond" panose="02020404030301010803" pitchFamily="18" charset="0"/>
            </a:endParaRPr>
          </a:p>
        </p:txBody>
      </p:sp>
      <p:sp>
        <p:nvSpPr>
          <p:cNvPr id="14" name="TextBox 13"/>
          <p:cNvSpPr txBox="1"/>
          <p:nvPr/>
        </p:nvSpPr>
        <p:spPr>
          <a:xfrm>
            <a:off x="8054562" y="3786122"/>
            <a:ext cx="3555049" cy="2431435"/>
          </a:xfrm>
          <a:prstGeom prst="rect">
            <a:avLst/>
          </a:prstGeom>
          <a:noFill/>
        </p:spPr>
        <p:txBody>
          <a:bodyPr wrap="square" rtlCol="0">
            <a:spAutoFit/>
          </a:bodyPr>
          <a:lstStyle/>
          <a:p>
            <a:r>
              <a:rPr lang="en-NZ" dirty="0">
                <a:latin typeface="Garamond" panose="02020404030301010803" pitchFamily="18" charset="0"/>
              </a:rPr>
              <a:t>A group of unidentified school children and teachers including preschool to senior pupils, probably in Christchurch, ca 1905-1926. </a:t>
            </a:r>
          </a:p>
          <a:p>
            <a:endParaRPr lang="en-NZ" sz="1600" dirty="0">
              <a:latin typeface="Garamond" panose="02020404030301010803" pitchFamily="18" charset="0"/>
            </a:endParaRPr>
          </a:p>
          <a:p>
            <a:r>
              <a:rPr lang="en-NZ" sz="1600" b="1" dirty="0">
                <a:latin typeface="Garamond" panose="02020404030301010803" pitchFamily="18" charset="0"/>
              </a:rPr>
              <a:t>Photograph</a:t>
            </a:r>
            <a:r>
              <a:rPr lang="en-NZ" sz="1600" dirty="0">
                <a:latin typeface="Garamond" panose="02020404030301010803" pitchFamily="18" charset="0"/>
              </a:rPr>
              <a:t>: </a:t>
            </a:r>
            <a:r>
              <a:rPr lang="en-NZ" sz="1600" dirty="0" err="1">
                <a:latin typeface="Garamond" panose="02020404030301010803" pitchFamily="18" charset="0"/>
              </a:rPr>
              <a:t>Maclay</a:t>
            </a:r>
            <a:r>
              <a:rPr lang="en-NZ" sz="1600" dirty="0">
                <a:latin typeface="Garamond" panose="02020404030301010803" pitchFamily="18" charset="0"/>
              </a:rPr>
              <a:t>, Adam Henry Pearson, 1873-1955 :Negatives. Ref: 1/2-185220-G. </a:t>
            </a:r>
            <a:r>
              <a:rPr lang="en-NZ" sz="1600" b="1" dirty="0">
                <a:latin typeface="Garamond" panose="02020404030301010803" pitchFamily="18" charset="0"/>
              </a:rPr>
              <a:t>Alexander Turnbull Library</a:t>
            </a:r>
            <a:r>
              <a:rPr lang="en-NZ" sz="1600" dirty="0">
                <a:latin typeface="Garamond" panose="02020404030301010803" pitchFamily="18" charset="0"/>
              </a:rPr>
              <a:t>, NZ. </a:t>
            </a:r>
            <a:r>
              <a:rPr lang="en-NZ" sz="1600" u="sng" dirty="0">
                <a:latin typeface="Garamond" panose="02020404030301010803" pitchFamily="18" charset="0"/>
                <a:hlinkClick r:id="rId7"/>
              </a:rPr>
              <a:t>/records/30112614</a:t>
            </a:r>
            <a:endParaRPr lang="en-NZ" sz="1400" dirty="0">
              <a:latin typeface="Garamond" panose="02020404030301010803" pitchFamily="18" charset="0"/>
            </a:endParaRPr>
          </a:p>
        </p:txBody>
      </p:sp>
    </p:spTree>
    <p:extLst>
      <p:ext uri="{BB962C8B-B14F-4D97-AF65-F5344CB8AC3E}">
        <p14:creationId xmlns:p14="http://schemas.microsoft.com/office/powerpoint/2010/main" val="1995544231"/>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ile:The reconstructed caldarium (hot bath), Roman Villa Borg, Germany (9290892357).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5464" y="241069"/>
            <a:ext cx="5794183" cy="6389326"/>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a:off x="199505" y="241069"/>
            <a:ext cx="11820699" cy="642573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 name="AutoShape 10" descr="Image result for tin bath tub 1900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3" name="AutoShape 12" descr="Image result for tin bath tub 1900s"/>
          <p:cNvSpPr>
            <a:spLocks noChangeAspect="1" noChangeArrowheads="1"/>
          </p:cNvSpPr>
          <p:nvPr/>
        </p:nvSpPr>
        <p:spPr bwMode="auto">
          <a:xfrm>
            <a:off x="307975" y="7937"/>
            <a:ext cx="304800" cy="102653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22" name="Rounded Rectangular Callout 21"/>
          <p:cNvSpPr/>
          <p:nvPr/>
        </p:nvSpPr>
        <p:spPr>
          <a:xfrm>
            <a:off x="460376" y="389438"/>
            <a:ext cx="4132520" cy="2412825"/>
          </a:xfrm>
          <a:prstGeom prst="wedgeRoundRectCallout">
            <a:avLst>
              <a:gd name="adj1" fmla="val -1309"/>
              <a:gd name="adj2" fmla="val 63392"/>
              <a:gd name="adj3" fmla="val 16667"/>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000" dirty="0">
                <a:solidFill>
                  <a:schemeClr val="tx1"/>
                </a:solidFill>
                <a:latin typeface="Garamond" panose="02020404030301010803" pitchFamily="18" charset="0"/>
              </a:rPr>
              <a:t>“I enjoy going to the baths (</a:t>
            </a:r>
            <a:r>
              <a:rPr lang="en-NZ" sz="2000" b="1" i="1" dirty="0" err="1">
                <a:solidFill>
                  <a:schemeClr val="tx1"/>
                </a:solidFill>
                <a:latin typeface="Garamond" panose="02020404030301010803" pitchFamily="18" charset="0"/>
              </a:rPr>
              <a:t>thermae</a:t>
            </a:r>
            <a:r>
              <a:rPr lang="en-NZ" sz="2000" dirty="0">
                <a:solidFill>
                  <a:schemeClr val="tx1"/>
                </a:solidFill>
                <a:latin typeface="Garamond" panose="02020404030301010803" pitchFamily="18" charset="0"/>
              </a:rPr>
              <a:t>) after school where there are lots of things to see and do. It is very noisy because everyone comes here to wash themselves. There are cold, warm and hot baths. We use a </a:t>
            </a:r>
            <a:r>
              <a:rPr lang="en-NZ" sz="2000" b="1" i="1" dirty="0">
                <a:solidFill>
                  <a:schemeClr val="tx1"/>
                </a:solidFill>
                <a:latin typeface="Garamond" panose="02020404030301010803" pitchFamily="18" charset="0"/>
              </a:rPr>
              <a:t>strigil</a:t>
            </a:r>
            <a:r>
              <a:rPr lang="en-NZ" sz="2000" dirty="0">
                <a:solidFill>
                  <a:schemeClr val="tx1"/>
                </a:solidFill>
                <a:latin typeface="Garamond" panose="02020404030301010803" pitchFamily="18" charset="0"/>
              </a:rPr>
              <a:t> and olive oil to clean ourselves.” </a:t>
            </a:r>
          </a:p>
        </p:txBody>
      </p:sp>
      <p:sp>
        <p:nvSpPr>
          <p:cNvPr id="24" name="Rounded Rectangle 23"/>
          <p:cNvSpPr/>
          <p:nvPr/>
        </p:nvSpPr>
        <p:spPr>
          <a:xfrm>
            <a:off x="4656591" y="2446776"/>
            <a:ext cx="1023875" cy="943900"/>
          </a:xfrm>
          <a:prstGeom prst="roundRect">
            <a:avLst/>
          </a:prstGeom>
          <a:solidFill>
            <a:schemeClr val="accent1">
              <a:lumMod val="40000"/>
              <a:lumOff val="60000"/>
            </a:schemeClr>
          </a:solidFill>
          <a:ln w="28575">
            <a:solidFill>
              <a:schemeClr val="tx1">
                <a:lumMod val="95000"/>
                <a:lumOff val="5000"/>
              </a:schemeClr>
            </a:solidFill>
          </a:ln>
          <a:effectLst>
            <a:outerShdw blurRad="635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5" name="Rounded Rectangle 24"/>
          <p:cNvSpPr/>
          <p:nvPr/>
        </p:nvSpPr>
        <p:spPr>
          <a:xfrm>
            <a:off x="4636632" y="3571860"/>
            <a:ext cx="1023875" cy="943900"/>
          </a:xfrm>
          <a:prstGeom prst="roundRect">
            <a:avLst/>
          </a:prstGeom>
          <a:solidFill>
            <a:schemeClr val="accent1">
              <a:lumMod val="40000"/>
              <a:lumOff val="60000"/>
            </a:schemeClr>
          </a:solidFill>
          <a:ln w="28575">
            <a:solidFill>
              <a:schemeClr val="tx1">
                <a:lumMod val="95000"/>
                <a:lumOff val="5000"/>
              </a:schemeClr>
            </a:solidFill>
          </a:ln>
          <a:effectLst>
            <a:outerShdw blurRad="635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27" name="Picture 26" descr="Greenish colourless blown glass bath-oil bottle with a cupped and folded rim, a short neck, an ovoid body, two dolphin handles and a slightly concave base with no pontil mark. Decorated with cut facets."/>
          <p:cNvPicPr/>
          <p:nvPr/>
        </p:nvPicPr>
        <p:blipFill>
          <a:blip r:embed="rId4" cstate="screen">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4617521" y="2630087"/>
            <a:ext cx="1143000" cy="733425"/>
          </a:xfrm>
          <a:prstGeom prst="rect">
            <a:avLst/>
          </a:prstGeom>
          <a:noFill/>
          <a:ln>
            <a:noFill/>
          </a:ln>
        </p:spPr>
      </p:pic>
      <p:pic>
        <p:nvPicPr>
          <p:cNvPr id="28" name="Picture 27" descr="Bronze strigil with a stamped inscription."/>
          <p:cNvPicPr/>
          <p:nvPr/>
        </p:nvPicPr>
        <p:blipFill>
          <a:blip r:embed="rId6" cstate="screen">
            <a:extLst>
              <a:ext uri="{BEBA8EAE-BF5A-486C-A8C5-ECC9F3942E4B}">
                <a14:imgProps xmlns:a14="http://schemas.microsoft.com/office/drawing/2010/main">
                  <a14:imgLayer r:embed="rId7">
                    <a14:imgEffect>
                      <a14:backgroundRemoval t="0" b="98343" l="9816" r="89571"/>
                    </a14:imgEffect>
                  </a14:imgLayer>
                </a14:imgProps>
              </a:ext>
              <a:ext uri="{28A0092B-C50C-407E-A947-70E740481C1C}">
                <a14:useLocalDpi xmlns:a14="http://schemas.microsoft.com/office/drawing/2010/main"/>
              </a:ext>
            </a:extLst>
          </a:blip>
          <a:srcRect/>
          <a:stretch>
            <a:fillRect/>
          </a:stretch>
        </p:blipFill>
        <p:spPr bwMode="auto">
          <a:xfrm rot="930279">
            <a:off x="4794706" y="3649629"/>
            <a:ext cx="675640" cy="752475"/>
          </a:xfrm>
          <a:prstGeom prst="rect">
            <a:avLst/>
          </a:prstGeom>
          <a:noFill/>
          <a:ln>
            <a:noFill/>
          </a:ln>
        </p:spPr>
      </p:pic>
      <p:pic>
        <p:nvPicPr>
          <p:cNvPr id="7192" name="Picture 24" descr="Image result for nineteenth bathtub"/>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979084" y="550357"/>
            <a:ext cx="5954298" cy="606735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36" name="Picture 35" descr="Related image"/>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57840" y1="39500" x2="57840" y2="39500"/>
                        <a14:foregroundMark x1="58885" y1="44200" x2="58885" y2="44200"/>
                        <a14:foregroundMark x1="60279" y1="46100" x2="60279" y2="46100"/>
                        <a14:foregroundMark x1="60627" y1="48400" x2="60627" y2="48400"/>
                        <a14:foregroundMark x1="60279" y1="45600" x2="60279" y2="45600"/>
                        <a14:foregroundMark x1="60627" y1="47500" x2="60627" y2="47500"/>
                        <a14:foregroundMark x1="58188" y1="38600" x2="58188" y2="38600"/>
                        <a14:foregroundMark x1="57840" y1="37800" x2="57840" y2="37800"/>
                        <a14:foregroundMark x1="58188" y1="36300" x2="58188" y2="36300"/>
                        <a14:foregroundMark x1="58653" y1="35300" x2="58653" y2="35300"/>
                        <a14:foregroundMark x1="59698" y1="34900" x2="59698" y2="34900"/>
                        <a14:foregroundMark x1="59466" y1="33800" x2="59466" y2="33800"/>
                        <a14:foregroundMark x1="59814" y1="33200" x2="59814" y2="33200"/>
                        <a14:foregroundMark x1="60976" y1="32800" x2="60976" y2="32800"/>
                        <a14:foregroundMark x1="62602" y1="32500" x2="62602" y2="32500"/>
                        <a14:foregroundMark x1="63182" y1="32300" x2="63182" y2="32300"/>
                        <a14:foregroundMark x1="46690" y1="37100" x2="46690" y2="37100"/>
                        <a14:foregroundMark x1="45645" y1="37500" x2="45645" y2="37500"/>
                        <a14:foregroundMark x1="45645" y1="38600" x2="45645" y2="38600"/>
                        <a14:foregroundMark x1="45528" y1="39200" x2="45528" y2="39200"/>
                        <a14:foregroundMark x1="45528" y1="39600" x2="45528" y2="39600"/>
                        <a14:foregroundMark x1="45180" y1="40400" x2="45180" y2="40400"/>
                        <a14:foregroundMark x1="45064" y1="41100" x2="45064" y2="41100"/>
                        <a14:foregroundMark x1="45064" y1="41600" x2="45064" y2="41600"/>
                        <a14:foregroundMark x1="45064" y1="41600" x2="45064" y2="42100"/>
                        <a14:foregroundMark x1="44832" y1="42400" x2="44832" y2="42400"/>
                        <a14:foregroundMark x1="44832" y1="42900" x2="44832" y2="42900"/>
                        <a14:foregroundMark x1="44367" y1="43600" x2="44367" y2="43600"/>
                        <a14:foregroundMark x1="43670" y1="44800" x2="43670" y2="44800"/>
                        <a14:foregroundMark x1="43670" y1="44900" x2="43670" y2="44900"/>
                        <a14:foregroundMark x1="42741" y1="46600" x2="42741" y2="46600"/>
                        <a14:foregroundMark x1="42509" y1="47400" x2="42393" y2="47800"/>
                        <a14:foregroundMark x1="42160" y1="47900" x2="42160" y2="47900"/>
                        <a14:foregroundMark x1="41928" y1="49400" x2="41928" y2="49400"/>
                        <a14:foregroundMark x1="41928" y1="49800" x2="41928" y2="49800"/>
                        <a14:foregroundMark x1="40534" y1="27200" x2="40534" y2="27200"/>
                        <a14:foregroundMark x1="40767" y1="26800" x2="40767" y2="26800"/>
                      </a14:backgroundRemoval>
                    </a14:imgEffect>
                  </a14:imgLayer>
                </a14:imgProps>
              </a:ext>
              <a:ext uri="{28A0092B-C50C-407E-A947-70E740481C1C}">
                <a14:useLocalDpi xmlns:a14="http://schemas.microsoft.com/office/drawing/2010/main"/>
              </a:ext>
            </a:extLst>
          </a:blip>
          <a:srcRect/>
          <a:stretch>
            <a:fillRect/>
          </a:stretch>
        </p:blipFill>
        <p:spPr bwMode="auto">
          <a:xfrm>
            <a:off x="9327183" y="4897402"/>
            <a:ext cx="2216105" cy="1948047"/>
          </a:xfrm>
          <a:prstGeom prst="rect">
            <a:avLst/>
          </a:prstGeom>
          <a:noFill/>
          <a:ln>
            <a:noFill/>
          </a:ln>
        </p:spPr>
      </p:pic>
      <p:sp>
        <p:nvSpPr>
          <p:cNvPr id="39" name="Rounded Rectangular Callout 38"/>
          <p:cNvSpPr/>
          <p:nvPr/>
        </p:nvSpPr>
        <p:spPr>
          <a:xfrm>
            <a:off x="7372772" y="434643"/>
            <a:ext cx="4364156" cy="2301820"/>
          </a:xfrm>
          <a:prstGeom prst="wedgeRoundRectCallou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000" dirty="0">
                <a:solidFill>
                  <a:schemeClr val="tx1"/>
                </a:solidFill>
                <a:latin typeface="Garamond" panose="02020404030301010803" pitchFamily="18" charset="0"/>
              </a:rPr>
              <a:t>“Oh no! Not a bath! I hate having my bath after Mary and Henry. The water is already dirty…yuck! My mother makes the soap herself and it always smells funny. Some of the children in my class go to the baths in town but my mother says it’s cleaner in the tin tub!”</a:t>
            </a:r>
          </a:p>
        </p:txBody>
      </p:sp>
      <p:sp>
        <p:nvSpPr>
          <p:cNvPr id="40" name="Rounded Rectangle 39"/>
          <p:cNvSpPr/>
          <p:nvPr/>
        </p:nvSpPr>
        <p:spPr>
          <a:xfrm>
            <a:off x="6231428" y="562523"/>
            <a:ext cx="1023875" cy="943900"/>
          </a:xfrm>
          <a:prstGeom prst="roundRect">
            <a:avLst/>
          </a:prstGeom>
          <a:solidFill>
            <a:schemeClr val="accent1">
              <a:lumMod val="40000"/>
              <a:lumOff val="60000"/>
            </a:schemeClr>
          </a:solidFill>
          <a:ln w="28575">
            <a:solidFill>
              <a:schemeClr val="tx1">
                <a:lumMod val="95000"/>
                <a:lumOff val="5000"/>
              </a:schemeClr>
            </a:solidFill>
          </a:ln>
          <a:effectLst>
            <a:outerShdw blurRad="635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43" name="Picture 42" descr="Uncaptioned"/>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286815" y="728914"/>
            <a:ext cx="913100" cy="629957"/>
          </a:xfrm>
          <a:prstGeom prst="rect">
            <a:avLst/>
          </a:prstGeom>
          <a:noFill/>
          <a:ln>
            <a:noFill/>
          </a:ln>
        </p:spPr>
      </p:pic>
      <p:sp>
        <p:nvSpPr>
          <p:cNvPr id="44" name="Rounded Rectangle 43"/>
          <p:cNvSpPr/>
          <p:nvPr/>
        </p:nvSpPr>
        <p:spPr>
          <a:xfrm>
            <a:off x="6231427" y="1785826"/>
            <a:ext cx="1023875" cy="943900"/>
          </a:xfrm>
          <a:prstGeom prst="roundRect">
            <a:avLst/>
          </a:prstGeom>
          <a:solidFill>
            <a:schemeClr val="accent1">
              <a:lumMod val="40000"/>
              <a:lumOff val="60000"/>
            </a:schemeClr>
          </a:solidFill>
          <a:ln w="28575">
            <a:solidFill>
              <a:schemeClr val="tx1">
                <a:lumMod val="95000"/>
                <a:lumOff val="5000"/>
              </a:schemeClr>
            </a:solidFill>
          </a:ln>
          <a:effectLst>
            <a:outerShdw blurRad="635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45" name="Picture 44" descr="Saturday night, Wellington"/>
          <p:cNvPicPr/>
          <p:nvPr/>
        </p:nvPicPr>
        <p:blipFill>
          <a:blip r:embed="rId12" cstate="screen">
            <a:extLst>
              <a:ext uri="{28A0092B-C50C-407E-A947-70E740481C1C}">
                <a14:useLocalDpi xmlns:a14="http://schemas.microsoft.com/office/drawing/2010/main"/>
              </a:ext>
            </a:extLst>
          </a:blip>
          <a:srcRect/>
          <a:stretch>
            <a:fillRect/>
          </a:stretch>
        </p:blipFill>
        <p:spPr bwMode="auto">
          <a:xfrm>
            <a:off x="6322994" y="1954833"/>
            <a:ext cx="853324" cy="605885"/>
          </a:xfrm>
          <a:prstGeom prst="rect">
            <a:avLst/>
          </a:prstGeom>
          <a:noFill/>
          <a:ln>
            <a:noFill/>
          </a:ln>
        </p:spPr>
      </p:pic>
      <p:sp>
        <p:nvSpPr>
          <p:cNvPr id="5" name="Slide Number Placeholder 4"/>
          <p:cNvSpPr>
            <a:spLocks noGrp="1"/>
          </p:cNvSpPr>
          <p:nvPr>
            <p:ph type="sldNum" sz="quarter" idx="12"/>
          </p:nvPr>
        </p:nvSpPr>
        <p:spPr/>
        <p:txBody>
          <a:bodyPr/>
          <a:lstStyle/>
          <a:p>
            <a:fld id="{C1097B42-56FF-46F1-8136-BF84470CEBEA}" type="slidenum">
              <a:rPr lang="en-NZ" smtClean="0"/>
              <a:t>15</a:t>
            </a:fld>
            <a:endParaRPr lang="en-NZ"/>
          </a:p>
        </p:txBody>
      </p:sp>
      <p:pic>
        <p:nvPicPr>
          <p:cNvPr id="8" name="Picture 7">
            <a:extLst>
              <a:ext uri="{FF2B5EF4-FFF2-40B4-BE49-F238E27FC236}">
                <a16:creationId xmlns:a16="http://schemas.microsoft.com/office/drawing/2014/main" id="{D438D534-999E-3248-A019-98FEDDC2CA09}"/>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796607" y="2140227"/>
            <a:ext cx="2850625" cy="4282629"/>
          </a:xfrm>
          <a:prstGeom prst="rect">
            <a:avLst/>
          </a:prstGeom>
        </p:spPr>
      </p:pic>
      <p:sp>
        <p:nvSpPr>
          <p:cNvPr id="14" name="TextBox 13"/>
          <p:cNvSpPr txBox="1"/>
          <p:nvPr/>
        </p:nvSpPr>
        <p:spPr>
          <a:xfrm>
            <a:off x="-628571" y="4299881"/>
            <a:ext cx="5317417" cy="1015663"/>
          </a:xfrm>
          <a:prstGeom prst="rect">
            <a:avLst/>
          </a:prstGeom>
          <a:noFill/>
        </p:spPr>
        <p:txBody>
          <a:bodyPr wrap="square" rtlCol="0">
            <a:spAutoFit/>
          </a:bodyPr>
          <a:lstStyle/>
          <a:p>
            <a:pPr algn="ctr"/>
            <a:r>
              <a:rPr lang="en-NZ" sz="6000" dirty="0">
                <a:ln>
                  <a:solidFill>
                    <a:schemeClr val="tx1"/>
                  </a:solidFill>
                </a:ln>
                <a:solidFill>
                  <a:schemeClr val="bg1"/>
                </a:solidFill>
                <a:latin typeface="Garamond" panose="02020404030301010803" pitchFamily="18" charset="0"/>
              </a:rPr>
              <a:t>Bath Time </a:t>
            </a:r>
          </a:p>
        </p:txBody>
      </p:sp>
      <p:sp>
        <p:nvSpPr>
          <p:cNvPr id="4" name="Rectangle 3"/>
          <p:cNvSpPr/>
          <p:nvPr/>
        </p:nvSpPr>
        <p:spPr>
          <a:xfrm>
            <a:off x="415555" y="5257538"/>
            <a:ext cx="5192903" cy="1015663"/>
          </a:xfrm>
          <a:prstGeom prst="rect">
            <a:avLst/>
          </a:prstGeom>
        </p:spPr>
        <p:txBody>
          <a:bodyPr wrap="square">
            <a:spAutoFit/>
          </a:bodyPr>
          <a:lstStyle/>
          <a:p>
            <a:r>
              <a:rPr lang="en-NZ" sz="2000" b="1" dirty="0">
                <a:solidFill>
                  <a:schemeClr val="bg1"/>
                </a:solidFill>
                <a:latin typeface="Garamond" panose="02020404030301010803" pitchFamily="18" charset="0"/>
                <a:ea typeface="Calibri" panose="020F0502020204030204" pitchFamily="34" charset="0"/>
              </a:rPr>
              <a:t>“</a:t>
            </a:r>
            <a:r>
              <a:rPr lang="en-NZ" sz="2000" b="1" dirty="0">
                <a:solidFill>
                  <a:schemeClr val="bg1"/>
                </a:solidFill>
                <a:latin typeface="Papyrus" panose="03070502060502030205" pitchFamily="66" charset="0"/>
                <a:ea typeface="Calibri" panose="020F0502020204030204" pitchFamily="34" charset="0"/>
              </a:rPr>
              <a:t>B</a:t>
            </a:r>
            <a:r>
              <a:rPr lang="en-NZ" sz="2000" b="1" dirty="0">
                <a:solidFill>
                  <a:schemeClr val="bg1"/>
                </a:solidFill>
                <a:latin typeface="Garamond" panose="02020404030301010803" pitchFamily="18" charset="0"/>
                <a:ea typeface="Calibri" panose="020F0502020204030204" pitchFamily="34" charset="0"/>
              </a:rPr>
              <a:t>ye! See you tomorrow!” After school has finished, Scipio walks with his attendant to the baths to meet his father… </a:t>
            </a:r>
            <a:endParaRPr lang="en-NZ" sz="2000" b="1" dirty="0">
              <a:solidFill>
                <a:schemeClr val="bg1"/>
              </a:solidFill>
              <a:latin typeface="Garamond" panose="02020404030301010803" pitchFamily="18" charset="0"/>
            </a:endParaRPr>
          </a:p>
        </p:txBody>
      </p:sp>
      <p:pic>
        <p:nvPicPr>
          <p:cNvPr id="12" name="Picture 11">
            <a:extLst>
              <a:ext uri="{FF2B5EF4-FFF2-40B4-BE49-F238E27FC236}">
                <a16:creationId xmlns:a16="http://schemas.microsoft.com/office/drawing/2014/main" id="{43E29278-0CE8-394D-83BE-00741D5E284B}"/>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7025077" y="2083153"/>
            <a:ext cx="2084926" cy="4717773"/>
          </a:xfrm>
          <a:prstGeom prst="rect">
            <a:avLst/>
          </a:prstGeom>
        </p:spPr>
      </p:pic>
      <p:pic>
        <p:nvPicPr>
          <p:cNvPr id="34" name="Picture 48" descr="Image result for tin bathtub"/>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10000" b="90000" l="0" r="99667"/>
                    </a14:imgEffect>
                  </a14:imgLayer>
                </a14:imgProps>
              </a:ext>
              <a:ext uri="{28A0092B-C50C-407E-A947-70E740481C1C}">
                <a14:useLocalDpi xmlns:a14="http://schemas.microsoft.com/office/drawing/2010/main"/>
              </a:ext>
            </a:extLst>
          </a:blip>
          <a:srcRect/>
          <a:stretch>
            <a:fillRect/>
          </a:stretch>
        </p:blipFill>
        <p:spPr bwMode="auto">
          <a:xfrm rot="18000000">
            <a:off x="7055329" y="4862770"/>
            <a:ext cx="2857500" cy="1905000"/>
          </a:xfrm>
          <a:prstGeom prst="rect">
            <a:avLst/>
          </a:prstGeom>
          <a:noFill/>
          <a:scene3d>
            <a:camera prst="orthographicFront">
              <a:rot lat="19462134" lon="20428466" rev="18079718"/>
            </a:camera>
            <a:lightRig rig="threePt" dir="t"/>
          </a:scene3d>
          <a:extLst>
            <a:ext uri="{909E8E84-426E-40DD-AFC4-6F175D3DCCD1}">
              <a14:hiddenFill xmlns:a14="http://schemas.microsoft.com/office/drawing/2010/main">
                <a:solidFill>
                  <a:srgbClr val="FFFFFF"/>
                </a:solidFill>
              </a14:hiddenFill>
            </a:ext>
          </a:extLst>
        </p:spPr>
      </p:pic>
      <p:sp>
        <p:nvSpPr>
          <p:cNvPr id="10" name="Rectangle 9"/>
          <p:cNvSpPr/>
          <p:nvPr/>
        </p:nvSpPr>
        <p:spPr>
          <a:xfrm>
            <a:off x="6505569" y="4195125"/>
            <a:ext cx="5181600" cy="1065676"/>
          </a:xfrm>
          <a:prstGeom prst="rect">
            <a:avLst/>
          </a:prstGeom>
        </p:spPr>
        <p:txBody>
          <a:bodyPr wrap="square">
            <a:spAutoFit/>
          </a:bodyPr>
          <a:lstStyle/>
          <a:p>
            <a:pPr>
              <a:lnSpc>
                <a:spcPct val="107000"/>
              </a:lnSpc>
              <a:spcAft>
                <a:spcPts val="800"/>
              </a:spcAft>
              <a:tabLst>
                <a:tab pos="3695700" algn="l"/>
              </a:tabLst>
            </a:pPr>
            <a:r>
              <a:rPr lang="en-NZ" sz="2000" b="1" dirty="0">
                <a:solidFill>
                  <a:schemeClr val="bg1"/>
                </a:solidFill>
                <a:latin typeface="Lucida Calligraphy" panose="03010101010101010101" pitchFamily="66" charset="0"/>
                <a:ea typeface="Calibri" panose="020F0502020204030204" pitchFamily="34" charset="0"/>
                <a:cs typeface="Times New Roman" panose="02020603050405020304" pitchFamily="18" charset="0"/>
              </a:rPr>
              <a:t>W</a:t>
            </a:r>
            <a:r>
              <a:rPr lang="en-NZ" sz="2000" b="1" dirty="0">
                <a:solidFill>
                  <a:schemeClr val="bg1"/>
                </a:solidFill>
                <a:latin typeface="Garamond" panose="02020404030301010803" pitchFamily="18" charset="0"/>
                <a:ea typeface="Calibri" panose="020F0502020204030204" pitchFamily="34" charset="0"/>
                <a:cs typeface="Times New Roman" panose="02020603050405020304" pitchFamily="18" charset="0"/>
              </a:rPr>
              <a:t>hen Archie returns home from school, his mother has a nice warm bath waiting for him in the kitchen…</a:t>
            </a:r>
            <a:endParaRPr lang="en-NZ" sz="2000" b="1"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91797028"/>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74320" y="224444"/>
            <a:ext cx="11671069" cy="6458988"/>
          </a:xfrm>
          <a:prstGeom prst="roundRect">
            <a:avLst/>
          </a:prstGeom>
          <a:solidFill>
            <a:schemeClr val="accent1">
              <a:lumMod val="40000"/>
              <a:lumOff val="60000"/>
            </a:schemeClr>
          </a:solidFill>
          <a:ln w="28575">
            <a:solidFill>
              <a:schemeClr val="tx1">
                <a:lumMod val="95000"/>
                <a:lumOff val="5000"/>
              </a:schemeClr>
            </a:solidFill>
          </a:ln>
          <a:effectLst>
            <a:outerShdw blurRad="63500" dist="101600" dir="10800000" algn="r" rotWithShape="0">
              <a:prstClr val="black">
                <a:alpha val="40000"/>
              </a:prstClr>
            </a:outerShdw>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8" name="Picture 4" descr="Greenish colourless blown glass bath-oil bottle with a cupped and folded rim, a short neck, an ovoid body, two dolphin handles and a slightly concave base with no pontil mark. Decorated with cut facet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880586" y="690368"/>
            <a:ext cx="2843957" cy="345785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0" name="Picture 6" descr="Bronze strigil with a stamped inscripti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05994" y="690368"/>
            <a:ext cx="2836700" cy="345785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11" name="Rounded Rectangle 10"/>
          <p:cNvSpPr/>
          <p:nvPr/>
        </p:nvSpPr>
        <p:spPr>
          <a:xfrm>
            <a:off x="1109035" y="4316862"/>
            <a:ext cx="4387061" cy="2039488"/>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NZ" dirty="0">
              <a:solidFill>
                <a:schemeClr val="tx1"/>
              </a:solidFill>
              <a:latin typeface="Garamond" panose="02020404030301010803" pitchFamily="18" charset="0"/>
            </a:endParaRPr>
          </a:p>
        </p:txBody>
      </p:sp>
      <p:sp>
        <p:nvSpPr>
          <p:cNvPr id="12" name="Rounded Rectangle 11"/>
          <p:cNvSpPr/>
          <p:nvPr/>
        </p:nvSpPr>
        <p:spPr>
          <a:xfrm>
            <a:off x="6417069" y="4316862"/>
            <a:ext cx="4387061" cy="2039488"/>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NZ" dirty="0">
              <a:solidFill>
                <a:schemeClr val="tx1"/>
              </a:solidFill>
              <a:latin typeface="Garamond" panose="02020404030301010803" pitchFamily="18" charset="0"/>
            </a:endParaRPr>
          </a:p>
        </p:txBody>
      </p:sp>
      <p:sp>
        <p:nvSpPr>
          <p:cNvPr id="13" name="Slide Number Placeholder 12"/>
          <p:cNvSpPr>
            <a:spLocks noGrp="1"/>
          </p:cNvSpPr>
          <p:nvPr>
            <p:ph type="sldNum" sz="quarter" idx="12"/>
          </p:nvPr>
        </p:nvSpPr>
        <p:spPr>
          <a:xfrm>
            <a:off x="8596041" y="6299286"/>
            <a:ext cx="2743200" cy="365125"/>
          </a:xfrm>
        </p:spPr>
        <p:txBody>
          <a:bodyPr/>
          <a:lstStyle/>
          <a:p>
            <a:fld id="{C1097B42-56FF-46F1-8136-BF84470CEBEA}" type="slidenum">
              <a:rPr lang="en-NZ" smtClean="0"/>
              <a:t>16</a:t>
            </a:fld>
            <a:endParaRPr lang="en-NZ" dirty="0"/>
          </a:p>
        </p:txBody>
      </p:sp>
      <p:sp>
        <p:nvSpPr>
          <p:cNvPr id="14" name="TextBox 13"/>
          <p:cNvSpPr txBox="1"/>
          <p:nvPr/>
        </p:nvSpPr>
        <p:spPr>
          <a:xfrm>
            <a:off x="3876837" y="4576099"/>
            <a:ext cx="4073236" cy="1618095"/>
          </a:xfrm>
          <a:prstGeom prst="rect">
            <a:avLst/>
          </a:prstGeom>
          <a:noFill/>
        </p:spPr>
        <p:txBody>
          <a:bodyPr wrap="square" rtlCol="0">
            <a:spAutoFit/>
          </a:bodyPr>
          <a:lstStyle/>
          <a:p>
            <a:endParaRPr lang="en-NZ" dirty="0"/>
          </a:p>
        </p:txBody>
      </p:sp>
      <p:sp>
        <p:nvSpPr>
          <p:cNvPr id="15" name="TextBox 14"/>
          <p:cNvSpPr txBox="1"/>
          <p:nvPr/>
        </p:nvSpPr>
        <p:spPr>
          <a:xfrm>
            <a:off x="1322253" y="4413943"/>
            <a:ext cx="4005330" cy="1938992"/>
          </a:xfrm>
          <a:prstGeom prst="rect">
            <a:avLst/>
          </a:prstGeom>
          <a:noFill/>
        </p:spPr>
        <p:txBody>
          <a:bodyPr wrap="square" rtlCol="0">
            <a:spAutoFit/>
          </a:bodyPr>
          <a:lstStyle/>
          <a:p>
            <a:r>
              <a:rPr lang="en-NZ" dirty="0">
                <a:latin typeface="Garamond" panose="02020404030301010803" pitchFamily="18" charset="0"/>
              </a:rPr>
              <a:t>A greenish blown-glass bath-oil bottle with a folded rim, and a short neck. The oval body has two dolphin handles attached and a slightly concave base.</a:t>
            </a:r>
          </a:p>
          <a:p>
            <a:endParaRPr lang="en-NZ" sz="1600" dirty="0">
              <a:latin typeface="Garamond" panose="02020404030301010803" pitchFamily="18" charset="0"/>
            </a:endParaRPr>
          </a:p>
          <a:p>
            <a:r>
              <a:rPr lang="en-NZ" sz="1600" b="1" dirty="0">
                <a:latin typeface="Garamond" panose="02020404030301010803" pitchFamily="18" charset="0"/>
              </a:rPr>
              <a:t>Oil Bottle </a:t>
            </a:r>
            <a:r>
              <a:rPr lang="en-NZ" sz="1600" dirty="0">
                <a:latin typeface="Garamond" panose="02020404030301010803" pitchFamily="18" charset="0"/>
              </a:rPr>
              <a:t>(1877,0714.1). 3rd century. </a:t>
            </a:r>
            <a:r>
              <a:rPr lang="en-NZ" sz="1600" b="1" dirty="0">
                <a:latin typeface="Garamond" panose="02020404030301010803" pitchFamily="18" charset="0"/>
              </a:rPr>
              <a:t>The</a:t>
            </a:r>
            <a:r>
              <a:rPr lang="en-NZ" sz="1600" dirty="0">
                <a:latin typeface="Garamond" panose="02020404030301010803" pitchFamily="18" charset="0"/>
              </a:rPr>
              <a:t> </a:t>
            </a:r>
            <a:r>
              <a:rPr lang="en-NZ" sz="1600" b="1" dirty="0">
                <a:latin typeface="Garamond" panose="02020404030301010803" pitchFamily="18" charset="0"/>
              </a:rPr>
              <a:t>British Museum</a:t>
            </a:r>
            <a:r>
              <a:rPr lang="en-NZ" sz="1600" dirty="0">
                <a:latin typeface="Garamond" panose="02020404030301010803" pitchFamily="18" charset="0"/>
              </a:rPr>
              <a:t>.  </a:t>
            </a:r>
          </a:p>
        </p:txBody>
      </p:sp>
      <p:sp>
        <p:nvSpPr>
          <p:cNvPr id="16" name="TextBox 15"/>
          <p:cNvSpPr txBox="1"/>
          <p:nvPr/>
        </p:nvSpPr>
        <p:spPr>
          <a:xfrm>
            <a:off x="6593376" y="4413943"/>
            <a:ext cx="4005330" cy="1692771"/>
          </a:xfrm>
          <a:prstGeom prst="rect">
            <a:avLst/>
          </a:prstGeom>
          <a:noFill/>
        </p:spPr>
        <p:txBody>
          <a:bodyPr wrap="square" rtlCol="0">
            <a:spAutoFit/>
          </a:bodyPr>
          <a:lstStyle/>
          <a:p>
            <a:r>
              <a:rPr lang="en-NZ" dirty="0">
                <a:latin typeface="Garamond" panose="02020404030301010803" pitchFamily="18" charset="0"/>
              </a:rPr>
              <a:t>A strigil was used by the Greeks and Romans to scrape dirt and impurities from the skin when bathing.  </a:t>
            </a:r>
          </a:p>
          <a:p>
            <a:r>
              <a:rPr lang="en-NZ" dirty="0">
                <a:latin typeface="Garamond" panose="02020404030301010803" pitchFamily="18" charset="0"/>
              </a:rPr>
              <a:t> </a:t>
            </a:r>
            <a:endParaRPr lang="en-NZ" sz="1600" dirty="0">
              <a:latin typeface="Garamond" panose="02020404030301010803" pitchFamily="18" charset="0"/>
            </a:endParaRPr>
          </a:p>
          <a:p>
            <a:r>
              <a:rPr lang="en-NZ" sz="1600" b="1" dirty="0">
                <a:latin typeface="Garamond" panose="02020404030301010803" pitchFamily="18" charset="0"/>
              </a:rPr>
              <a:t>Bronze </a:t>
            </a:r>
            <a:r>
              <a:rPr lang="en-NZ" sz="1600" b="1" dirty="0" err="1">
                <a:latin typeface="Garamond" panose="02020404030301010803" pitchFamily="18" charset="0"/>
              </a:rPr>
              <a:t>strigil</a:t>
            </a:r>
            <a:r>
              <a:rPr lang="en-NZ" sz="1600" b="1" dirty="0">
                <a:latin typeface="Garamond" panose="02020404030301010803" pitchFamily="18" charset="0"/>
              </a:rPr>
              <a:t> with a stamped inscription. (</a:t>
            </a:r>
            <a:r>
              <a:rPr lang="en-NZ" sz="1600" dirty="0">
                <a:latin typeface="Garamond" panose="02020404030301010803" pitchFamily="18" charset="0"/>
              </a:rPr>
              <a:t>1824,0482.1). </a:t>
            </a:r>
            <a:r>
              <a:rPr lang="en-NZ" sz="1600" b="1" dirty="0">
                <a:latin typeface="Garamond" panose="02020404030301010803" pitchFamily="18" charset="0"/>
              </a:rPr>
              <a:t>The British Museum.</a:t>
            </a:r>
            <a:endParaRPr lang="en-NZ" sz="1400" b="1" dirty="0">
              <a:latin typeface="Garamond" panose="02020404030301010803" pitchFamily="18" charset="0"/>
            </a:endParaRPr>
          </a:p>
        </p:txBody>
      </p:sp>
    </p:spTree>
    <p:extLst>
      <p:ext uri="{BB962C8B-B14F-4D97-AF65-F5344CB8AC3E}">
        <p14:creationId xmlns:p14="http://schemas.microsoft.com/office/powerpoint/2010/main" val="1164734774"/>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66007" y="232757"/>
            <a:ext cx="11671069" cy="6458988"/>
          </a:xfrm>
          <a:prstGeom prst="roundRect">
            <a:avLst/>
          </a:prstGeom>
          <a:solidFill>
            <a:schemeClr val="accent1">
              <a:lumMod val="40000"/>
              <a:lumOff val="60000"/>
            </a:schemeClr>
          </a:solidFill>
          <a:ln w="28575">
            <a:solidFill>
              <a:schemeClr val="tx1">
                <a:lumMod val="95000"/>
                <a:lumOff val="5000"/>
              </a:schemeClr>
            </a:solidFill>
          </a:ln>
          <a:effectLst>
            <a:outerShdw blurRad="63500" dist="101600" dir="10800000" algn="r" rotWithShape="0">
              <a:prstClr val="black">
                <a:alpha val="40000"/>
              </a:prstClr>
            </a:outerShdw>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3" name="Picture 2" descr="Uncaptioned"/>
          <p:cNvPicPr/>
          <p:nvPr/>
        </p:nvPicPr>
        <p:blipFill>
          <a:blip r:embed="rId2" cstate="print">
            <a:extLst>
              <a:ext uri="{28A0092B-C50C-407E-A947-70E740481C1C}">
                <a14:useLocalDpi xmlns:a14="http://schemas.microsoft.com/office/drawing/2010/main"/>
              </a:ext>
            </a:extLst>
          </a:blip>
          <a:srcRect/>
          <a:stretch>
            <a:fillRect/>
          </a:stretch>
        </p:blipFill>
        <p:spPr bwMode="auto">
          <a:xfrm>
            <a:off x="1172286" y="989215"/>
            <a:ext cx="4028272" cy="2927236"/>
          </a:xfrm>
          <a:prstGeom prst="rect">
            <a:avLst/>
          </a:prstGeom>
          <a:ln w="88900" cap="sq" cmpd="thickThin">
            <a:solidFill>
              <a:srgbClr val="000000"/>
            </a:solidFill>
            <a:prstDash val="solid"/>
            <a:miter lim="800000"/>
          </a:ln>
          <a:effectLst>
            <a:innerShdw blurRad="76200">
              <a:srgbClr val="000000"/>
            </a:innerShdw>
          </a:effectLst>
        </p:spPr>
      </p:pic>
      <p:pic>
        <p:nvPicPr>
          <p:cNvPr id="5" name="Picture 4" descr="Saturday night, Wellington"/>
          <p:cNvPicPr/>
          <p:nvPr/>
        </p:nvPicPr>
        <p:blipFill>
          <a:blip r:embed="rId3" cstate="print">
            <a:extLst>
              <a:ext uri="{28A0092B-C50C-407E-A947-70E740481C1C}">
                <a14:useLocalDpi xmlns:a14="http://schemas.microsoft.com/office/drawing/2010/main"/>
              </a:ext>
            </a:extLst>
          </a:blip>
          <a:srcRect/>
          <a:stretch>
            <a:fillRect/>
          </a:stretch>
        </p:blipFill>
        <p:spPr bwMode="auto">
          <a:xfrm>
            <a:off x="6603464" y="1010956"/>
            <a:ext cx="3930705" cy="2869051"/>
          </a:xfrm>
          <a:prstGeom prst="rect">
            <a:avLst/>
          </a:prstGeom>
          <a:ln w="88900" cap="sq" cmpd="thickThin">
            <a:solidFill>
              <a:srgbClr val="000000"/>
            </a:solidFill>
            <a:prstDash val="solid"/>
            <a:miter lim="800000"/>
          </a:ln>
          <a:effectLst>
            <a:innerShdw blurRad="76200">
              <a:srgbClr val="000000"/>
            </a:innerShdw>
          </a:effectLst>
        </p:spPr>
      </p:pic>
      <p:sp>
        <p:nvSpPr>
          <p:cNvPr id="6" name="Rounded Rectangle 5"/>
          <p:cNvSpPr/>
          <p:nvPr/>
        </p:nvSpPr>
        <p:spPr>
          <a:xfrm>
            <a:off x="1172286" y="4173891"/>
            <a:ext cx="4062193" cy="2053540"/>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NZ" dirty="0">
              <a:solidFill>
                <a:schemeClr val="tx1"/>
              </a:solidFill>
              <a:latin typeface="Garamond" panose="02020404030301010803" pitchFamily="18" charset="0"/>
            </a:endParaRPr>
          </a:p>
        </p:txBody>
      </p:sp>
      <p:sp>
        <p:nvSpPr>
          <p:cNvPr id="8" name="Rounded Rectangle 7"/>
          <p:cNvSpPr/>
          <p:nvPr/>
        </p:nvSpPr>
        <p:spPr>
          <a:xfrm>
            <a:off x="6510613" y="4173891"/>
            <a:ext cx="4119056" cy="2011877"/>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NZ" dirty="0">
              <a:solidFill>
                <a:schemeClr val="tx1"/>
              </a:solidFill>
              <a:latin typeface="Garamond" panose="02020404030301010803" pitchFamily="18" charset="0"/>
            </a:endParaRPr>
          </a:p>
        </p:txBody>
      </p:sp>
      <p:sp>
        <p:nvSpPr>
          <p:cNvPr id="9" name="Slide Number Placeholder 8"/>
          <p:cNvSpPr>
            <a:spLocks noGrp="1"/>
          </p:cNvSpPr>
          <p:nvPr>
            <p:ph type="sldNum" sz="quarter" idx="12"/>
          </p:nvPr>
        </p:nvSpPr>
        <p:spPr>
          <a:xfrm>
            <a:off x="8590936" y="6268436"/>
            <a:ext cx="2743200" cy="365125"/>
          </a:xfrm>
        </p:spPr>
        <p:txBody>
          <a:bodyPr/>
          <a:lstStyle/>
          <a:p>
            <a:fld id="{C1097B42-56FF-46F1-8136-BF84470CEBEA}" type="slidenum">
              <a:rPr lang="en-NZ" smtClean="0"/>
              <a:t>17</a:t>
            </a:fld>
            <a:endParaRPr lang="en-NZ" dirty="0"/>
          </a:p>
        </p:txBody>
      </p:sp>
      <p:sp>
        <p:nvSpPr>
          <p:cNvPr id="10" name="TextBox 9"/>
          <p:cNvSpPr txBox="1"/>
          <p:nvPr/>
        </p:nvSpPr>
        <p:spPr>
          <a:xfrm>
            <a:off x="1292604" y="4235801"/>
            <a:ext cx="4005330" cy="1938992"/>
          </a:xfrm>
          <a:prstGeom prst="rect">
            <a:avLst/>
          </a:prstGeom>
          <a:noFill/>
        </p:spPr>
        <p:txBody>
          <a:bodyPr wrap="square" rtlCol="0">
            <a:spAutoFit/>
          </a:bodyPr>
          <a:lstStyle/>
          <a:p>
            <a:r>
              <a:rPr lang="en-NZ" dirty="0">
                <a:latin typeface="Garamond" panose="02020404030301010803" pitchFamily="18" charset="0"/>
              </a:rPr>
              <a:t>Baby in a tin tub in a tent. Children were usually bathed outside or in front of the kitchen range. </a:t>
            </a:r>
          </a:p>
          <a:p>
            <a:endParaRPr lang="en-NZ" sz="1600" b="1" dirty="0">
              <a:latin typeface="Garamond" panose="02020404030301010803" pitchFamily="18" charset="0"/>
            </a:endParaRPr>
          </a:p>
          <a:p>
            <a:r>
              <a:rPr lang="en-NZ" sz="1600" dirty="0">
                <a:latin typeface="Garamond" panose="02020404030301010803" pitchFamily="18" charset="0"/>
              </a:rPr>
              <a:t>[</a:t>
            </a:r>
            <a:r>
              <a:rPr lang="en-NZ" sz="1600" b="1" dirty="0" err="1">
                <a:latin typeface="Garamond" panose="02020404030301010803" pitchFamily="18" charset="0"/>
              </a:rPr>
              <a:t>Bathtime</a:t>
            </a:r>
            <a:r>
              <a:rPr lang="en-NZ" sz="1600" dirty="0">
                <a:latin typeface="Garamond" panose="02020404030301010803" pitchFamily="18" charset="0"/>
              </a:rPr>
              <a:t>], Mackay, Mary Frances, 1887-, photographer, ca. 1917,PH-2007-1-12</a:t>
            </a:r>
            <a:r>
              <a:rPr lang="en-NZ" dirty="0"/>
              <a:t> </a:t>
            </a:r>
            <a:r>
              <a:rPr lang="en-NZ" sz="1600" b="1" dirty="0">
                <a:latin typeface="Garamond" panose="02020404030301010803" pitchFamily="18" charset="0"/>
              </a:rPr>
              <a:t>Auckland Museum, NZ. </a:t>
            </a:r>
            <a:endParaRPr lang="en-NZ" sz="1600" dirty="0">
              <a:latin typeface="Garamond" panose="02020404030301010803" pitchFamily="18" charset="0"/>
            </a:endParaRPr>
          </a:p>
        </p:txBody>
      </p:sp>
      <p:sp>
        <p:nvSpPr>
          <p:cNvPr id="11" name="TextBox 10"/>
          <p:cNvSpPr txBox="1"/>
          <p:nvPr/>
        </p:nvSpPr>
        <p:spPr>
          <a:xfrm>
            <a:off x="6567476" y="4246776"/>
            <a:ext cx="4005330" cy="1938992"/>
          </a:xfrm>
          <a:prstGeom prst="rect">
            <a:avLst/>
          </a:prstGeom>
          <a:noFill/>
        </p:spPr>
        <p:txBody>
          <a:bodyPr wrap="square" rtlCol="0">
            <a:spAutoFit/>
          </a:bodyPr>
          <a:lstStyle/>
          <a:p>
            <a:r>
              <a:rPr lang="en-NZ" dirty="0">
                <a:latin typeface="Garamond" panose="02020404030301010803" pitchFamily="18" charset="0"/>
              </a:rPr>
              <a:t>Edith Fell bathing her daughter Phyllis in a tin tub watched by her sister, Sylvia Fell. Photographed in 1889 by Charles Yates Fell.</a:t>
            </a:r>
            <a:endParaRPr lang="en-NZ" sz="1600" dirty="0">
              <a:latin typeface="Garamond" panose="02020404030301010803" pitchFamily="18" charset="0"/>
            </a:endParaRPr>
          </a:p>
          <a:p>
            <a:r>
              <a:rPr lang="en-NZ" sz="1600" b="1" dirty="0">
                <a:latin typeface="Garamond" panose="02020404030301010803" pitchFamily="18" charset="0"/>
              </a:rPr>
              <a:t>Saturday night, Wellington</a:t>
            </a:r>
            <a:r>
              <a:rPr lang="en-NZ" sz="1600" dirty="0">
                <a:latin typeface="Garamond" panose="02020404030301010803" pitchFamily="18" charset="0"/>
              </a:rPr>
              <a:t>. Ref: PA1-q-075-28-1. </a:t>
            </a:r>
            <a:r>
              <a:rPr lang="en-NZ" sz="1600" b="1" dirty="0">
                <a:latin typeface="Garamond" panose="02020404030301010803" pitchFamily="18" charset="0"/>
              </a:rPr>
              <a:t>Alexander Turnbull Library</a:t>
            </a:r>
            <a:r>
              <a:rPr lang="en-NZ" sz="1600" dirty="0">
                <a:latin typeface="Garamond" panose="02020404030301010803" pitchFamily="18" charset="0"/>
              </a:rPr>
              <a:t>, </a:t>
            </a:r>
            <a:r>
              <a:rPr lang="en-NZ" sz="1600" b="1" dirty="0">
                <a:latin typeface="Garamond" panose="02020404030301010803" pitchFamily="18" charset="0"/>
              </a:rPr>
              <a:t>NZ</a:t>
            </a:r>
            <a:r>
              <a:rPr lang="en-NZ" sz="1600" dirty="0">
                <a:latin typeface="Garamond" panose="02020404030301010803" pitchFamily="18" charset="0"/>
              </a:rPr>
              <a:t>. </a:t>
            </a:r>
            <a:r>
              <a:rPr lang="en-NZ" sz="1600" u="sng" dirty="0">
                <a:latin typeface="Garamond" panose="02020404030301010803" pitchFamily="18" charset="0"/>
                <a:hlinkClick r:id="rId4"/>
              </a:rPr>
              <a:t>/records/22907747</a:t>
            </a:r>
            <a:endParaRPr lang="en-NZ" sz="1400" dirty="0">
              <a:latin typeface="Garamond" panose="02020404030301010803" pitchFamily="18" charset="0"/>
            </a:endParaRPr>
          </a:p>
        </p:txBody>
      </p:sp>
    </p:spTree>
    <p:extLst>
      <p:ext uri="{BB962C8B-B14F-4D97-AF65-F5344CB8AC3E}">
        <p14:creationId xmlns:p14="http://schemas.microsoft.com/office/powerpoint/2010/main" val="514455953"/>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lated imag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3978" y="314036"/>
            <a:ext cx="5938980" cy="6330489"/>
          </a:xfrm>
          <a:prstGeom prst="rect">
            <a:avLst/>
          </a:prstGeom>
          <a:noFill/>
          <a:effectLst>
            <a:softEdge rad="317500"/>
          </a:effectLst>
          <a:scene3d>
            <a:camera prst="orthographicFront">
              <a:rot lat="0" lon="0" rev="0"/>
            </a:camera>
            <a:lightRig rig="threePt" dir="t"/>
          </a:scene3d>
          <a:extLst>
            <a:ext uri="{909E8E84-426E-40DD-AFC4-6F175D3DCCD1}">
              <a14:hiddenFill xmlns:a14="http://schemas.microsoft.com/office/drawing/2010/main">
                <a:solidFill>
                  <a:srgbClr val="FFFFFF"/>
                </a:solidFill>
              </a14:hiddenFill>
            </a:ext>
          </a:extLst>
        </p:spPr>
      </p:pic>
      <p:pic>
        <p:nvPicPr>
          <p:cNvPr id="3076" name="Picture 4" descr="Image result for 19th century kitche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99057" y="413998"/>
            <a:ext cx="5757470" cy="6180326"/>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199505" y="241069"/>
            <a:ext cx="11820699" cy="642573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5" name="Rounded Rectangular Callout 14"/>
          <p:cNvSpPr/>
          <p:nvPr/>
        </p:nvSpPr>
        <p:spPr>
          <a:xfrm rot="16200000">
            <a:off x="5295552" y="1598656"/>
            <a:ext cx="4070318" cy="2301240"/>
          </a:xfrm>
          <a:prstGeom prst="wedgeRoundRectCallout">
            <a:avLst>
              <a:gd name="adj1" fmla="val -28233"/>
              <a:gd name="adj2" fmla="val 59228"/>
              <a:gd name="adj3" fmla="val 16667"/>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NZ"/>
          </a:p>
        </p:txBody>
      </p:sp>
      <p:sp>
        <p:nvSpPr>
          <p:cNvPr id="21" name="Rounded Rectangular Callout 20"/>
          <p:cNvSpPr/>
          <p:nvPr/>
        </p:nvSpPr>
        <p:spPr>
          <a:xfrm>
            <a:off x="2787982" y="683009"/>
            <a:ext cx="3167642" cy="2764444"/>
          </a:xfrm>
          <a:prstGeom prst="wedgeRoundRectCallout">
            <a:avLst>
              <a:gd name="adj1" fmla="val -5890"/>
              <a:gd name="adj2" fmla="val 58998"/>
              <a:gd name="adj3" fmla="val 16667"/>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NZ"/>
          </a:p>
        </p:txBody>
      </p:sp>
      <p:sp>
        <p:nvSpPr>
          <p:cNvPr id="22" name="Text Box 2"/>
          <p:cNvSpPr txBox="1">
            <a:spLocks noChangeArrowheads="1"/>
          </p:cNvSpPr>
          <p:nvPr/>
        </p:nvSpPr>
        <p:spPr bwMode="auto">
          <a:xfrm>
            <a:off x="6349772" y="798620"/>
            <a:ext cx="2075180" cy="3763010"/>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NZ" sz="1800" dirty="0">
                <a:effectLst/>
                <a:latin typeface="Garamond" panose="02020404030301010803" pitchFamily="18" charset="0"/>
                <a:ea typeface="Calibri" panose="020F0502020204030204" pitchFamily="34" charset="0"/>
                <a:cs typeface="Times New Roman" panose="02020603050405020304" pitchFamily="18" charset="0"/>
              </a:rPr>
              <a:t>“We have our dinner in the evening because we are at work and school but some people have their dinner at lunchtime. We are having lamb chops, vegetables and </a:t>
            </a:r>
            <a:r>
              <a:rPr lang="en-NZ" sz="1800" b="1" dirty="0">
                <a:effectLst/>
                <a:latin typeface="Garamond" panose="02020404030301010803" pitchFamily="18" charset="0"/>
                <a:ea typeface="Calibri" panose="020F0502020204030204" pitchFamily="34" charset="0"/>
                <a:cs typeface="Times New Roman" panose="02020603050405020304" pitchFamily="18" charset="0"/>
              </a:rPr>
              <a:t>rice pudding</a:t>
            </a:r>
            <a:r>
              <a:rPr lang="en-NZ" sz="1800" dirty="0">
                <a:effectLst/>
                <a:latin typeface="Garamond" panose="02020404030301010803" pitchFamily="18" charset="0"/>
                <a:ea typeface="Calibri" panose="020F0502020204030204" pitchFamily="34" charset="0"/>
                <a:cs typeface="Times New Roman" panose="02020603050405020304" pitchFamily="18" charset="0"/>
              </a:rPr>
              <a:t> for dessert. Sparky wants some too, but we have to say </a:t>
            </a:r>
            <a:r>
              <a:rPr lang="en-NZ" sz="1800" b="1" dirty="0">
                <a:effectLst/>
                <a:latin typeface="Garamond" panose="02020404030301010803" pitchFamily="18" charset="0"/>
                <a:ea typeface="Calibri" panose="020F0502020204030204" pitchFamily="34" charset="0"/>
                <a:cs typeface="Times New Roman" panose="02020603050405020304" pitchFamily="18" charset="0"/>
              </a:rPr>
              <a:t>grace</a:t>
            </a:r>
            <a:r>
              <a:rPr lang="en-NZ" sz="1800" dirty="0">
                <a:effectLst/>
                <a:latin typeface="Garamond" panose="02020404030301010803" pitchFamily="18" charset="0"/>
                <a:ea typeface="Calibri" panose="020F0502020204030204" pitchFamily="34" charset="0"/>
                <a:cs typeface="Times New Roman" panose="02020603050405020304" pitchFamily="18" charset="0"/>
              </a:rPr>
              <a:t> first!”  </a:t>
            </a:r>
            <a:endParaRPr lang="en-NZ"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 Box 2"/>
          <p:cNvSpPr txBox="1">
            <a:spLocks noChangeArrowheads="1"/>
          </p:cNvSpPr>
          <p:nvPr/>
        </p:nvSpPr>
        <p:spPr bwMode="auto">
          <a:xfrm>
            <a:off x="2967842" y="734912"/>
            <a:ext cx="2885543" cy="1953496"/>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NZ" sz="1800" dirty="0">
                <a:effectLst/>
                <a:latin typeface="Garamond" panose="02020404030301010803" pitchFamily="18" charset="0"/>
                <a:ea typeface="Calibri" panose="020F0502020204030204" pitchFamily="34" charset="0"/>
                <a:cs typeface="Times New Roman" panose="02020603050405020304" pitchFamily="18" charset="0"/>
              </a:rPr>
              <a:t>“</a:t>
            </a:r>
            <a:r>
              <a:rPr lang="en-NZ" sz="1800" dirty="0" err="1">
                <a:effectLst/>
                <a:latin typeface="Garamond" panose="02020404030301010803" pitchFamily="18" charset="0"/>
                <a:ea typeface="Calibri" panose="020F0502020204030204" pitchFamily="34" charset="0"/>
                <a:cs typeface="Times New Roman" panose="02020603050405020304" pitchFamily="18" charset="0"/>
              </a:rPr>
              <a:t>Mmm</a:t>
            </a:r>
            <a:r>
              <a:rPr lang="en-NZ" sz="1800" dirty="0">
                <a:effectLst/>
                <a:latin typeface="Garamond" panose="02020404030301010803" pitchFamily="18" charset="0"/>
                <a:ea typeface="Calibri" panose="020F0502020204030204" pitchFamily="34" charset="0"/>
                <a:cs typeface="Times New Roman" panose="02020603050405020304" pitchFamily="18" charset="0"/>
              </a:rPr>
              <a:t>…delicious! Tonight we are having fish and vegetables for </a:t>
            </a:r>
            <a:r>
              <a:rPr lang="en-NZ" sz="1800" b="1" i="1" dirty="0" err="1">
                <a:effectLst/>
                <a:latin typeface="Garamond" panose="02020404030301010803" pitchFamily="18" charset="0"/>
                <a:ea typeface="Calibri" panose="020F0502020204030204" pitchFamily="34" charset="0"/>
                <a:cs typeface="Times New Roman" panose="02020603050405020304" pitchFamily="18" charset="0"/>
              </a:rPr>
              <a:t>cena</a:t>
            </a:r>
            <a:r>
              <a:rPr lang="en-NZ" sz="1800" dirty="0">
                <a:effectLst/>
                <a:latin typeface="Garamond" panose="02020404030301010803" pitchFamily="18" charset="0"/>
                <a:ea typeface="Calibri" panose="020F0502020204030204" pitchFamily="34" charset="0"/>
                <a:cs typeface="Times New Roman" panose="02020603050405020304" pitchFamily="18" charset="0"/>
              </a:rPr>
              <a:t>. Our slave Agata adds herbs, olive oil and </a:t>
            </a:r>
            <a:r>
              <a:rPr lang="en-NZ" sz="1800" b="1" i="1" dirty="0">
                <a:effectLst/>
                <a:latin typeface="Garamond" panose="02020404030301010803" pitchFamily="18" charset="0"/>
                <a:ea typeface="Calibri" panose="020F0502020204030204" pitchFamily="34" charset="0"/>
                <a:cs typeface="Times New Roman" panose="02020603050405020304" pitchFamily="18" charset="0"/>
              </a:rPr>
              <a:t>garum</a:t>
            </a:r>
            <a:r>
              <a:rPr lang="en-NZ" sz="1800" i="1" dirty="0">
                <a:effectLst/>
                <a:latin typeface="Garamond" panose="02020404030301010803" pitchFamily="18" charset="0"/>
                <a:ea typeface="Calibri" panose="020F0502020204030204" pitchFamily="34" charset="0"/>
                <a:cs typeface="Times New Roman" panose="02020603050405020304" pitchFamily="18" charset="0"/>
              </a:rPr>
              <a:t>,</a:t>
            </a:r>
            <a:r>
              <a:rPr lang="en-NZ" sz="1800" dirty="0">
                <a:effectLst/>
                <a:latin typeface="Garamond" panose="02020404030301010803" pitchFamily="18" charset="0"/>
                <a:ea typeface="Calibri" panose="020F0502020204030204" pitchFamily="34" charset="0"/>
                <a:cs typeface="Times New Roman" panose="02020603050405020304" pitchFamily="18" charset="0"/>
              </a:rPr>
              <a:t> to make it extra tasty. We are having my favourite, a fig and apple dessert! But I’ll have to sit quietly at dinner or else…”  </a:t>
            </a:r>
            <a:endParaRPr lang="en-NZ"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1" name="Picture 4" descr="Dog Jack Russell Terrier under a tree"/>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backgroundRemoval t="21192" b="100000" l="10000" r="90000"/>
                    </a14:imgEffect>
                  </a14:imgLayer>
                </a14:imgProps>
              </a:ext>
              <a:ext uri="{28A0092B-C50C-407E-A947-70E740481C1C}">
                <a14:useLocalDpi xmlns:a14="http://schemas.microsoft.com/office/drawing/2010/main"/>
              </a:ext>
            </a:extLst>
          </a:blip>
          <a:srcRect t="-4"/>
          <a:stretch/>
        </p:blipFill>
        <p:spPr bwMode="auto">
          <a:xfrm rot="523837">
            <a:off x="9391130" y="3136411"/>
            <a:ext cx="1087135" cy="58081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Italian greyhound dog isolated on white background"/>
          <p:cNvPicPr>
            <a:picLocks noChangeAspect="1" noChangeArrowheads="1"/>
          </p:cNvPicPr>
          <p:nvPr/>
        </p:nvPicPr>
        <p:blipFill rotWithShape="1">
          <a:blip r:embed="rId6" cstate="hqprint">
            <a:extLst>
              <a:ext uri="{BEBA8EAE-BF5A-486C-A8C5-ECC9F3942E4B}">
                <a14:imgProps xmlns:a14="http://schemas.microsoft.com/office/drawing/2010/main">
                  <a14:imgLayer r:embed="rId7">
                    <a14:imgEffect>
                      <a14:backgroundRemoval t="0" b="100000" l="0" r="90000">
                        <a14:foregroundMark x1="50667" y1="65730" x2="50667" y2="65730"/>
                        <a14:foregroundMark x1="48000" y1="86517" x2="48000" y2="86517"/>
                        <a14:foregroundMark x1="46000" y1="84270" x2="46000" y2="84270"/>
                        <a14:foregroundMark x1="41667" y1="98876" x2="41667" y2="99438"/>
                        <a14:foregroundMark x1="45333" y1="73034" x2="45333" y2="73034"/>
                        <a14:foregroundMark x1="46000" y1="83708" x2="46000" y2="83708"/>
                        <a14:foregroundMark x1="44667" y1="90449" x2="44667" y2="92135"/>
                        <a14:foregroundMark x1="45333" y1="88202" x2="45333" y2="88202"/>
                        <a14:foregroundMark x1="43667" y1="73034" x2="43667" y2="73034"/>
                        <a14:foregroundMark x1="45333" y1="65169" x2="45333" y2="65169"/>
                        <a14:foregroundMark x1="42667" y1="60674" x2="42667" y2="60674"/>
                        <a14:foregroundMark x1="62333" y1="73034" x2="62333" y2="73034"/>
                        <a14:foregroundMark x1="61333" y1="74719" x2="61333" y2="74719"/>
                        <a14:foregroundMark x1="60667" y1="76404" x2="60667" y2="76404"/>
                        <a14:foregroundMark x1="60667" y1="78090" x2="60667" y2="78090"/>
                        <a14:foregroundMark x1="60333" y1="79213" x2="60333" y2="79213"/>
                        <a14:foregroundMark x1="60333" y1="79775" x2="60333" y2="79775"/>
                        <a14:foregroundMark x1="60333" y1="81461" x2="60333" y2="81461"/>
                        <a14:foregroundMark x1="60333" y1="82022" x2="60333" y2="82022"/>
                      </a14:backgroundRemoval>
                    </a14:imgEffect>
                  </a14:imgLayer>
                </a14:imgProps>
              </a:ext>
              <a:ext uri="{28A0092B-C50C-407E-A947-70E740481C1C}">
                <a14:useLocalDpi xmlns:a14="http://schemas.microsoft.com/office/drawing/2010/main"/>
              </a:ext>
            </a:extLst>
          </a:blip>
          <a:srcRect/>
          <a:stretch/>
        </p:blipFill>
        <p:spPr bwMode="auto">
          <a:xfrm rot="1107351">
            <a:off x="4689585" y="4329732"/>
            <a:ext cx="1849107" cy="1368760"/>
          </a:xfrm>
          <a:prstGeom prst="rect">
            <a:avLst/>
          </a:prstGeom>
          <a:noFill/>
          <a:extLst>
            <a:ext uri="{909E8E84-426E-40DD-AFC4-6F175D3DCCD1}">
              <a14:hiddenFill xmlns:a14="http://schemas.microsoft.com/office/drawing/2010/main">
                <a:solidFill>
                  <a:srgbClr val="FFFFFF"/>
                </a:solidFill>
              </a14:hiddenFill>
            </a:ext>
          </a:extLst>
        </p:spPr>
      </p:pic>
      <p:sp>
        <p:nvSpPr>
          <p:cNvPr id="38" name="Rounded Rectangle 37"/>
          <p:cNvSpPr/>
          <p:nvPr/>
        </p:nvSpPr>
        <p:spPr>
          <a:xfrm>
            <a:off x="393766" y="498102"/>
            <a:ext cx="1023875" cy="943900"/>
          </a:xfrm>
          <a:prstGeom prst="roundRect">
            <a:avLst/>
          </a:prstGeom>
          <a:solidFill>
            <a:schemeClr val="accent1">
              <a:lumMod val="40000"/>
              <a:lumOff val="60000"/>
            </a:schemeClr>
          </a:solidFill>
          <a:ln w="28575">
            <a:solidFill>
              <a:schemeClr val="tx1">
                <a:lumMod val="95000"/>
                <a:lumOff val="5000"/>
              </a:schemeClr>
            </a:solidFill>
          </a:ln>
          <a:effectLst>
            <a:outerShdw blurRad="635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9" name="Rounded Rectangle 38"/>
          <p:cNvSpPr/>
          <p:nvPr/>
        </p:nvSpPr>
        <p:spPr>
          <a:xfrm>
            <a:off x="407329" y="1514969"/>
            <a:ext cx="1023875" cy="943900"/>
          </a:xfrm>
          <a:prstGeom prst="roundRect">
            <a:avLst/>
          </a:prstGeom>
          <a:solidFill>
            <a:schemeClr val="accent1">
              <a:lumMod val="40000"/>
              <a:lumOff val="60000"/>
            </a:schemeClr>
          </a:solidFill>
          <a:ln w="28575">
            <a:solidFill>
              <a:schemeClr val="tx1">
                <a:lumMod val="95000"/>
                <a:lumOff val="5000"/>
              </a:schemeClr>
            </a:solidFill>
          </a:ln>
          <a:effectLst>
            <a:outerShdw blurRad="635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2" name="Rounded Rectangle 41"/>
          <p:cNvSpPr/>
          <p:nvPr/>
        </p:nvSpPr>
        <p:spPr>
          <a:xfrm>
            <a:off x="10441825" y="617224"/>
            <a:ext cx="1023875" cy="943900"/>
          </a:xfrm>
          <a:prstGeom prst="roundRect">
            <a:avLst/>
          </a:prstGeom>
          <a:solidFill>
            <a:schemeClr val="accent1">
              <a:lumMod val="40000"/>
              <a:lumOff val="60000"/>
            </a:schemeClr>
          </a:solidFill>
          <a:ln w="28575">
            <a:solidFill>
              <a:schemeClr val="tx1">
                <a:lumMod val="95000"/>
                <a:lumOff val="5000"/>
              </a:schemeClr>
            </a:solidFill>
          </a:ln>
          <a:effectLst>
            <a:outerShdw blurRad="635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3" name="Rounded Rectangle 42"/>
          <p:cNvSpPr/>
          <p:nvPr/>
        </p:nvSpPr>
        <p:spPr>
          <a:xfrm>
            <a:off x="10441825" y="1700875"/>
            <a:ext cx="1023875" cy="943900"/>
          </a:xfrm>
          <a:prstGeom prst="roundRect">
            <a:avLst/>
          </a:prstGeom>
          <a:solidFill>
            <a:schemeClr val="accent1">
              <a:lumMod val="40000"/>
              <a:lumOff val="60000"/>
            </a:schemeClr>
          </a:solidFill>
          <a:ln w="28575">
            <a:solidFill>
              <a:schemeClr val="tx1">
                <a:lumMod val="95000"/>
                <a:lumOff val="5000"/>
              </a:schemeClr>
            </a:solidFill>
          </a:ln>
          <a:effectLst>
            <a:outerShdw blurRad="635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44" name="Picture 43" descr="CG000607; Plate; 1800s; Unknown ; view 1"/>
          <p:cNvPicPr/>
          <p:nvPr/>
        </p:nvPicPr>
        <p:blipFill>
          <a:blip r:embed="rId8" cstate="screen">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10549902" y="798776"/>
            <a:ext cx="807720" cy="728345"/>
          </a:xfrm>
          <a:prstGeom prst="rect">
            <a:avLst/>
          </a:prstGeom>
          <a:noFill/>
          <a:ln>
            <a:noFill/>
          </a:ln>
        </p:spPr>
      </p:pic>
      <p:pic>
        <p:nvPicPr>
          <p:cNvPr id="45" name="Picture 44" descr="fork, childs"/>
          <p:cNvPicPr/>
          <p:nvPr/>
        </p:nvPicPr>
        <p:blipFill>
          <a:blip r:embed="rId10" cstate="screen">
            <a:extLst>
              <a:ext uri="{BEBA8EAE-BF5A-486C-A8C5-ECC9F3942E4B}">
                <a14:imgProps xmlns:a14="http://schemas.microsoft.com/office/drawing/2010/main">
                  <a14:imgLayer r:embed="rId11">
                    <a14:imgEffect>
                      <a14:backgroundRemoval t="12000" b="90000" l="0" r="96564"/>
                    </a14:imgEffect>
                  </a14:imgLayer>
                </a14:imgProps>
              </a:ext>
              <a:ext uri="{28A0092B-C50C-407E-A947-70E740481C1C}">
                <a14:useLocalDpi xmlns:a14="http://schemas.microsoft.com/office/drawing/2010/main"/>
              </a:ext>
            </a:extLst>
          </a:blip>
          <a:srcRect/>
          <a:stretch>
            <a:fillRect/>
          </a:stretch>
        </p:blipFill>
        <p:spPr bwMode="auto">
          <a:xfrm rot="1503367">
            <a:off x="10520488" y="2160182"/>
            <a:ext cx="866546" cy="405186"/>
          </a:xfrm>
          <a:prstGeom prst="rect">
            <a:avLst/>
          </a:prstGeom>
          <a:noFill/>
          <a:ln>
            <a:noFill/>
          </a:ln>
        </p:spPr>
      </p:pic>
      <p:sp>
        <p:nvSpPr>
          <p:cNvPr id="33" name="Rounded Rectangle 32"/>
          <p:cNvSpPr/>
          <p:nvPr/>
        </p:nvSpPr>
        <p:spPr>
          <a:xfrm>
            <a:off x="10465544" y="2784526"/>
            <a:ext cx="1023875" cy="943900"/>
          </a:xfrm>
          <a:prstGeom prst="roundRect">
            <a:avLst/>
          </a:prstGeom>
          <a:solidFill>
            <a:schemeClr val="accent1">
              <a:lumMod val="40000"/>
              <a:lumOff val="60000"/>
            </a:schemeClr>
          </a:solidFill>
          <a:ln w="28575">
            <a:solidFill>
              <a:schemeClr val="tx1">
                <a:lumMod val="95000"/>
                <a:lumOff val="5000"/>
              </a:schemeClr>
            </a:solidFill>
          </a:ln>
          <a:effectLst>
            <a:outerShdw blurRad="635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35" name="Picture 34" descr="A.008597; Preparing dinner ; 28 December 1913; Adkin, Leslie ; view 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0538593" y="2939654"/>
            <a:ext cx="886283" cy="680518"/>
          </a:xfrm>
          <a:prstGeom prst="rect">
            <a:avLst/>
          </a:prstGeom>
          <a:noFill/>
          <a:ln>
            <a:noFill/>
          </a:ln>
        </p:spPr>
      </p:pic>
      <p:sp>
        <p:nvSpPr>
          <p:cNvPr id="4" name="Slide Number Placeholder 3"/>
          <p:cNvSpPr>
            <a:spLocks noGrp="1"/>
          </p:cNvSpPr>
          <p:nvPr>
            <p:ph type="sldNum" sz="quarter" idx="12"/>
          </p:nvPr>
        </p:nvSpPr>
        <p:spPr/>
        <p:txBody>
          <a:bodyPr/>
          <a:lstStyle/>
          <a:p>
            <a:fld id="{C1097B42-56FF-46F1-8136-BF84470CEBEA}" type="slidenum">
              <a:rPr lang="en-NZ" smtClean="0"/>
              <a:t>18</a:t>
            </a:fld>
            <a:endParaRPr lang="en-NZ"/>
          </a:p>
        </p:txBody>
      </p:sp>
      <p:pic>
        <p:nvPicPr>
          <p:cNvPr id="36" name="Picture 35" descr="Pottery: red-figured fish-plate decorated with a wave pattern and various fish: a red mullet, a bass, a torpedo, a sargus and a cuttlefish."/>
          <p:cNvPicPr/>
          <p:nvPr/>
        </p:nvPicPr>
        <p:blipFill>
          <a:blip r:embed="rId13" cstate="screen">
            <a:extLst>
              <a:ext uri="{BEBA8EAE-BF5A-486C-A8C5-ECC9F3942E4B}">
                <a14:imgProps xmlns:a14="http://schemas.microsoft.com/office/drawing/2010/main">
                  <a14:imgLayer r:embed="rId14">
                    <a14:imgEffect>
                      <a14:backgroundRemoval t="0" b="92143" l="3965" r="100000"/>
                    </a14:imgEffect>
                  </a14:imgLayer>
                </a14:imgProps>
              </a:ext>
              <a:ext uri="{28A0092B-C50C-407E-A947-70E740481C1C}">
                <a14:useLocalDpi xmlns:a14="http://schemas.microsoft.com/office/drawing/2010/main"/>
              </a:ext>
            </a:extLst>
          </a:blip>
          <a:srcRect/>
          <a:stretch>
            <a:fillRect/>
          </a:stretch>
        </p:blipFill>
        <p:spPr bwMode="auto">
          <a:xfrm>
            <a:off x="456824" y="592204"/>
            <a:ext cx="897757" cy="824678"/>
          </a:xfrm>
          <a:prstGeom prst="rect">
            <a:avLst/>
          </a:prstGeom>
          <a:noFill/>
          <a:ln>
            <a:noFill/>
          </a:ln>
        </p:spPr>
      </p:pic>
      <p:pic>
        <p:nvPicPr>
          <p:cNvPr id="50" name="Picture 49" descr="D:\RomanVic Images\Teece Images\spoon-rich-1.jpg"/>
          <p:cNvPicPr/>
          <p:nvPr/>
        </p:nvPicPr>
        <p:blipFill>
          <a:blip r:embed="rId15" cstate="screen">
            <a:extLst>
              <a:ext uri="{BEBA8EAE-BF5A-486C-A8C5-ECC9F3942E4B}">
                <a14:imgProps xmlns:a14="http://schemas.microsoft.com/office/drawing/2010/main">
                  <a14:imgLayer r:embed="rId16">
                    <a14:imgEffect>
                      <a14:backgroundRemoval t="9434" b="89308" l="1365" r="98635"/>
                    </a14:imgEffect>
                  </a14:imgLayer>
                </a14:imgProps>
              </a:ext>
              <a:ext uri="{28A0092B-C50C-407E-A947-70E740481C1C}">
                <a14:useLocalDpi xmlns:a14="http://schemas.microsoft.com/office/drawing/2010/main"/>
              </a:ext>
            </a:extLst>
          </a:blip>
          <a:srcRect/>
          <a:stretch>
            <a:fillRect/>
          </a:stretch>
        </p:blipFill>
        <p:spPr bwMode="auto">
          <a:xfrm rot="19494373">
            <a:off x="460788" y="1569129"/>
            <a:ext cx="967519" cy="792753"/>
          </a:xfrm>
          <a:prstGeom prst="rect">
            <a:avLst/>
          </a:prstGeom>
          <a:noFill/>
          <a:ln>
            <a:noFill/>
          </a:ln>
        </p:spPr>
      </p:pic>
      <p:pic>
        <p:nvPicPr>
          <p:cNvPr id="9" name="Picture 8">
            <a:extLst>
              <a:ext uri="{FF2B5EF4-FFF2-40B4-BE49-F238E27FC236}">
                <a16:creationId xmlns:a16="http://schemas.microsoft.com/office/drawing/2014/main" id="{240FF116-8474-4640-A338-6CB1A067A2F7}"/>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4217210" y="3383699"/>
            <a:ext cx="1209689" cy="2175749"/>
          </a:xfrm>
          <a:prstGeom prst="rect">
            <a:avLst/>
          </a:prstGeom>
        </p:spPr>
      </p:pic>
      <p:sp>
        <p:nvSpPr>
          <p:cNvPr id="5" name="TextBox 4"/>
          <p:cNvSpPr txBox="1"/>
          <p:nvPr/>
        </p:nvSpPr>
        <p:spPr>
          <a:xfrm>
            <a:off x="238835" y="4060252"/>
            <a:ext cx="4751394" cy="1015663"/>
          </a:xfrm>
          <a:prstGeom prst="rect">
            <a:avLst/>
          </a:prstGeom>
          <a:noFill/>
        </p:spPr>
        <p:txBody>
          <a:bodyPr wrap="square" rtlCol="0">
            <a:spAutoFit/>
          </a:bodyPr>
          <a:lstStyle/>
          <a:p>
            <a:pPr algn="ctr"/>
            <a:r>
              <a:rPr lang="en-NZ" sz="6000" dirty="0">
                <a:ln>
                  <a:solidFill>
                    <a:schemeClr val="tx1"/>
                  </a:solidFill>
                </a:ln>
                <a:solidFill>
                  <a:schemeClr val="bg1"/>
                </a:solidFill>
                <a:latin typeface="Garamond" panose="02020404030301010803" pitchFamily="18" charset="0"/>
              </a:rPr>
              <a:t>Eating Dinner</a:t>
            </a:r>
          </a:p>
        </p:txBody>
      </p:sp>
      <p:sp>
        <p:nvSpPr>
          <p:cNvPr id="3" name="Rectangle 2"/>
          <p:cNvSpPr/>
          <p:nvPr/>
        </p:nvSpPr>
        <p:spPr>
          <a:xfrm>
            <a:off x="437331" y="4987727"/>
            <a:ext cx="4089385" cy="1069973"/>
          </a:xfrm>
          <a:prstGeom prst="rect">
            <a:avLst/>
          </a:prstGeom>
        </p:spPr>
        <p:txBody>
          <a:bodyPr wrap="square">
            <a:spAutoFit/>
          </a:bodyPr>
          <a:lstStyle/>
          <a:p>
            <a:pPr>
              <a:lnSpc>
                <a:spcPct val="107000"/>
              </a:lnSpc>
              <a:spcAft>
                <a:spcPts val="800"/>
              </a:spcAft>
              <a:tabLst>
                <a:tab pos="3695700" algn="l"/>
              </a:tabLst>
            </a:pPr>
            <a:r>
              <a:rPr lang="en-NZ" sz="2000" b="1" dirty="0">
                <a:solidFill>
                  <a:schemeClr val="bg1"/>
                </a:solidFill>
                <a:latin typeface="Papyrus" panose="03070502060502030205" pitchFamily="66" charset="0"/>
                <a:ea typeface="Calibri" panose="020F0502020204030204" pitchFamily="34" charset="0"/>
                <a:cs typeface="Times New Roman" panose="02020603050405020304" pitchFamily="18" charset="0"/>
              </a:rPr>
              <a:t>W</a:t>
            </a:r>
            <a:r>
              <a:rPr lang="en-NZ" sz="2000" b="1" dirty="0">
                <a:solidFill>
                  <a:schemeClr val="bg1"/>
                </a:solidFill>
                <a:latin typeface="Garamond" panose="02020404030301010803" pitchFamily="18" charset="0"/>
                <a:ea typeface="Calibri" panose="020F0502020204030204" pitchFamily="34" charset="0"/>
                <a:cs typeface="Times New Roman" panose="02020603050405020304" pitchFamily="18" charset="0"/>
              </a:rPr>
              <a:t>hen Scipio and his father return home from the baths they can smell that dinner is nearly ready…</a:t>
            </a:r>
            <a:endParaRPr lang="en-NZ" sz="2000" b="1"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id="{43EE715D-C036-D64D-85BF-6334D2A1DE97}"/>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7955390" y="2567947"/>
            <a:ext cx="2594512" cy="3897859"/>
          </a:xfrm>
          <a:prstGeom prst="rect">
            <a:avLst/>
          </a:prstGeom>
        </p:spPr>
      </p:pic>
      <p:sp>
        <p:nvSpPr>
          <p:cNvPr id="7" name="Rectangle 6"/>
          <p:cNvSpPr/>
          <p:nvPr/>
        </p:nvSpPr>
        <p:spPr>
          <a:xfrm>
            <a:off x="6246955" y="4986425"/>
            <a:ext cx="5319721" cy="1069973"/>
          </a:xfrm>
          <a:prstGeom prst="rect">
            <a:avLst/>
          </a:prstGeom>
        </p:spPr>
        <p:txBody>
          <a:bodyPr wrap="square">
            <a:spAutoFit/>
          </a:bodyPr>
          <a:lstStyle/>
          <a:p>
            <a:pPr>
              <a:lnSpc>
                <a:spcPct val="107000"/>
              </a:lnSpc>
              <a:spcAft>
                <a:spcPts val="800"/>
              </a:spcAft>
              <a:tabLst>
                <a:tab pos="3695700" algn="l"/>
              </a:tabLst>
            </a:pPr>
            <a:r>
              <a:rPr lang="en-NZ" sz="2000" b="1" dirty="0">
                <a:solidFill>
                  <a:schemeClr val="bg1"/>
                </a:solidFill>
                <a:latin typeface="Lucida Calligraphy" panose="03010101010101010101" pitchFamily="66" charset="0"/>
                <a:ea typeface="Calibri" panose="020F0502020204030204" pitchFamily="34" charset="0"/>
                <a:cs typeface="Times New Roman" panose="02020603050405020304" pitchFamily="18" charset="0"/>
              </a:rPr>
              <a:t>O</a:t>
            </a:r>
            <a:r>
              <a:rPr lang="en-NZ" sz="2000" b="1" dirty="0">
                <a:solidFill>
                  <a:schemeClr val="bg1"/>
                </a:solidFill>
                <a:latin typeface="Garamond" panose="02020404030301010803" pitchFamily="18" charset="0"/>
                <a:ea typeface="Calibri" panose="020F0502020204030204" pitchFamily="34" charset="0"/>
                <a:cs typeface="Times New Roman" panose="02020603050405020304" pitchFamily="18" charset="0"/>
              </a:rPr>
              <a:t>nce Archie has finished having his bath, his sister Mary begins setting the table for dinner…</a:t>
            </a:r>
          </a:p>
        </p:txBody>
      </p:sp>
    </p:spTree>
    <p:extLst>
      <p:ext uri="{BB962C8B-B14F-4D97-AF65-F5344CB8AC3E}">
        <p14:creationId xmlns:p14="http://schemas.microsoft.com/office/powerpoint/2010/main" val="279489483"/>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66005" y="262487"/>
            <a:ext cx="11671069" cy="6458988"/>
          </a:xfrm>
          <a:prstGeom prst="roundRect">
            <a:avLst/>
          </a:prstGeom>
          <a:solidFill>
            <a:schemeClr val="accent1">
              <a:lumMod val="40000"/>
              <a:lumOff val="60000"/>
            </a:schemeClr>
          </a:solidFill>
          <a:ln w="28575">
            <a:solidFill>
              <a:schemeClr val="tx1">
                <a:lumMod val="95000"/>
                <a:lumOff val="5000"/>
              </a:schemeClr>
            </a:solidFill>
          </a:ln>
          <a:effectLst>
            <a:outerShdw blurRad="63500" dist="101600" dir="10800000" algn="r" rotWithShape="0">
              <a:prstClr val="black">
                <a:alpha val="40000"/>
              </a:prstClr>
            </a:outerShdw>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5" name="Picture 4"/>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7200"/>
                    </a14:imgEffect>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651568" y="1391128"/>
            <a:ext cx="5064409" cy="1700904"/>
          </a:xfrm>
          <a:prstGeom prst="rect">
            <a:avLst/>
          </a:prstGeom>
          <a:solidFill>
            <a:schemeClr val="bg1"/>
          </a:solidFill>
          <a:ln w="88900" cap="sq" cmpd="thickThin">
            <a:solidFill>
              <a:srgbClr val="000000"/>
            </a:solidFill>
            <a:prstDash val="solid"/>
            <a:miter lim="800000"/>
          </a:ln>
          <a:effectLst>
            <a:innerShdw blurRad="76200">
              <a:srgbClr val="000000"/>
            </a:innerShdw>
          </a:effectLst>
        </p:spPr>
      </p:pic>
      <p:sp>
        <p:nvSpPr>
          <p:cNvPr id="11" name="Rounded Rectangle 10"/>
          <p:cNvSpPr/>
          <p:nvPr/>
        </p:nvSpPr>
        <p:spPr>
          <a:xfrm>
            <a:off x="527857" y="3749041"/>
            <a:ext cx="5311832" cy="2418282"/>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NZ" dirty="0">
              <a:solidFill>
                <a:schemeClr val="tx1"/>
              </a:solidFill>
              <a:latin typeface="Garamond" panose="02020404030301010803" pitchFamily="18" charset="0"/>
            </a:endParaRPr>
          </a:p>
        </p:txBody>
      </p:sp>
      <p:sp>
        <p:nvSpPr>
          <p:cNvPr id="7" name="Slide Number Placeholder 6"/>
          <p:cNvSpPr>
            <a:spLocks noGrp="1"/>
          </p:cNvSpPr>
          <p:nvPr>
            <p:ph type="sldNum" sz="quarter" idx="12"/>
          </p:nvPr>
        </p:nvSpPr>
        <p:spPr/>
        <p:txBody>
          <a:bodyPr/>
          <a:lstStyle/>
          <a:p>
            <a:fld id="{C1097B42-56FF-46F1-8136-BF84470CEBEA}" type="slidenum">
              <a:rPr lang="en-NZ" smtClean="0"/>
              <a:t>19</a:t>
            </a:fld>
            <a:endParaRPr lang="en-NZ"/>
          </a:p>
        </p:txBody>
      </p:sp>
      <p:sp>
        <p:nvSpPr>
          <p:cNvPr id="15" name="Rounded Rectangle 14"/>
          <p:cNvSpPr/>
          <p:nvPr/>
        </p:nvSpPr>
        <p:spPr>
          <a:xfrm>
            <a:off x="6101540" y="3976861"/>
            <a:ext cx="5311832" cy="2190461"/>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NZ" dirty="0">
              <a:solidFill>
                <a:schemeClr val="tx1"/>
              </a:solidFill>
              <a:latin typeface="Garamond" panose="02020404030301010803" pitchFamily="18" charset="0"/>
            </a:endParaRPr>
          </a:p>
        </p:txBody>
      </p:sp>
      <p:pic>
        <p:nvPicPr>
          <p:cNvPr id="16" name="Picture 4" descr="Pottery: red-figured fish-plate.  Design red on black ground, with white accessories. Round the edge and round the centre, wave-pattern.  A red mullet, a sea-perch or bass, a small torpedo, a sargus, and a cuttle-fish."/>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62453" y="529823"/>
            <a:ext cx="4296294" cy="3219217"/>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6408792" y="4020332"/>
            <a:ext cx="4793713" cy="2215991"/>
          </a:xfrm>
          <a:prstGeom prst="rect">
            <a:avLst/>
          </a:prstGeom>
          <a:noFill/>
        </p:spPr>
        <p:txBody>
          <a:bodyPr wrap="square" rtlCol="0">
            <a:spAutoFit/>
          </a:bodyPr>
          <a:lstStyle/>
          <a:p>
            <a:r>
              <a:rPr lang="en-NZ" dirty="0">
                <a:latin typeface="Garamond" panose="02020404030301010803" pitchFamily="18" charset="0"/>
              </a:rPr>
              <a:t>A fish-plate with a red design on a black background, and white outlines. It has a round edge and a circular wave-pattern in the centre. The fish include a red mullet, a sea-perch or bass, a small squid, a </a:t>
            </a:r>
            <a:r>
              <a:rPr lang="en-NZ" dirty="0" err="1">
                <a:latin typeface="Garamond" panose="02020404030301010803" pitchFamily="18" charset="0"/>
              </a:rPr>
              <a:t>sargus</a:t>
            </a:r>
            <a:r>
              <a:rPr lang="en-NZ" dirty="0">
                <a:latin typeface="Garamond" panose="02020404030301010803" pitchFamily="18" charset="0"/>
              </a:rPr>
              <a:t> and a </a:t>
            </a:r>
            <a:r>
              <a:rPr lang="en-NZ" dirty="0" err="1">
                <a:latin typeface="Garamond" panose="02020404030301010803" pitchFamily="18" charset="0"/>
              </a:rPr>
              <a:t>cuttle</a:t>
            </a:r>
            <a:r>
              <a:rPr lang="en-NZ" dirty="0">
                <a:latin typeface="Garamond" panose="02020404030301010803" pitchFamily="18" charset="0"/>
              </a:rPr>
              <a:t>-fish.</a:t>
            </a:r>
          </a:p>
          <a:p>
            <a:endParaRPr lang="en-NZ" sz="1600" dirty="0">
              <a:latin typeface="Garamond" panose="02020404030301010803" pitchFamily="18" charset="0"/>
            </a:endParaRPr>
          </a:p>
          <a:p>
            <a:r>
              <a:rPr lang="en-NZ" sz="1600" b="1" dirty="0">
                <a:latin typeface="Garamond" panose="02020404030301010803" pitchFamily="18" charset="0"/>
              </a:rPr>
              <a:t>Fish-plate</a:t>
            </a:r>
            <a:r>
              <a:rPr lang="en-NZ" sz="1600" dirty="0">
                <a:latin typeface="Garamond" panose="02020404030301010803" pitchFamily="18" charset="0"/>
              </a:rPr>
              <a:t> (1872,0603.1). 360-330 BCE. </a:t>
            </a:r>
            <a:r>
              <a:rPr lang="en-NZ" sz="1600" b="1" dirty="0">
                <a:latin typeface="Garamond" panose="02020404030301010803" pitchFamily="18" charset="0"/>
              </a:rPr>
              <a:t>The British Museum</a:t>
            </a:r>
            <a:r>
              <a:rPr lang="en-NZ" sz="1600" dirty="0">
                <a:latin typeface="Garamond" panose="02020404030301010803" pitchFamily="18" charset="0"/>
              </a:rPr>
              <a:t>. </a:t>
            </a:r>
          </a:p>
        </p:txBody>
      </p:sp>
      <p:sp>
        <p:nvSpPr>
          <p:cNvPr id="9" name="TextBox 8"/>
          <p:cNvSpPr txBox="1"/>
          <p:nvPr/>
        </p:nvSpPr>
        <p:spPr>
          <a:xfrm>
            <a:off x="848128" y="3804020"/>
            <a:ext cx="4793713" cy="2246769"/>
          </a:xfrm>
          <a:prstGeom prst="rect">
            <a:avLst/>
          </a:prstGeom>
          <a:noFill/>
        </p:spPr>
        <p:txBody>
          <a:bodyPr wrap="square" rtlCol="0">
            <a:spAutoFit/>
          </a:bodyPr>
          <a:lstStyle/>
          <a:p>
            <a:r>
              <a:rPr lang="en-NZ" dirty="0">
                <a:latin typeface="Garamond" panose="02020404030301010803" pitchFamily="18" charset="0"/>
              </a:rPr>
              <a:t>Cutlery was not widely used by the Romans as dishes were often prepared as finger food. This spoon has a shallow bowl and a handle which tapers down towards a point. The spoon may have been tin-plated to make it appear like silver. </a:t>
            </a:r>
          </a:p>
          <a:p>
            <a:endParaRPr lang="en-NZ" dirty="0">
              <a:latin typeface="Garamond" panose="02020404030301010803" pitchFamily="18" charset="0"/>
            </a:endParaRPr>
          </a:p>
          <a:p>
            <a:r>
              <a:rPr lang="en-NZ" sz="1600" b="1" dirty="0">
                <a:latin typeface="Garamond" panose="02020404030301010803" pitchFamily="18" charset="0"/>
              </a:rPr>
              <a:t>Bronze Spoon </a:t>
            </a:r>
            <a:r>
              <a:rPr lang="en-NZ" sz="1600" dirty="0">
                <a:latin typeface="Garamond" panose="02020404030301010803" pitchFamily="18" charset="0"/>
              </a:rPr>
              <a:t>(JLMC 228.18), ca. 2nd century CE. </a:t>
            </a:r>
            <a:r>
              <a:rPr lang="en-NZ" sz="1600" b="1" dirty="0">
                <a:latin typeface="Garamond" panose="02020404030301010803" pitchFamily="18" charset="0"/>
              </a:rPr>
              <a:t>UC James </a:t>
            </a:r>
            <a:r>
              <a:rPr lang="en-NZ" sz="1600" b="1" dirty="0" err="1">
                <a:latin typeface="Garamond" panose="02020404030301010803" pitchFamily="18" charset="0"/>
              </a:rPr>
              <a:t>Logie</a:t>
            </a:r>
            <a:r>
              <a:rPr lang="en-NZ" sz="1600" b="1" dirty="0">
                <a:latin typeface="Garamond" panose="02020404030301010803" pitchFamily="18" charset="0"/>
              </a:rPr>
              <a:t> Memorial Collection</a:t>
            </a:r>
            <a:r>
              <a:rPr lang="en-NZ" sz="1600" dirty="0">
                <a:latin typeface="Garamond" panose="02020404030301010803" pitchFamily="18" charset="0"/>
              </a:rPr>
              <a:t>. </a:t>
            </a:r>
          </a:p>
        </p:txBody>
      </p:sp>
    </p:spTree>
    <p:extLst>
      <p:ext uri="{BB962C8B-B14F-4D97-AF65-F5344CB8AC3E}">
        <p14:creationId xmlns:p14="http://schemas.microsoft.com/office/powerpoint/2010/main" val="2523774652"/>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archeology history ancient culture architecture antique stone landmark historic monument ruin temple historical column turkey bergama pergamon door entrance roman museum pergamum arch corridor acropolis granite steps structure"/>
          <p:cNvPicPr>
            <a:picLocks noGrp="1" noChangeAspect="1" noChangeArrowheads="1"/>
          </p:cNvPicPr>
          <p:nvPr>
            <p:ph idx="1"/>
          </p:nvPr>
        </p:nvPicPr>
        <p:blipFill>
          <a:blip r:embed="rId2" cstate="screen">
            <a:extLst>
              <a:ext uri="{BEBA8EAE-BF5A-486C-A8C5-ECC9F3942E4B}">
                <a14:imgProps xmlns:a14="http://schemas.microsoft.com/office/drawing/2010/main">
                  <a14:imgLayer r:embed="rId3">
                    <a14:imgEffect>
                      <a14:colorTemperature colorTemp="11200"/>
                    </a14:imgEffect>
                    <a14:imgEffect>
                      <a14:saturation sat="59000"/>
                    </a14:imgEffect>
                  </a14:imgLayer>
                </a14:imgProps>
              </a:ext>
              <a:ext uri="{28A0092B-C50C-407E-A947-70E740481C1C}">
                <a14:useLocalDpi xmlns:a14="http://schemas.microsoft.com/office/drawing/2010/main"/>
              </a:ext>
            </a:extLst>
          </a:blip>
          <a:srcRect/>
          <a:stretch>
            <a:fillRect/>
          </a:stretch>
        </p:blipFill>
        <p:spPr bwMode="auto">
          <a:xfrm>
            <a:off x="489425" y="496241"/>
            <a:ext cx="5551542" cy="6037004"/>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307910" y="242596"/>
            <a:ext cx="11653935" cy="642879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4104" name="Picture 8" descr="House probably in Christchurch"/>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975928" y="438490"/>
            <a:ext cx="5839738" cy="603700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12" name="Picture 11" descr="Related image"/>
          <p:cNvPicPr/>
          <p:nvPr/>
        </p:nvPicPr>
        <p:blipFill>
          <a:blip r:embed="rId5" cstate="screen">
            <a:extLst>
              <a:ext uri="{BEBA8EAE-BF5A-486C-A8C5-ECC9F3942E4B}">
                <a14:imgProps xmlns:a14="http://schemas.microsoft.com/office/drawing/2010/main">
                  <a14:imgLayer r:embed="rId6">
                    <a14:imgEffect>
                      <a14:backgroundRemoval t="10000" b="90000" l="10000" r="90000"/>
                    </a14:imgEffect>
                    <a14:imgEffect>
                      <a14:saturation sat="400000"/>
                    </a14:imgEffect>
                  </a14:imgLayer>
                </a14:imgProps>
              </a:ext>
              <a:ext uri="{28A0092B-C50C-407E-A947-70E740481C1C}">
                <a14:useLocalDpi xmlns:a14="http://schemas.microsoft.com/office/drawing/2010/main"/>
              </a:ext>
            </a:extLst>
          </a:blip>
          <a:srcRect/>
          <a:stretch>
            <a:fillRect/>
          </a:stretch>
        </p:blipFill>
        <p:spPr bwMode="auto">
          <a:xfrm>
            <a:off x="3957022" y="4550211"/>
            <a:ext cx="650565" cy="426734"/>
          </a:xfrm>
          <a:prstGeom prst="rect">
            <a:avLst/>
          </a:prstGeom>
          <a:noFill/>
          <a:ln>
            <a:noFill/>
          </a:ln>
        </p:spPr>
      </p:pic>
      <p:pic>
        <p:nvPicPr>
          <p:cNvPr id="13" name="Picture 12" descr="Related image"/>
          <p:cNvPicPr/>
          <p:nvPr/>
        </p:nvPicPr>
        <p:blipFill>
          <a:blip r:embed="rId7" cstate="screen">
            <a:extLst>
              <a:ext uri="{BEBA8EAE-BF5A-486C-A8C5-ECC9F3942E4B}">
                <a14:imgProps xmlns:a14="http://schemas.microsoft.com/office/drawing/2010/main">
                  <a14:imgLayer r:embed="rId8">
                    <a14:imgEffect>
                      <a14:backgroundRemoval t="10000" b="90000" l="10000" r="90000">
                        <a14:foregroundMark x1="57840" y1="39500" x2="57840" y2="39500"/>
                        <a14:foregroundMark x1="58885" y1="44200" x2="58885" y2="44200"/>
                        <a14:foregroundMark x1="60279" y1="46100" x2="60279" y2="46100"/>
                        <a14:foregroundMark x1="60627" y1="48400" x2="60627" y2="48400"/>
                        <a14:foregroundMark x1="60279" y1="45600" x2="60279" y2="45600"/>
                        <a14:foregroundMark x1="60627" y1="47500" x2="60627" y2="47500"/>
                        <a14:foregroundMark x1="58188" y1="38600" x2="58188" y2="38600"/>
                        <a14:foregroundMark x1="57840" y1="37800" x2="57840" y2="37800"/>
                        <a14:foregroundMark x1="58188" y1="36300" x2="58188" y2="36300"/>
                        <a14:foregroundMark x1="58653" y1="35300" x2="58653" y2="35300"/>
                        <a14:foregroundMark x1="59698" y1="34900" x2="59698" y2="34900"/>
                        <a14:foregroundMark x1="59466" y1="33800" x2="59466" y2="33800"/>
                        <a14:foregroundMark x1="59814" y1="33200" x2="59814" y2="33200"/>
                        <a14:foregroundMark x1="60976" y1="32800" x2="60976" y2="32800"/>
                        <a14:foregroundMark x1="62602" y1="32500" x2="62602" y2="32500"/>
                        <a14:foregroundMark x1="63182" y1="32300" x2="63182" y2="32300"/>
                        <a14:foregroundMark x1="46690" y1="37100" x2="46690" y2="37100"/>
                        <a14:foregroundMark x1="45645" y1="37500" x2="45645" y2="37500"/>
                        <a14:foregroundMark x1="45645" y1="38600" x2="45645" y2="38600"/>
                        <a14:foregroundMark x1="45528" y1="39200" x2="45528" y2="39200"/>
                        <a14:foregroundMark x1="45528" y1="39600" x2="45528" y2="39600"/>
                        <a14:foregroundMark x1="45180" y1="40400" x2="45180" y2="40400"/>
                        <a14:foregroundMark x1="45064" y1="41100" x2="45064" y2="41100"/>
                        <a14:foregroundMark x1="45064" y1="41600" x2="45064" y2="41600"/>
                        <a14:foregroundMark x1="45064" y1="41600" x2="45064" y2="42100"/>
                        <a14:foregroundMark x1="44832" y1="42400" x2="44832" y2="42400"/>
                        <a14:foregroundMark x1="44832" y1="42900" x2="44832" y2="42900"/>
                        <a14:foregroundMark x1="44367" y1="43600" x2="44367" y2="43600"/>
                        <a14:foregroundMark x1="43670" y1="44800" x2="43670" y2="44800"/>
                        <a14:foregroundMark x1="43670" y1="44900" x2="43670" y2="44900"/>
                        <a14:foregroundMark x1="42741" y1="46600" x2="42741" y2="46600"/>
                        <a14:foregroundMark x1="42509" y1="47400" x2="42393" y2="47800"/>
                        <a14:foregroundMark x1="42160" y1="47900" x2="42160" y2="47900"/>
                        <a14:foregroundMark x1="41928" y1="49400" x2="41928" y2="49400"/>
                        <a14:foregroundMark x1="41928" y1="49800" x2="41928" y2="49800"/>
                        <a14:foregroundMark x1="40534" y1="27200" x2="40534" y2="27200"/>
                        <a14:foregroundMark x1="40767" y1="26800" x2="40767" y2="26800"/>
                      </a14:backgroundRemoval>
                    </a14:imgEffect>
                  </a14:imgLayer>
                </a14:imgProps>
              </a:ext>
              <a:ext uri="{28A0092B-C50C-407E-A947-70E740481C1C}">
                <a14:useLocalDpi xmlns:a14="http://schemas.microsoft.com/office/drawing/2010/main"/>
              </a:ext>
            </a:extLst>
          </a:blip>
          <a:srcRect/>
          <a:stretch>
            <a:fillRect/>
          </a:stretch>
        </p:blipFill>
        <p:spPr bwMode="auto">
          <a:xfrm>
            <a:off x="7409308" y="4944152"/>
            <a:ext cx="1301427" cy="1261769"/>
          </a:xfrm>
          <a:prstGeom prst="rect">
            <a:avLst/>
          </a:prstGeom>
          <a:noFill/>
          <a:ln>
            <a:noFill/>
          </a:ln>
        </p:spPr>
      </p:pic>
      <p:pic>
        <p:nvPicPr>
          <p:cNvPr id="14" name="Picture 13" descr="Related image"/>
          <p:cNvPicPr/>
          <p:nvPr/>
        </p:nvPicPr>
        <p:blipFill>
          <a:blip r:embed="rId9" cstate="screen">
            <a:extLst>
              <a:ext uri="{BEBA8EAE-BF5A-486C-A8C5-ECC9F3942E4B}">
                <a14:imgProps xmlns:a14="http://schemas.microsoft.com/office/drawing/2010/main">
                  <a14:imgLayer r:embed="rId10">
                    <a14:imgEffect>
                      <a14:backgroundRemoval t="0" b="100000" l="10000" r="90000">
                        <a14:foregroundMark x1="47000" y1="17571" x2="47000" y2="17571"/>
                        <a14:foregroundMark x1="44714" y1="23143" x2="44714" y2="23143"/>
                        <a14:foregroundMark x1="44714" y1="26571" x2="45143" y2="26857"/>
                        <a14:foregroundMark x1="56286" y1="91857" x2="56143" y2="95000"/>
                        <a14:foregroundMark x1="45429" y1="93429" x2="45429" y2="93429"/>
                        <a14:foregroundMark x1="50143" y1="92429" x2="50143" y2="92429"/>
                        <a14:foregroundMark x1="41714" y1="38714" x2="41714" y2="38714"/>
                        <a14:foregroundMark x1="54000" y1="14429" x2="54000" y2="14429"/>
                        <a14:foregroundMark x1="44143" y1="35429" x2="44143" y2="35429"/>
                        <a14:foregroundMark x1="41429" y1="33286" x2="41429" y2="33286"/>
                        <a14:foregroundMark x1="38714" y1="7714" x2="38714" y2="7714"/>
                        <a14:foregroundMark x1="57143" y1="3857" x2="57143" y2="3857"/>
                        <a14:foregroundMark x1="62429" y1="53857" x2="62429" y2="53857"/>
                        <a14:foregroundMark x1="61857" y1="51857" x2="61857" y2="51857"/>
                        <a14:foregroundMark x1="51000" y1="89571" x2="51000" y2="89571"/>
                        <a14:foregroundMark x1="51286" y1="96000" x2="51286" y2="96000"/>
                        <a14:foregroundMark x1="60286" y1="96000" x2="60286" y2="96000"/>
                        <a14:foregroundMark x1="59857" y1="89857" x2="59857" y2="89857"/>
                        <a14:foregroundMark x1="60714" y1="84143" x2="60714" y2="84143"/>
                        <a14:foregroundMark x1="60000" y1="82143" x2="60000" y2="82143"/>
                        <a14:foregroundMark x1="59857" y1="86286" x2="59857" y2="86286"/>
                        <a14:foregroundMark x1="62429" y1="52714" x2="62429" y2="52714"/>
                        <a14:backgroundMark x1="53846" y1="84685" x2="53846" y2="84685"/>
                        <a14:backgroundMark x1="52571" y1="78143" x2="52571" y2="78143"/>
                        <a14:backgroundMark x1="48857" y1="75429" x2="48857" y2="75429"/>
                        <a14:backgroundMark x1="53286" y1="73286" x2="53286" y2="73286"/>
                        <a14:backgroundMark x1="54000" y1="92286" x2="54000" y2="92286"/>
                        <a14:backgroundMark x1="54000" y1="88857" x2="54000" y2="88857"/>
                      </a14:backgroundRemoval>
                    </a14:imgEffect>
                  </a14:imgLayer>
                </a14:imgProps>
              </a:ext>
              <a:ext uri="{28A0092B-C50C-407E-A947-70E740481C1C}">
                <a14:useLocalDpi xmlns:a14="http://schemas.microsoft.com/office/drawing/2010/main"/>
              </a:ext>
            </a:extLst>
          </a:blip>
          <a:srcRect/>
          <a:stretch>
            <a:fillRect/>
          </a:stretch>
        </p:blipFill>
        <p:spPr bwMode="auto">
          <a:xfrm>
            <a:off x="2991153" y="4530629"/>
            <a:ext cx="1295400" cy="1381125"/>
          </a:xfrm>
          <a:prstGeom prst="rect">
            <a:avLst/>
          </a:prstGeom>
          <a:noFill/>
          <a:ln>
            <a:noFill/>
          </a:ln>
        </p:spPr>
      </p:pic>
      <p:sp>
        <p:nvSpPr>
          <p:cNvPr id="15" name="Rounded Rectangular Callout 14"/>
          <p:cNvSpPr/>
          <p:nvPr/>
        </p:nvSpPr>
        <p:spPr>
          <a:xfrm>
            <a:off x="612510" y="521050"/>
            <a:ext cx="4479995" cy="2447234"/>
          </a:xfrm>
          <a:prstGeom prst="wedgeRoundRectCallout">
            <a:avLst>
              <a:gd name="adj1" fmla="val -10510"/>
              <a:gd name="adj2" fmla="val 70660"/>
              <a:gd name="adj3" fmla="val 16667"/>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NZ" dirty="0"/>
          </a:p>
        </p:txBody>
      </p:sp>
      <p:sp>
        <p:nvSpPr>
          <p:cNvPr id="16" name="Rounded Rectangular Callout 15"/>
          <p:cNvSpPr/>
          <p:nvPr/>
        </p:nvSpPr>
        <p:spPr>
          <a:xfrm>
            <a:off x="7160456" y="553489"/>
            <a:ext cx="4645584" cy="2615399"/>
          </a:xfrm>
          <a:prstGeom prst="wedgeRoundRectCallout">
            <a:avLst>
              <a:gd name="adj1" fmla="val -33503"/>
              <a:gd name="adj2" fmla="val 64107"/>
              <a:gd name="adj3" fmla="val 16667"/>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NZ" sz="1300" dirty="0">
              <a:solidFill>
                <a:schemeClr val="tx1"/>
              </a:solidFill>
              <a:latin typeface="Garamond" panose="02020404030301010803" pitchFamily="18" charset="0"/>
            </a:endParaRPr>
          </a:p>
        </p:txBody>
      </p:sp>
      <p:sp>
        <p:nvSpPr>
          <p:cNvPr id="6" name="TextBox 5"/>
          <p:cNvSpPr txBox="1"/>
          <p:nvPr/>
        </p:nvSpPr>
        <p:spPr>
          <a:xfrm>
            <a:off x="703209" y="571772"/>
            <a:ext cx="4389296" cy="2246769"/>
          </a:xfrm>
          <a:prstGeom prst="rect">
            <a:avLst/>
          </a:prstGeom>
          <a:noFill/>
        </p:spPr>
        <p:txBody>
          <a:bodyPr wrap="square" rtlCol="0">
            <a:spAutoFit/>
          </a:bodyPr>
          <a:lstStyle/>
          <a:p>
            <a:r>
              <a:rPr lang="en-NZ" sz="2000" dirty="0">
                <a:latin typeface="Garamond" panose="02020404030301010803" pitchFamily="18" charset="0"/>
              </a:rPr>
              <a:t>“</a:t>
            </a:r>
            <a:r>
              <a:rPr lang="en-NZ" sz="2000" b="1" i="1" dirty="0">
                <a:latin typeface="Garamond" panose="02020404030301010803" pitchFamily="18" charset="0"/>
              </a:rPr>
              <a:t>Salvē</a:t>
            </a:r>
            <a:r>
              <a:rPr lang="en-NZ" sz="2000" dirty="0">
                <a:latin typeface="Garamond" panose="02020404030301010803" pitchFamily="18" charset="0"/>
              </a:rPr>
              <a:t>! My name’s Scipio! I’m 9 years old and I live in Rome. The year is 50 CE. I live with my parents, my little sister Lucia and two slaves, Agata and Andros. My father works as a lawyer and my mother stays at home. I enjoy playing with my dog Titan and pet parrot Ajax.”  </a:t>
            </a:r>
          </a:p>
        </p:txBody>
      </p:sp>
      <p:sp>
        <p:nvSpPr>
          <p:cNvPr id="7" name="TextBox 6"/>
          <p:cNvSpPr txBox="1"/>
          <p:nvPr/>
        </p:nvSpPr>
        <p:spPr>
          <a:xfrm>
            <a:off x="7321555" y="553489"/>
            <a:ext cx="4479887" cy="2554545"/>
          </a:xfrm>
          <a:prstGeom prst="rect">
            <a:avLst/>
          </a:prstGeom>
          <a:noFill/>
        </p:spPr>
        <p:txBody>
          <a:bodyPr wrap="square" rtlCol="0">
            <a:spAutoFit/>
          </a:bodyPr>
          <a:lstStyle/>
          <a:p>
            <a:r>
              <a:rPr lang="en-NZ" sz="2000" dirty="0">
                <a:latin typeface="Garamond" panose="02020404030301010803" pitchFamily="18" charset="0"/>
              </a:rPr>
              <a:t>“Hi! I’m Archie and I’m 9 years old. I live in Christchurch, New Zealand. The year is 1890. I live with my mother and father and my brother and sister, Henry and Mary. I go to Sydenham School. My father is a teacher and my mother stays at home. I don’t like homework but I do like to buy sweets and play with my dog, Sparky.”   </a:t>
            </a:r>
          </a:p>
        </p:txBody>
      </p:sp>
      <p:sp>
        <p:nvSpPr>
          <p:cNvPr id="2" name="Slide Number Placeholder 1"/>
          <p:cNvSpPr>
            <a:spLocks noGrp="1"/>
          </p:cNvSpPr>
          <p:nvPr>
            <p:ph type="sldNum" sz="quarter" idx="12"/>
          </p:nvPr>
        </p:nvSpPr>
        <p:spPr/>
        <p:txBody>
          <a:bodyPr/>
          <a:lstStyle/>
          <a:p>
            <a:fld id="{C1097B42-56FF-46F1-8136-BF84470CEBEA}" type="slidenum">
              <a:rPr lang="en-NZ" smtClean="0"/>
              <a:t>2</a:t>
            </a:fld>
            <a:endParaRPr lang="en-NZ"/>
          </a:p>
        </p:txBody>
      </p:sp>
      <p:pic>
        <p:nvPicPr>
          <p:cNvPr id="4" name="Picture 3">
            <a:extLst>
              <a:ext uri="{FF2B5EF4-FFF2-40B4-BE49-F238E27FC236}">
                <a16:creationId xmlns:a16="http://schemas.microsoft.com/office/drawing/2014/main" id="{79254EDB-0BF9-7E49-8F1D-BDFF47EF59F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667106" y="2516809"/>
            <a:ext cx="2455565" cy="3689112"/>
          </a:xfrm>
          <a:prstGeom prst="rect">
            <a:avLst/>
          </a:prstGeom>
        </p:spPr>
      </p:pic>
      <p:pic>
        <p:nvPicPr>
          <p:cNvPr id="9" name="Picture 8">
            <a:extLst>
              <a:ext uri="{FF2B5EF4-FFF2-40B4-BE49-F238E27FC236}">
                <a16:creationId xmlns:a16="http://schemas.microsoft.com/office/drawing/2014/main" id="{0BDBED2C-E215-BA44-BDCD-79FF1C51BB0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008704" y="2615956"/>
            <a:ext cx="2419887" cy="3635512"/>
          </a:xfrm>
          <a:prstGeom prst="rect">
            <a:avLst/>
          </a:prstGeom>
        </p:spPr>
      </p:pic>
    </p:spTree>
    <p:extLst>
      <p:ext uri="{BB962C8B-B14F-4D97-AF65-F5344CB8AC3E}">
        <p14:creationId xmlns:p14="http://schemas.microsoft.com/office/powerpoint/2010/main" val="3622370185"/>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66007" y="149630"/>
            <a:ext cx="11671069" cy="6458988"/>
          </a:xfrm>
          <a:prstGeom prst="roundRect">
            <a:avLst/>
          </a:prstGeom>
          <a:solidFill>
            <a:schemeClr val="accent1">
              <a:lumMod val="40000"/>
              <a:lumOff val="60000"/>
            </a:schemeClr>
          </a:solidFill>
          <a:ln w="28575">
            <a:solidFill>
              <a:schemeClr val="tx1">
                <a:lumMod val="95000"/>
                <a:lumOff val="5000"/>
              </a:schemeClr>
            </a:solidFill>
          </a:ln>
          <a:effectLst>
            <a:outerShdw blurRad="63500" dist="101600" dir="10800000" algn="r" rotWithShape="0">
              <a:prstClr val="black">
                <a:alpha val="40000"/>
              </a:prstClr>
            </a:outerShdw>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8194" name="Picture 2" descr="CG000607; Plate; 1800s; Unknown ; view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99246" y="987211"/>
            <a:ext cx="3117272" cy="2456412"/>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4" name="Picture 8" descr="A.008597; Preparing dinner ; 28 December 1913; Adkin, Leslie ; view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274136" y="911396"/>
            <a:ext cx="3230474" cy="2456412"/>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6" name="Picture 12" descr="http://media.api.aucklandmuseum.com/id/media/v/158375?rendering=original.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61971" y="1573656"/>
            <a:ext cx="3424844" cy="1283521"/>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476483" y="3726273"/>
            <a:ext cx="3562761" cy="2403594"/>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NZ" dirty="0">
              <a:solidFill>
                <a:schemeClr val="tx1"/>
              </a:solidFill>
              <a:latin typeface="Garamond" panose="02020404030301010803" pitchFamily="18" charset="0"/>
            </a:endParaRPr>
          </a:p>
        </p:txBody>
      </p:sp>
      <p:sp>
        <p:nvSpPr>
          <p:cNvPr id="8" name="Rounded Rectangle 7"/>
          <p:cNvSpPr/>
          <p:nvPr/>
        </p:nvSpPr>
        <p:spPr>
          <a:xfrm>
            <a:off x="4302241" y="3379124"/>
            <a:ext cx="3562761" cy="2149609"/>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NZ" dirty="0">
              <a:solidFill>
                <a:schemeClr val="tx1"/>
              </a:solidFill>
              <a:latin typeface="Garamond" panose="02020404030301010803" pitchFamily="18" charset="0"/>
            </a:endParaRPr>
          </a:p>
        </p:txBody>
      </p:sp>
      <p:sp>
        <p:nvSpPr>
          <p:cNvPr id="9" name="Rounded Rectangle 8"/>
          <p:cNvSpPr/>
          <p:nvPr/>
        </p:nvSpPr>
        <p:spPr>
          <a:xfrm>
            <a:off x="8128000" y="3618579"/>
            <a:ext cx="3612342" cy="2511288"/>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NZ" dirty="0">
              <a:solidFill>
                <a:schemeClr val="tx1"/>
              </a:solidFill>
              <a:latin typeface="Garamond" panose="02020404030301010803" pitchFamily="18" charset="0"/>
            </a:endParaRPr>
          </a:p>
        </p:txBody>
      </p:sp>
      <p:sp>
        <p:nvSpPr>
          <p:cNvPr id="2" name="Slide Number Placeholder 1"/>
          <p:cNvSpPr>
            <a:spLocks noGrp="1"/>
          </p:cNvSpPr>
          <p:nvPr>
            <p:ph type="sldNum" sz="quarter" idx="12"/>
          </p:nvPr>
        </p:nvSpPr>
        <p:spPr>
          <a:xfrm>
            <a:off x="8562571" y="6243493"/>
            <a:ext cx="2743200" cy="365125"/>
          </a:xfrm>
        </p:spPr>
        <p:txBody>
          <a:bodyPr/>
          <a:lstStyle/>
          <a:p>
            <a:fld id="{C1097B42-56FF-46F1-8136-BF84470CEBEA}" type="slidenum">
              <a:rPr lang="en-NZ" smtClean="0"/>
              <a:t>20</a:t>
            </a:fld>
            <a:endParaRPr lang="en-NZ" dirty="0"/>
          </a:p>
        </p:txBody>
      </p:sp>
      <p:sp>
        <p:nvSpPr>
          <p:cNvPr id="11" name="TextBox 10"/>
          <p:cNvSpPr txBox="1"/>
          <p:nvPr/>
        </p:nvSpPr>
        <p:spPr>
          <a:xfrm>
            <a:off x="637875" y="3891830"/>
            <a:ext cx="3238804" cy="1908215"/>
          </a:xfrm>
          <a:prstGeom prst="rect">
            <a:avLst/>
          </a:prstGeom>
          <a:noFill/>
        </p:spPr>
        <p:txBody>
          <a:bodyPr wrap="square" rtlCol="0">
            <a:spAutoFit/>
          </a:bodyPr>
          <a:lstStyle/>
          <a:p>
            <a:r>
              <a:rPr lang="en-NZ" dirty="0">
                <a:latin typeface="Garamond" panose="02020404030301010803" pitchFamily="18" charset="0"/>
              </a:rPr>
              <a:t>A small porcelain plate such as this would be used for bread or side dishes. </a:t>
            </a:r>
          </a:p>
          <a:p>
            <a:endParaRPr lang="en-NZ" sz="1600" dirty="0">
              <a:latin typeface="Garamond" panose="02020404030301010803" pitchFamily="18" charset="0"/>
            </a:endParaRPr>
          </a:p>
          <a:p>
            <a:r>
              <a:rPr lang="en-NZ" sz="1600" b="1" dirty="0">
                <a:latin typeface="Garamond" panose="02020404030301010803" pitchFamily="18" charset="0"/>
              </a:rPr>
              <a:t>Plate</a:t>
            </a:r>
            <a:r>
              <a:rPr lang="en-NZ" sz="1600" dirty="0">
                <a:latin typeface="Garamond" panose="02020404030301010803" pitchFamily="18" charset="0"/>
              </a:rPr>
              <a:t>, 1800s, England, maker unknown. </a:t>
            </a:r>
            <a:r>
              <a:rPr lang="en-NZ" sz="1600" u="sng" dirty="0">
                <a:latin typeface="Garamond" panose="02020404030301010803" pitchFamily="18" charset="0"/>
                <a:hlinkClick r:id="rId5"/>
              </a:rPr>
              <a:t>CC BY-NC-ND 4.0</a:t>
            </a:r>
            <a:r>
              <a:rPr lang="en-NZ" sz="1600" dirty="0">
                <a:latin typeface="Garamond" panose="02020404030301010803" pitchFamily="18" charset="0"/>
              </a:rPr>
              <a:t>. </a:t>
            </a:r>
            <a:r>
              <a:rPr lang="en-NZ" sz="1600" b="1" dirty="0" err="1">
                <a:latin typeface="Garamond" panose="02020404030301010803" pitchFamily="18" charset="0"/>
              </a:rPr>
              <a:t>Te</a:t>
            </a:r>
            <a:r>
              <a:rPr lang="en-NZ" sz="1600" b="1" dirty="0">
                <a:latin typeface="Garamond" panose="02020404030301010803" pitchFamily="18" charset="0"/>
              </a:rPr>
              <a:t> Papa </a:t>
            </a:r>
            <a:r>
              <a:rPr lang="en-NZ" sz="1600" dirty="0">
                <a:latin typeface="Garamond" panose="02020404030301010803" pitchFamily="18" charset="0"/>
              </a:rPr>
              <a:t>(CG000607)</a:t>
            </a:r>
            <a:endParaRPr lang="en-NZ" sz="1400" dirty="0">
              <a:latin typeface="Garamond" panose="02020404030301010803" pitchFamily="18" charset="0"/>
            </a:endParaRPr>
          </a:p>
        </p:txBody>
      </p:sp>
      <p:sp>
        <p:nvSpPr>
          <p:cNvPr id="12" name="TextBox 11"/>
          <p:cNvSpPr txBox="1"/>
          <p:nvPr/>
        </p:nvSpPr>
        <p:spPr>
          <a:xfrm>
            <a:off x="4508171" y="3504574"/>
            <a:ext cx="3238804" cy="1938992"/>
          </a:xfrm>
          <a:prstGeom prst="rect">
            <a:avLst/>
          </a:prstGeom>
          <a:noFill/>
        </p:spPr>
        <p:txBody>
          <a:bodyPr wrap="square" rtlCol="0">
            <a:spAutoFit/>
          </a:bodyPr>
          <a:lstStyle/>
          <a:p>
            <a:r>
              <a:rPr lang="en-NZ" dirty="0">
                <a:latin typeface="Garamond" panose="02020404030301010803" pitchFamily="18" charset="0"/>
              </a:rPr>
              <a:t>This is a set of bone-handled metal knives and forks for a child. The blades are stamped ‘FOR A GOOD CHILD’.  </a:t>
            </a:r>
          </a:p>
          <a:p>
            <a:endParaRPr lang="en-NZ" sz="1600" dirty="0">
              <a:latin typeface="Garamond" panose="02020404030301010803" pitchFamily="18" charset="0"/>
            </a:endParaRPr>
          </a:p>
          <a:p>
            <a:r>
              <a:rPr lang="en-NZ" sz="1600" b="1" dirty="0">
                <a:latin typeface="Garamond" panose="02020404030301010803" pitchFamily="18" charset="0"/>
              </a:rPr>
              <a:t>Child’s cutlery </a:t>
            </a:r>
            <a:r>
              <a:rPr lang="en-NZ" sz="1600" dirty="0">
                <a:latin typeface="Garamond" panose="02020404030301010803" pitchFamily="18" charset="0"/>
              </a:rPr>
              <a:t>(col.1390). Circa 1800s. </a:t>
            </a:r>
            <a:r>
              <a:rPr lang="en-NZ" sz="1600" b="1" dirty="0">
                <a:latin typeface="Garamond" panose="02020404030301010803" pitchFamily="18" charset="0"/>
              </a:rPr>
              <a:t>Auckland Museum, NZ</a:t>
            </a:r>
            <a:r>
              <a:rPr lang="en-NZ" sz="1600" dirty="0">
                <a:latin typeface="Garamond" panose="02020404030301010803" pitchFamily="18" charset="0"/>
              </a:rPr>
              <a:t>. </a:t>
            </a:r>
          </a:p>
        </p:txBody>
      </p:sp>
      <p:sp>
        <p:nvSpPr>
          <p:cNvPr id="13" name="TextBox 12"/>
          <p:cNvSpPr txBox="1"/>
          <p:nvPr/>
        </p:nvSpPr>
        <p:spPr>
          <a:xfrm>
            <a:off x="8398158" y="3689503"/>
            <a:ext cx="3238804" cy="2431435"/>
          </a:xfrm>
          <a:prstGeom prst="rect">
            <a:avLst/>
          </a:prstGeom>
          <a:noFill/>
        </p:spPr>
        <p:txBody>
          <a:bodyPr wrap="square" rtlCol="0">
            <a:spAutoFit/>
          </a:bodyPr>
          <a:lstStyle/>
          <a:p>
            <a:r>
              <a:rPr lang="en-NZ" dirty="0">
                <a:latin typeface="Garamond" panose="02020404030301010803" pitchFamily="18" charset="0"/>
              </a:rPr>
              <a:t>Photographed by Lesley Adkin, this woman is peeling potatoes and chopping cauliflower on a wooden kitchen table. </a:t>
            </a:r>
          </a:p>
          <a:p>
            <a:endParaRPr lang="en-NZ" sz="1600" dirty="0">
              <a:latin typeface="Garamond" panose="02020404030301010803" pitchFamily="18" charset="0"/>
            </a:endParaRPr>
          </a:p>
          <a:p>
            <a:r>
              <a:rPr lang="en-NZ" sz="1600" b="1" dirty="0">
                <a:latin typeface="Garamond" panose="02020404030301010803" pitchFamily="18" charset="0"/>
              </a:rPr>
              <a:t>Preparing dinner , </a:t>
            </a:r>
            <a:r>
              <a:rPr lang="en-NZ" sz="1600" dirty="0">
                <a:latin typeface="Garamond" panose="02020404030301010803" pitchFamily="18" charset="0"/>
              </a:rPr>
              <a:t>28 December 1913, by Leslie Adkin. Gift of G. L. Adkin family estate, 1964. </a:t>
            </a:r>
            <a:r>
              <a:rPr lang="en-NZ" sz="1600" b="1" dirty="0" err="1">
                <a:latin typeface="Garamond" panose="02020404030301010803" pitchFamily="18" charset="0"/>
              </a:rPr>
              <a:t>Te</a:t>
            </a:r>
            <a:r>
              <a:rPr lang="en-NZ" sz="1600" b="1" dirty="0">
                <a:latin typeface="Garamond" panose="02020404030301010803" pitchFamily="18" charset="0"/>
              </a:rPr>
              <a:t> Papa </a:t>
            </a:r>
            <a:r>
              <a:rPr lang="en-NZ" sz="1600" dirty="0">
                <a:latin typeface="Garamond" panose="02020404030301010803" pitchFamily="18" charset="0"/>
              </a:rPr>
              <a:t>(A.008597)</a:t>
            </a:r>
            <a:endParaRPr lang="en-NZ" sz="1400" dirty="0">
              <a:latin typeface="Garamond" panose="02020404030301010803" pitchFamily="18" charset="0"/>
            </a:endParaRPr>
          </a:p>
        </p:txBody>
      </p:sp>
    </p:spTree>
    <p:extLst>
      <p:ext uri="{BB962C8B-B14F-4D97-AF65-F5344CB8AC3E}">
        <p14:creationId xmlns:p14="http://schemas.microsoft.com/office/powerpoint/2010/main" val="3310607133"/>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2" name="Picture 14" descr="https://thumbnailer.digitalnz.org/?src=http%3A%2F%2Fwww.aucklandcity.govt.nz%2Fdbtw-wpd%2FHeritageImages%2Fimages%2Fphotos%2Facc1f%2F1_W01655_mm.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95572" y="212933"/>
            <a:ext cx="5853344" cy="6342821"/>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199505" y="241069"/>
            <a:ext cx="11820699" cy="642573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7180" name="Picture 12" descr="File:The Streets of Pompeii (15029279942).jpg"/>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306979" y="349134"/>
            <a:ext cx="5670464" cy="6209607"/>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02388" y="536615"/>
            <a:ext cx="5637783" cy="1015663"/>
          </a:xfrm>
          <a:prstGeom prst="rect">
            <a:avLst/>
          </a:prstGeom>
          <a:noFill/>
        </p:spPr>
        <p:txBody>
          <a:bodyPr wrap="square" rtlCol="0">
            <a:spAutoFit/>
          </a:bodyPr>
          <a:lstStyle/>
          <a:p>
            <a:pPr algn="ctr"/>
            <a:r>
              <a:rPr lang="en-NZ" sz="6000" dirty="0">
                <a:ln>
                  <a:solidFill>
                    <a:schemeClr val="tx1"/>
                  </a:solidFill>
                </a:ln>
                <a:solidFill>
                  <a:schemeClr val="bg1"/>
                </a:solidFill>
                <a:latin typeface="Garamond" panose="02020404030301010803" pitchFamily="18" charset="0"/>
              </a:rPr>
              <a:t>Playtime</a:t>
            </a:r>
          </a:p>
        </p:txBody>
      </p:sp>
      <p:pic>
        <p:nvPicPr>
          <p:cNvPr id="14" name="Picture 4" descr="Image result for green parrot"/>
          <p:cNvPicPr>
            <a:picLocks noChangeAspect="1" noChangeArrowheads="1"/>
          </p:cNvPicPr>
          <p:nvPr/>
        </p:nvPicPr>
        <p:blipFill>
          <a:blip r:embed="rId4" cstate="screen">
            <a:extLst>
              <a:ext uri="{BEBA8EAE-BF5A-486C-A8C5-ECC9F3942E4B}">
                <a14:imgProps xmlns:a14="http://schemas.microsoft.com/office/drawing/2010/main">
                  <a14:imgLayer r:embed="rId5">
                    <a14:imgEffect>
                      <a14:backgroundRemoval t="9290" b="92350" l="9455" r="98545">
                        <a14:backgroundMark x1="77091" y1="40437" x2="77091" y2="40437"/>
                        <a14:backgroundMark x1="73091" y1="46995" x2="73091" y2="46995"/>
                        <a14:backgroundMark x1="67636" y1="48087" x2="67636" y2="48087"/>
                        <a14:backgroundMark x1="79636" y1="57923" x2="79636" y2="57923"/>
                        <a14:backgroundMark x1="88000" y1="43169" x2="88000" y2="43169"/>
                        <a14:backgroundMark x1="90182" y1="32240" x2="90182" y2="32240"/>
                        <a14:backgroundMark x1="88727" y1="20219" x2="88727" y2="20219"/>
                        <a14:backgroundMark x1="77455" y1="59563" x2="77455" y2="59563"/>
                        <a14:backgroundMark x1="69091" y1="55738" x2="69091" y2="55738"/>
                        <a14:backgroundMark x1="64364" y1="54645" x2="64364" y2="54645"/>
                        <a14:backgroundMark x1="60000" y1="52459" x2="60000" y2="52459"/>
                        <a14:backgroundMark x1="55273" y1="69399" x2="55273" y2="69399"/>
                        <a14:backgroundMark x1="44364" y1="69945" x2="44364" y2="69945"/>
                        <a14:backgroundMark x1="49091" y1="69945" x2="49091" y2="69945"/>
                      </a14:backgroundRemoval>
                    </a14:imgEffect>
                  </a14:imgLayer>
                </a14:imgProps>
              </a:ext>
              <a:ext uri="{28A0092B-C50C-407E-A947-70E740481C1C}">
                <a14:useLocalDpi xmlns:a14="http://schemas.microsoft.com/office/drawing/2010/main"/>
              </a:ext>
            </a:extLst>
          </a:blip>
          <a:srcRect/>
          <a:stretch>
            <a:fillRect/>
          </a:stretch>
        </p:blipFill>
        <p:spPr bwMode="auto">
          <a:xfrm>
            <a:off x="4023652" y="544749"/>
            <a:ext cx="736079" cy="66148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11200" y="1503451"/>
            <a:ext cx="4608945" cy="1069973"/>
          </a:xfrm>
          <a:prstGeom prst="rect">
            <a:avLst/>
          </a:prstGeom>
        </p:spPr>
        <p:txBody>
          <a:bodyPr wrap="square">
            <a:spAutoFit/>
          </a:bodyPr>
          <a:lstStyle/>
          <a:p>
            <a:pPr>
              <a:lnSpc>
                <a:spcPct val="107000"/>
              </a:lnSpc>
              <a:spcAft>
                <a:spcPts val="800"/>
              </a:spcAft>
            </a:pPr>
            <a:r>
              <a:rPr lang="en-NZ" sz="2000" b="1" dirty="0">
                <a:solidFill>
                  <a:schemeClr val="bg1"/>
                </a:solidFill>
                <a:latin typeface="Papyrus" panose="03070502060502030205" pitchFamily="66" charset="0"/>
                <a:ea typeface="Calibri" panose="020F0502020204030204" pitchFamily="34" charset="0"/>
                <a:cs typeface="Times New Roman" panose="02020603050405020304" pitchFamily="18" charset="0"/>
              </a:rPr>
              <a:t>A</a:t>
            </a:r>
            <a:r>
              <a:rPr lang="en-NZ" sz="2000" b="1" dirty="0">
                <a:solidFill>
                  <a:schemeClr val="bg1"/>
                </a:solidFill>
                <a:latin typeface="Garamond" panose="02020404030301010803" pitchFamily="18" charset="0"/>
                <a:ea typeface="Calibri" panose="020F0502020204030204" pitchFamily="34" charset="0"/>
                <a:cs typeface="Times New Roman" panose="02020603050405020304" pitchFamily="18" charset="0"/>
              </a:rPr>
              <a:t>fter he has finished eating, Scipio is allowed to spend some time playing with his toys and his pets, Titan and Ajax… </a:t>
            </a:r>
            <a:endParaRPr lang="en-NZ" sz="2000" b="1"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endParaRPr>
          </a:p>
        </p:txBody>
      </p:sp>
      <p:grpSp>
        <p:nvGrpSpPr>
          <p:cNvPr id="8" name="Group 7">
            <a:extLst>
              <a:ext uri="{FF2B5EF4-FFF2-40B4-BE49-F238E27FC236}">
                <a16:creationId xmlns:a16="http://schemas.microsoft.com/office/drawing/2014/main" id="{81C23B61-0375-7846-9EBB-3CC33DEF6257}"/>
              </a:ext>
            </a:extLst>
          </p:cNvPr>
          <p:cNvGrpSpPr/>
          <p:nvPr/>
        </p:nvGrpSpPr>
        <p:grpSpPr>
          <a:xfrm>
            <a:off x="3443423" y="2585470"/>
            <a:ext cx="2301240" cy="3684861"/>
            <a:chOff x="3142211" y="2572603"/>
            <a:chExt cx="2301240" cy="3684861"/>
          </a:xfrm>
        </p:grpSpPr>
        <p:sp>
          <p:nvSpPr>
            <p:cNvPr id="15" name="Rounded Rectangular Callout 14"/>
            <p:cNvSpPr/>
            <p:nvPr/>
          </p:nvSpPr>
          <p:spPr>
            <a:xfrm rot="5400000">
              <a:off x="2450400" y="3264414"/>
              <a:ext cx="3684861" cy="2301240"/>
            </a:xfrm>
            <a:prstGeom prst="wedgeRoundRectCallou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NZ"/>
            </a:p>
          </p:txBody>
        </p:sp>
        <p:sp>
          <p:nvSpPr>
            <p:cNvPr id="17" name="Text Box 2"/>
            <p:cNvSpPr txBox="1">
              <a:spLocks noChangeArrowheads="1"/>
            </p:cNvSpPr>
            <p:nvPr/>
          </p:nvSpPr>
          <p:spPr bwMode="auto">
            <a:xfrm>
              <a:off x="3317692" y="2681489"/>
              <a:ext cx="2075180" cy="3390265"/>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NZ" sz="1800" dirty="0">
                  <a:effectLst/>
                  <a:latin typeface="Garamond" panose="02020404030301010803" pitchFamily="18" charset="0"/>
                  <a:ea typeface="Calibri" panose="020F0502020204030204" pitchFamily="34" charset="0"/>
                  <a:cs typeface="Times New Roman" panose="02020603050405020304" pitchFamily="18" charset="0"/>
                </a:rPr>
                <a:t>“C’mon Titan, let’s go! I love to throw a ball to my dog or play with my </a:t>
              </a:r>
              <a:r>
                <a:rPr lang="en-NZ" sz="1800" b="1" dirty="0">
                  <a:effectLst/>
                  <a:latin typeface="Garamond" panose="02020404030301010803" pitchFamily="18" charset="0"/>
                  <a:ea typeface="Calibri" panose="020F0502020204030204" pitchFamily="34" charset="0"/>
                  <a:cs typeface="Times New Roman" panose="02020603050405020304" pitchFamily="18" charset="0"/>
                </a:rPr>
                <a:t>knucklebones</a:t>
              </a:r>
              <a:r>
                <a:rPr lang="en-NZ" sz="1800" dirty="0">
                  <a:effectLst/>
                  <a:latin typeface="Garamond" panose="02020404030301010803" pitchFamily="18" charset="0"/>
                  <a:ea typeface="Calibri" panose="020F0502020204030204" pitchFamily="34" charset="0"/>
                  <a:cs typeface="Times New Roman" panose="02020603050405020304" pitchFamily="18" charset="0"/>
                </a:rPr>
                <a:t>. My sister plays with her dolls but I’d rather have pretend sword fights and swap </a:t>
              </a:r>
              <a:r>
                <a:rPr lang="en-NZ" sz="1800" b="1" dirty="0">
                  <a:effectLst/>
                  <a:latin typeface="Garamond" panose="02020404030301010803" pitchFamily="18" charset="0"/>
                  <a:ea typeface="Calibri" panose="020F0502020204030204" pitchFamily="34" charset="0"/>
                  <a:cs typeface="Times New Roman" panose="02020603050405020304" pitchFamily="18" charset="0"/>
                </a:rPr>
                <a:t>gladiator</a:t>
              </a:r>
              <a:r>
                <a:rPr lang="en-NZ" sz="1800" dirty="0">
                  <a:effectLst/>
                  <a:latin typeface="Garamond" panose="02020404030301010803" pitchFamily="18" charset="0"/>
                  <a:ea typeface="Calibri" panose="020F0502020204030204" pitchFamily="34" charset="0"/>
                  <a:cs typeface="Times New Roman" panose="02020603050405020304" pitchFamily="18" charset="0"/>
                </a:rPr>
                <a:t> figurines with my friends.”    </a:t>
              </a:r>
              <a:endParaRPr lang="en-NZ"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0" name="Picture 6" descr="Image result for kids roman wooden sword\"/>
          <p:cNvPicPr>
            <a:picLocks noChangeAspect="1" noChangeArrowheads="1"/>
          </p:cNvPicPr>
          <p:nvPr/>
        </p:nvPicPr>
        <p:blipFill>
          <a:blip r:embed="rId6" cstate="screen">
            <a:extLst>
              <a:ext uri="{BEBA8EAE-BF5A-486C-A8C5-ECC9F3942E4B}">
                <a14:imgProps xmlns:a14="http://schemas.microsoft.com/office/drawing/2010/main">
                  <a14:imgLayer r:embed="rId7">
                    <a14:imgEffect>
                      <a14:backgroundRemoval t="0" b="100000" l="9746" r="89831">
                        <a14:backgroundMark x1="45763" y1="33898" x2="45763" y2="33898"/>
                        <a14:backgroundMark x1="53390" y1="85169" x2="53390" y2="85169"/>
                        <a14:backgroundMark x1="46186" y1="87288" x2="46186" y2="87288"/>
                        <a14:backgroundMark x1="50847" y1="96186" x2="50847" y2="96186"/>
                        <a14:backgroundMark x1="51695" y1="90678" x2="51695" y2="90678"/>
                        <a14:backgroundMark x1="50847" y1="2966" x2="50847" y2="2966"/>
                        <a14:backgroundMark x1="51695" y1="21186" x2="51695" y2="21186"/>
                        <a14:backgroundMark x1="50847" y1="11441" x2="50847" y2="11441"/>
                        <a14:backgroundMark x1="54237" y1="34322" x2="54237" y2="34322"/>
                      </a14:backgroundRemoval>
                    </a14:imgEffect>
                  </a14:imgLayer>
                </a14:imgProps>
              </a:ext>
              <a:ext uri="{28A0092B-C50C-407E-A947-70E740481C1C}">
                <a14:useLocalDpi xmlns:a14="http://schemas.microsoft.com/office/drawing/2010/main"/>
              </a:ext>
            </a:extLst>
          </a:blip>
          <a:srcRect/>
          <a:stretch>
            <a:fillRect/>
          </a:stretch>
        </p:blipFill>
        <p:spPr bwMode="auto">
          <a:xfrm rot="9984142">
            <a:off x="1062204" y="3545336"/>
            <a:ext cx="1182154" cy="98012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Image result for roman ball"/>
          <p:cNvPicPr>
            <a:picLocks noChangeAspect="1" noChangeArrowheads="1"/>
          </p:cNvPicPr>
          <p:nvPr/>
        </p:nvPicPr>
        <p:blipFill>
          <a:blip r:embed="rId8" cstate="screen">
            <a:extLst>
              <a:ext uri="{BEBA8EAE-BF5A-486C-A8C5-ECC9F3942E4B}">
                <a14:imgProps xmlns:a14="http://schemas.microsoft.com/office/drawing/2010/main">
                  <a14:imgLayer r:embed="rId9">
                    <a14:imgEffect>
                      <a14:backgroundRemoval t="0" b="100000" l="433" r="100000">
                        <a14:foregroundMark x1="45022" y1="92661" x2="45022" y2="92661"/>
                        <a14:foregroundMark x1="63636" y1="94495" x2="63636" y2="94495"/>
                        <a14:foregroundMark x1="37229" y1="93578" x2="37229" y2="93578"/>
                        <a14:backgroundMark x1="24242" y1="91284" x2="24242" y2="91284"/>
                        <a14:backgroundMark x1="29870" y1="92202" x2="29870" y2="92202"/>
                        <a14:backgroundMark x1="41126" y1="95413" x2="41126" y2="95413"/>
                        <a14:backgroundMark x1="63203" y1="97248" x2="63203" y2="97248"/>
                        <a14:backgroundMark x1="55844" y1="98165" x2="55844" y2="98165"/>
                        <a14:backgroundMark x1="44589" y1="97248" x2="44589" y2="97248"/>
                      </a14:backgroundRemoval>
                    </a14:imgEffect>
                  </a14:imgLayer>
                </a14:imgProps>
              </a:ext>
              <a:ext uri="{28A0092B-C50C-407E-A947-70E740481C1C}">
                <a14:useLocalDpi xmlns:a14="http://schemas.microsoft.com/office/drawing/2010/main"/>
              </a:ext>
            </a:extLst>
          </a:blip>
          <a:srcRect/>
          <a:stretch>
            <a:fillRect/>
          </a:stretch>
        </p:blipFill>
        <p:spPr bwMode="auto">
          <a:xfrm>
            <a:off x="1390929" y="5980758"/>
            <a:ext cx="331063" cy="290302"/>
          </a:xfrm>
          <a:prstGeom prst="rect">
            <a:avLst/>
          </a:prstGeom>
          <a:noFill/>
          <a:extLst>
            <a:ext uri="{909E8E84-426E-40DD-AFC4-6F175D3DCCD1}">
              <a14:hiddenFill xmlns:a14="http://schemas.microsoft.com/office/drawing/2010/main">
                <a:solidFill>
                  <a:srgbClr val="FFFFFF"/>
                </a:solidFill>
              </a14:hiddenFill>
            </a:ext>
          </a:extLst>
        </p:spPr>
      </p:pic>
      <p:sp>
        <p:nvSpPr>
          <p:cNvPr id="22" name="Rounded Rectangle 21"/>
          <p:cNvSpPr/>
          <p:nvPr/>
        </p:nvSpPr>
        <p:spPr>
          <a:xfrm>
            <a:off x="561099" y="2639659"/>
            <a:ext cx="1023875" cy="943900"/>
          </a:xfrm>
          <a:prstGeom prst="roundRect">
            <a:avLst/>
          </a:prstGeom>
          <a:solidFill>
            <a:schemeClr val="accent1">
              <a:lumMod val="40000"/>
              <a:lumOff val="60000"/>
            </a:schemeClr>
          </a:solidFill>
          <a:ln w="28575">
            <a:solidFill>
              <a:schemeClr val="tx1">
                <a:lumMod val="95000"/>
                <a:lumOff val="5000"/>
              </a:schemeClr>
            </a:solidFill>
          </a:ln>
          <a:effectLst>
            <a:outerShdw blurRad="635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3" name="Rounded Rectangle 22"/>
          <p:cNvSpPr/>
          <p:nvPr/>
        </p:nvSpPr>
        <p:spPr>
          <a:xfrm>
            <a:off x="560539" y="3684155"/>
            <a:ext cx="1023875" cy="943900"/>
          </a:xfrm>
          <a:prstGeom prst="roundRect">
            <a:avLst/>
          </a:prstGeom>
          <a:solidFill>
            <a:schemeClr val="accent1">
              <a:lumMod val="40000"/>
              <a:lumOff val="60000"/>
            </a:schemeClr>
          </a:solidFill>
          <a:ln w="28575">
            <a:solidFill>
              <a:schemeClr val="tx1">
                <a:lumMod val="95000"/>
                <a:lumOff val="5000"/>
              </a:schemeClr>
            </a:solidFill>
          </a:ln>
          <a:effectLst>
            <a:outerShdw blurRad="635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4" name="Rounded Rectangle 23"/>
          <p:cNvSpPr/>
          <p:nvPr/>
        </p:nvSpPr>
        <p:spPr>
          <a:xfrm>
            <a:off x="560538" y="4728651"/>
            <a:ext cx="1023875" cy="943900"/>
          </a:xfrm>
          <a:prstGeom prst="roundRect">
            <a:avLst/>
          </a:prstGeom>
          <a:solidFill>
            <a:schemeClr val="accent1">
              <a:lumMod val="40000"/>
              <a:lumOff val="60000"/>
            </a:schemeClr>
          </a:solidFill>
          <a:ln w="28575">
            <a:solidFill>
              <a:schemeClr val="tx1">
                <a:lumMod val="95000"/>
                <a:lumOff val="5000"/>
              </a:schemeClr>
            </a:solidFill>
          </a:ln>
          <a:effectLst>
            <a:outerShdw blurRad="635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29" name="Picture 10" descr="Image result for roman doll"/>
          <p:cNvPicPr>
            <a:picLocks noChangeAspect="1" noChangeArrowheads="1"/>
          </p:cNvPicPr>
          <p:nvPr/>
        </p:nvPicPr>
        <p:blipFill>
          <a:blip r:embed="rId10" cstate="screen">
            <a:extLst>
              <a:ext uri="{BEBA8EAE-BF5A-486C-A8C5-ECC9F3942E4B}">
                <a14:imgProps xmlns:a14="http://schemas.microsoft.com/office/drawing/2010/main">
                  <a14:imgLayer r:embed="rId11">
                    <a14:imgEffect>
                      <a14:backgroundRemoval t="684" b="99121" l="9814" r="89848"/>
                    </a14:imgEffect>
                  </a14:imgLayer>
                </a14:imgProps>
              </a:ext>
              <a:ext uri="{28A0092B-C50C-407E-A947-70E740481C1C}">
                <a14:useLocalDpi xmlns:a14="http://schemas.microsoft.com/office/drawing/2010/main"/>
              </a:ext>
            </a:extLst>
          </a:blip>
          <a:srcRect/>
          <a:stretch>
            <a:fillRect/>
          </a:stretch>
        </p:blipFill>
        <p:spPr bwMode="auto">
          <a:xfrm>
            <a:off x="697774" y="3780069"/>
            <a:ext cx="633286" cy="82911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2" descr="Image result for ancient roman gladiator figure museum"/>
          <p:cNvPicPr>
            <a:picLocks noChangeAspect="1" noChangeArrowheads="1"/>
          </p:cNvPicPr>
          <p:nvPr/>
        </p:nvPicPr>
        <p:blipFill>
          <a:blip r:embed="rId12" cstate="screen">
            <a:extLst>
              <a:ext uri="{BEBA8EAE-BF5A-486C-A8C5-ECC9F3942E4B}">
                <a14:imgProps xmlns:a14="http://schemas.microsoft.com/office/drawing/2010/main">
                  <a14:imgLayer r:embed="rId13">
                    <a14:imgEffect>
                      <a14:backgroundRemoval t="7818" b="90554" l="9746" r="89831"/>
                    </a14:imgEffect>
                  </a14:imgLayer>
                </a14:imgProps>
              </a:ext>
              <a:ext uri="{28A0092B-C50C-407E-A947-70E740481C1C}">
                <a14:useLocalDpi xmlns:a14="http://schemas.microsoft.com/office/drawing/2010/main"/>
              </a:ext>
            </a:extLst>
          </a:blip>
          <a:srcRect/>
          <a:stretch>
            <a:fillRect/>
          </a:stretch>
        </p:blipFill>
        <p:spPr bwMode="auto">
          <a:xfrm>
            <a:off x="516257" y="4669264"/>
            <a:ext cx="968917" cy="116060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descr="Knucklebones"/>
          <p:cNvPicPr/>
          <p:nvPr/>
        </p:nvPicPr>
        <p:blipFill>
          <a:blip r:embed="rId14" cstate="print">
            <a:extLst>
              <a:ext uri="{28A0092B-C50C-407E-A947-70E740481C1C}">
                <a14:useLocalDpi xmlns:a14="http://schemas.microsoft.com/office/drawing/2010/main"/>
              </a:ext>
            </a:extLst>
          </a:blip>
          <a:srcRect/>
          <a:stretch>
            <a:fillRect/>
          </a:stretch>
        </p:blipFill>
        <p:spPr bwMode="auto">
          <a:xfrm>
            <a:off x="645980" y="2798400"/>
            <a:ext cx="834200" cy="658531"/>
          </a:xfrm>
          <a:prstGeom prst="rect">
            <a:avLst/>
          </a:prstGeom>
          <a:noFill/>
          <a:ln>
            <a:noFill/>
          </a:ln>
        </p:spPr>
      </p:pic>
      <p:sp>
        <p:nvSpPr>
          <p:cNvPr id="38" name="Rounded Rectangular Callout 37"/>
          <p:cNvSpPr/>
          <p:nvPr/>
        </p:nvSpPr>
        <p:spPr>
          <a:xfrm>
            <a:off x="7851645" y="665038"/>
            <a:ext cx="3811270" cy="2228215"/>
          </a:xfrm>
          <a:prstGeom prst="wedgeRoundRectCallou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NZ"/>
          </a:p>
        </p:txBody>
      </p:sp>
      <p:sp>
        <p:nvSpPr>
          <p:cNvPr id="40" name="Text Box 2"/>
          <p:cNvSpPr txBox="1">
            <a:spLocks noChangeArrowheads="1"/>
          </p:cNvSpPr>
          <p:nvPr/>
        </p:nvSpPr>
        <p:spPr bwMode="auto">
          <a:xfrm>
            <a:off x="8068123" y="737478"/>
            <a:ext cx="3546762" cy="1708200"/>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NZ" sz="1800" dirty="0">
                <a:effectLst/>
                <a:latin typeface="Garamond" panose="02020404030301010803" pitchFamily="18" charset="0"/>
                <a:ea typeface="Calibri" panose="020F0502020204030204" pitchFamily="34" charset="0"/>
                <a:cs typeface="Times New Roman" panose="02020603050405020304" pitchFamily="18" charset="0"/>
              </a:rPr>
              <a:t>“Come back, Sparky! I love to play catch with Sparky but we have to go to the playground because we might ruin the vegetable garden. I like to play marbles and fly kites. In the weekend, I’m going to </a:t>
            </a:r>
            <a:r>
              <a:rPr lang="en-NZ" sz="1800" b="1" dirty="0">
                <a:effectLst/>
                <a:latin typeface="Garamond" panose="02020404030301010803" pitchFamily="18" charset="0"/>
                <a:ea typeface="Calibri" panose="020F0502020204030204" pitchFamily="34" charset="0"/>
                <a:cs typeface="Times New Roman" panose="02020603050405020304" pitchFamily="18" charset="0"/>
              </a:rPr>
              <a:t>Ballantynes</a:t>
            </a:r>
            <a:r>
              <a:rPr lang="en-NZ" sz="1800" dirty="0">
                <a:effectLst/>
                <a:latin typeface="Garamond" panose="02020404030301010803" pitchFamily="18" charset="0"/>
                <a:ea typeface="Calibri" panose="020F0502020204030204" pitchFamily="34" charset="0"/>
                <a:cs typeface="Times New Roman" panose="02020603050405020304" pitchFamily="18" charset="0"/>
              </a:rPr>
              <a:t> to get a tin soldier.” </a:t>
            </a:r>
            <a:endParaRPr lang="en-NZ"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NZ" sz="1800" dirty="0">
                <a:effectLst/>
                <a:latin typeface="Garamond" panose="02020404030301010803" pitchFamily="18" charset="0"/>
                <a:ea typeface="Calibri" panose="020F0502020204030204" pitchFamily="34" charset="0"/>
                <a:cs typeface="Times New Roman" panose="02020603050405020304" pitchFamily="18" charset="0"/>
              </a:rPr>
              <a:t> </a:t>
            </a:r>
            <a:endParaRPr lang="en-NZ"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1" name="Picture 4" descr="Image result for jack russell running"/>
          <p:cNvPicPr>
            <a:picLocks noChangeAspect="1" noChangeArrowheads="1"/>
          </p:cNvPicPr>
          <p:nvPr/>
        </p:nvPicPr>
        <p:blipFill>
          <a:blip r:embed="rId15" cstate="screen">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7377356" y="4302926"/>
            <a:ext cx="1675896" cy="133576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6" descr="Image result for ball"/>
          <p:cNvPicPr>
            <a:picLocks noChangeAspect="1" noChangeArrowheads="1"/>
          </p:cNvPicPr>
          <p:nvPr/>
        </p:nvPicPr>
        <p:blipFill>
          <a:blip r:embed="rId17" cstate="screen">
            <a:extLst>
              <a:ext uri="{BEBA8EAE-BF5A-486C-A8C5-ECC9F3942E4B}">
                <a14:imgProps xmlns:a14="http://schemas.microsoft.com/office/drawing/2010/main">
                  <a14:imgLayer r:embed="rId18">
                    <a14:imgEffect>
                      <a14:backgroundRemoval t="500" b="100000" l="500" r="100000"/>
                    </a14:imgEffect>
                    <a14:imgEffect>
                      <a14:saturation sat="200000"/>
                    </a14:imgEffect>
                  </a14:imgLayer>
                </a14:imgProps>
              </a:ext>
              <a:ext uri="{28A0092B-C50C-407E-A947-70E740481C1C}">
                <a14:useLocalDpi xmlns:a14="http://schemas.microsoft.com/office/drawing/2010/main"/>
              </a:ext>
            </a:extLst>
          </a:blip>
          <a:srcRect/>
          <a:stretch>
            <a:fillRect/>
          </a:stretch>
        </p:blipFill>
        <p:spPr bwMode="auto">
          <a:xfrm rot="3088729" flipV="1">
            <a:off x="6569528" y="5791295"/>
            <a:ext cx="300804" cy="278404"/>
          </a:xfrm>
          <a:prstGeom prst="rect">
            <a:avLst/>
          </a:prstGeom>
          <a:noFill/>
          <a:extLst>
            <a:ext uri="{909E8E84-426E-40DD-AFC4-6F175D3DCCD1}">
              <a14:hiddenFill xmlns:a14="http://schemas.microsoft.com/office/drawing/2010/main">
                <a:solidFill>
                  <a:srgbClr val="FFFFFF"/>
                </a:solidFill>
              </a14:hiddenFill>
            </a:ext>
          </a:extLst>
        </p:spPr>
      </p:pic>
      <p:sp>
        <p:nvSpPr>
          <p:cNvPr id="47" name="Rounded Rectangle 46"/>
          <p:cNvSpPr/>
          <p:nvPr/>
        </p:nvSpPr>
        <p:spPr>
          <a:xfrm>
            <a:off x="6249524" y="761542"/>
            <a:ext cx="1023875" cy="943900"/>
          </a:xfrm>
          <a:prstGeom prst="roundRect">
            <a:avLst/>
          </a:prstGeom>
          <a:solidFill>
            <a:schemeClr val="accent1">
              <a:lumMod val="40000"/>
              <a:lumOff val="60000"/>
            </a:schemeClr>
          </a:solidFill>
          <a:ln w="28575">
            <a:solidFill>
              <a:schemeClr val="tx1">
                <a:lumMod val="95000"/>
                <a:lumOff val="5000"/>
              </a:schemeClr>
            </a:solidFill>
          </a:ln>
          <a:effectLst>
            <a:outerShdw blurRad="635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8" name="Rounded Rectangle 47"/>
          <p:cNvSpPr/>
          <p:nvPr/>
        </p:nvSpPr>
        <p:spPr>
          <a:xfrm>
            <a:off x="6253983" y="1864259"/>
            <a:ext cx="1023875" cy="943900"/>
          </a:xfrm>
          <a:prstGeom prst="roundRect">
            <a:avLst/>
          </a:prstGeom>
          <a:solidFill>
            <a:schemeClr val="accent1">
              <a:lumMod val="40000"/>
              <a:lumOff val="60000"/>
            </a:schemeClr>
          </a:solidFill>
          <a:ln w="28575">
            <a:solidFill>
              <a:schemeClr val="tx1">
                <a:lumMod val="95000"/>
                <a:lumOff val="5000"/>
              </a:schemeClr>
            </a:solidFill>
          </a:ln>
          <a:effectLst>
            <a:outerShdw blurRad="635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49" name="Picture 48" descr="https://thumbnailer.digitalnz.org/?src=https%3A%2F%2Fco3-api-mediastorage.s3-ap-southeast-2.amazonaws.com%2F20661%2Fthumb"/>
          <p:cNvPicPr/>
          <p:nvPr/>
        </p:nvPicPr>
        <p:blipFill>
          <a:blip r:embed="rId19" cstate="screen">
            <a:extLst>
              <a:ext uri="{BEBA8EAE-BF5A-486C-A8C5-ECC9F3942E4B}">
                <a14:imgProps xmlns:a14="http://schemas.microsoft.com/office/drawing/2010/main">
                  <a14:imgLayer r:embed="rId20">
                    <a14:imgEffect>
                      <a14:backgroundRemoval t="9497" b="99441" l="9756" r="89895"/>
                    </a14:imgEffect>
                  </a14:imgLayer>
                </a14:imgProps>
              </a:ext>
              <a:ext uri="{28A0092B-C50C-407E-A947-70E740481C1C}">
                <a14:useLocalDpi xmlns:a14="http://schemas.microsoft.com/office/drawing/2010/main"/>
              </a:ext>
            </a:extLst>
          </a:blip>
          <a:srcRect/>
          <a:stretch>
            <a:fillRect/>
          </a:stretch>
        </p:blipFill>
        <p:spPr bwMode="auto">
          <a:xfrm>
            <a:off x="6184063" y="860141"/>
            <a:ext cx="1089336" cy="701913"/>
          </a:xfrm>
          <a:prstGeom prst="rect">
            <a:avLst/>
          </a:prstGeom>
          <a:noFill/>
          <a:ln>
            <a:noFill/>
          </a:ln>
        </p:spPr>
      </p:pic>
      <p:pic>
        <p:nvPicPr>
          <p:cNvPr id="50" name="Picture 49" descr="Image: Marbles"/>
          <p:cNvPicPr/>
          <p:nvPr/>
        </p:nvPicPr>
        <p:blipFill>
          <a:blip r:embed="rId21" cstate="screen">
            <a:extLst>
              <a:ext uri="{28A0092B-C50C-407E-A947-70E740481C1C}">
                <a14:useLocalDpi xmlns:a14="http://schemas.microsoft.com/office/drawing/2010/main"/>
              </a:ext>
            </a:extLst>
          </a:blip>
          <a:srcRect/>
          <a:stretch>
            <a:fillRect/>
          </a:stretch>
        </p:blipFill>
        <p:spPr bwMode="auto">
          <a:xfrm>
            <a:off x="6345344" y="2075961"/>
            <a:ext cx="856600" cy="538701"/>
          </a:xfrm>
          <a:prstGeom prst="rect">
            <a:avLst/>
          </a:prstGeom>
          <a:noFill/>
          <a:ln>
            <a:noFill/>
          </a:ln>
        </p:spPr>
      </p:pic>
      <p:pic>
        <p:nvPicPr>
          <p:cNvPr id="7194" name="Picture 26" descr="Image result for OLD FASHIONED HOOP"/>
          <p:cNvPicPr>
            <a:picLocks noChangeAspect="1" noChangeArrowheads="1"/>
          </p:cNvPicPr>
          <p:nvPr/>
        </p:nvPicPr>
        <p:blipFill rotWithShape="1">
          <a:blip r:embed="rId22" cstate="screen">
            <a:extLst>
              <a:ext uri="{BEBA8EAE-BF5A-486C-A8C5-ECC9F3942E4B}">
                <a14:imgProps xmlns:a14="http://schemas.microsoft.com/office/drawing/2010/main">
                  <a14:imgLayer r:embed="rId23">
                    <a14:imgEffect>
                      <a14:backgroundRemoval t="0" b="99623" l="0" r="99623"/>
                    </a14:imgEffect>
                  </a14:imgLayer>
                </a14:imgProps>
              </a:ext>
              <a:ext uri="{28A0092B-C50C-407E-A947-70E740481C1C}">
                <a14:useLocalDpi xmlns:a14="http://schemas.microsoft.com/office/drawing/2010/main"/>
              </a:ext>
            </a:extLst>
          </a:blip>
          <a:srcRect l="4166" t="22063" r="-8896" b="-63"/>
          <a:stretch/>
        </p:blipFill>
        <p:spPr bwMode="auto">
          <a:xfrm rot="10800000">
            <a:off x="8928000" y="4984876"/>
            <a:ext cx="1521934" cy="14040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C1097B42-56FF-46F1-8136-BF84470CEBEA}" type="slidenum">
              <a:rPr lang="en-NZ" smtClean="0"/>
              <a:t>21</a:t>
            </a:fld>
            <a:endParaRPr lang="en-NZ"/>
          </a:p>
        </p:txBody>
      </p:sp>
      <p:pic>
        <p:nvPicPr>
          <p:cNvPr id="7" name="Picture 6">
            <a:extLst>
              <a:ext uri="{FF2B5EF4-FFF2-40B4-BE49-F238E27FC236}">
                <a16:creationId xmlns:a16="http://schemas.microsoft.com/office/drawing/2014/main" id="{06F0719B-C219-D748-A8B7-AA1218D3116F}"/>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1166046" y="2581682"/>
            <a:ext cx="2534164" cy="3807195"/>
          </a:xfrm>
          <a:prstGeom prst="rect">
            <a:avLst/>
          </a:prstGeom>
        </p:spPr>
      </p:pic>
      <p:pic>
        <p:nvPicPr>
          <p:cNvPr id="34" name="Picture 6" descr="Related image">
            <a:extLst>
              <a:ext uri="{FF2B5EF4-FFF2-40B4-BE49-F238E27FC236}">
                <a16:creationId xmlns:a16="http://schemas.microsoft.com/office/drawing/2014/main" id="{CF1C2A0D-B624-7242-969D-C34E62ADE2B1}"/>
              </a:ext>
            </a:extLst>
          </p:cNvPr>
          <p:cNvPicPr>
            <a:picLocks noChangeAspect="1" noChangeArrowheads="1"/>
          </p:cNvPicPr>
          <p:nvPr/>
        </p:nvPicPr>
        <p:blipFill>
          <a:blip r:embed="rId25" cstate="screen">
            <a:extLst>
              <a:ext uri="{BEBA8EAE-BF5A-486C-A8C5-ECC9F3942E4B}">
                <a14:imgProps xmlns:a14="http://schemas.microsoft.com/office/drawing/2010/main">
                  <a14:imgLayer r:embed="rId26">
                    <a14:imgEffect>
                      <a14:backgroundRemoval t="0" b="89931" l="0" r="98438">
                        <a14:foregroundMark x1="34288" y1="33218" x2="34288" y2="33218"/>
                        <a14:foregroundMark x1="37153" y1="34086" x2="37153" y2="34086"/>
                        <a14:foregroundMark x1="38802" y1="35880" x2="38802" y2="35880"/>
                        <a14:foregroundMark x1="41667" y1="35880" x2="41667" y2="35880"/>
                        <a14:foregroundMark x1="24740" y1="53356" x2="24740" y2="53356"/>
                        <a14:foregroundMark x1="42188" y1="25926" x2="42188" y2="25926"/>
                        <a14:foregroundMark x1="39931" y1="25637" x2="39931" y2="25637"/>
                        <a14:foregroundMark x1="38802" y1="25347" x2="38802" y2="25347"/>
                        <a14:foregroundMark x1="38281" y1="25347" x2="38281" y2="25347"/>
                      </a14:backgroundRemoval>
                    </a14:imgEffect>
                  </a14:imgLayer>
                </a14:imgProps>
              </a:ext>
              <a:ext uri="{28A0092B-C50C-407E-A947-70E740481C1C}">
                <a14:useLocalDpi xmlns:a14="http://schemas.microsoft.com/office/drawing/2010/main"/>
              </a:ext>
            </a:extLst>
          </a:blip>
          <a:srcRect/>
          <a:stretch>
            <a:fillRect/>
          </a:stretch>
        </p:blipFill>
        <p:spPr bwMode="auto">
          <a:xfrm>
            <a:off x="2651216" y="4497193"/>
            <a:ext cx="1349795" cy="190934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569874B2-0970-E74B-8B39-75B600E11337}"/>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8877347" y="2138038"/>
            <a:ext cx="2771425" cy="4163644"/>
          </a:xfrm>
          <a:prstGeom prst="rect">
            <a:avLst/>
          </a:prstGeom>
        </p:spPr>
      </p:pic>
      <p:sp>
        <p:nvSpPr>
          <p:cNvPr id="4" name="Rectangle 3"/>
          <p:cNvSpPr/>
          <p:nvPr/>
        </p:nvSpPr>
        <p:spPr>
          <a:xfrm>
            <a:off x="6249524" y="5172042"/>
            <a:ext cx="5246776" cy="1069973"/>
          </a:xfrm>
          <a:prstGeom prst="rect">
            <a:avLst/>
          </a:prstGeom>
        </p:spPr>
        <p:txBody>
          <a:bodyPr wrap="square">
            <a:spAutoFit/>
          </a:bodyPr>
          <a:lstStyle/>
          <a:p>
            <a:pPr>
              <a:lnSpc>
                <a:spcPct val="107000"/>
              </a:lnSpc>
              <a:spcAft>
                <a:spcPts val="800"/>
              </a:spcAft>
              <a:tabLst>
                <a:tab pos="3695700" algn="l"/>
              </a:tabLst>
            </a:pPr>
            <a:r>
              <a:rPr lang="en-NZ" sz="2000" b="1" dirty="0">
                <a:solidFill>
                  <a:schemeClr val="bg1"/>
                </a:solidFill>
                <a:latin typeface="Lucida Calligraphy" panose="03010101010101010101" pitchFamily="66" charset="0"/>
                <a:ea typeface="Calibri" panose="020F0502020204030204" pitchFamily="34" charset="0"/>
                <a:cs typeface="Times New Roman" panose="02020603050405020304" pitchFamily="18" charset="0"/>
              </a:rPr>
              <a:t>A</a:t>
            </a:r>
            <a:r>
              <a:rPr lang="en-NZ" sz="2000" b="1" dirty="0">
                <a:solidFill>
                  <a:schemeClr val="bg1"/>
                </a:solidFill>
                <a:latin typeface="Garamond" panose="02020404030301010803" pitchFamily="18" charset="0"/>
                <a:ea typeface="Calibri" panose="020F0502020204030204" pitchFamily="34" charset="0"/>
                <a:cs typeface="Times New Roman" panose="02020603050405020304" pitchFamily="18" charset="0"/>
              </a:rPr>
              <a:t>s it was still light after dinner, Archie was able to play outside with Sparky until it started to get dark…</a:t>
            </a:r>
            <a:endParaRPr lang="en-NZ" sz="2000" b="1"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62804551"/>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66007" y="232757"/>
            <a:ext cx="11671069" cy="6458988"/>
          </a:xfrm>
          <a:prstGeom prst="roundRect">
            <a:avLst/>
          </a:prstGeom>
          <a:solidFill>
            <a:schemeClr val="accent1">
              <a:lumMod val="40000"/>
              <a:lumOff val="60000"/>
            </a:schemeClr>
          </a:solidFill>
          <a:ln w="28575">
            <a:solidFill>
              <a:schemeClr val="tx1">
                <a:lumMod val="95000"/>
                <a:lumOff val="5000"/>
              </a:schemeClr>
            </a:solidFill>
          </a:ln>
          <a:effectLst>
            <a:outerShdw blurRad="63500" dist="101600" dir="10800000" algn="r" rotWithShape="0">
              <a:prstClr val="black">
                <a:alpha val="40000"/>
              </a:prstClr>
            </a:outerShdw>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6" name="Picture 2" descr="Knucklebone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17883" y="547971"/>
            <a:ext cx="3432548" cy="3043127"/>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8" name="Picture 4" descr="Image result for roman dol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4420407" y="1362482"/>
            <a:ext cx="3480594" cy="1855789"/>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12" name="Rounded Rectangle 11"/>
          <p:cNvSpPr/>
          <p:nvPr/>
        </p:nvSpPr>
        <p:spPr>
          <a:xfrm>
            <a:off x="750127" y="3773977"/>
            <a:ext cx="3663471" cy="2744381"/>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NZ" dirty="0">
              <a:solidFill>
                <a:schemeClr val="tx1"/>
              </a:solidFill>
              <a:latin typeface="Garamond" panose="02020404030301010803" pitchFamily="18" charset="0"/>
            </a:endParaRPr>
          </a:p>
        </p:txBody>
      </p:sp>
      <p:sp>
        <p:nvSpPr>
          <p:cNvPr id="13" name="Rounded Rectangle 12"/>
          <p:cNvSpPr/>
          <p:nvPr/>
        </p:nvSpPr>
        <p:spPr>
          <a:xfrm>
            <a:off x="4670508" y="4216708"/>
            <a:ext cx="2970887" cy="2087593"/>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NZ" dirty="0">
              <a:solidFill>
                <a:schemeClr val="tx1"/>
              </a:solidFill>
              <a:latin typeface="Garamond" panose="02020404030301010803" pitchFamily="18" charset="0"/>
            </a:endParaRPr>
          </a:p>
        </p:txBody>
      </p:sp>
      <p:sp>
        <p:nvSpPr>
          <p:cNvPr id="14" name="Rounded Rectangle 13"/>
          <p:cNvSpPr/>
          <p:nvPr/>
        </p:nvSpPr>
        <p:spPr>
          <a:xfrm>
            <a:off x="7815242" y="3773978"/>
            <a:ext cx="3605724" cy="2744381"/>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NZ" dirty="0">
              <a:solidFill>
                <a:schemeClr val="tx1"/>
              </a:solidFill>
              <a:latin typeface="Garamond" panose="02020404030301010803" pitchFamily="18" charset="0"/>
            </a:endParaRPr>
          </a:p>
        </p:txBody>
      </p:sp>
      <p:sp>
        <p:nvSpPr>
          <p:cNvPr id="5" name="Slide Number Placeholder 4"/>
          <p:cNvSpPr>
            <a:spLocks noGrp="1"/>
          </p:cNvSpPr>
          <p:nvPr>
            <p:ph type="sldNum" sz="quarter" idx="12"/>
          </p:nvPr>
        </p:nvSpPr>
        <p:spPr>
          <a:xfrm>
            <a:off x="8589936" y="6304301"/>
            <a:ext cx="2743200" cy="365125"/>
          </a:xfrm>
        </p:spPr>
        <p:txBody>
          <a:bodyPr/>
          <a:lstStyle/>
          <a:p>
            <a:fld id="{C1097B42-56FF-46F1-8136-BF84470CEBEA}" type="slidenum">
              <a:rPr lang="en-NZ" smtClean="0"/>
              <a:t>22</a:t>
            </a:fld>
            <a:endParaRPr lang="en-NZ" dirty="0"/>
          </a:p>
        </p:txBody>
      </p:sp>
      <p:sp>
        <p:nvSpPr>
          <p:cNvPr id="10" name="TextBox 9"/>
          <p:cNvSpPr txBox="1"/>
          <p:nvPr/>
        </p:nvSpPr>
        <p:spPr>
          <a:xfrm>
            <a:off x="917883" y="3776426"/>
            <a:ext cx="3238804" cy="2769989"/>
          </a:xfrm>
          <a:prstGeom prst="rect">
            <a:avLst/>
          </a:prstGeom>
          <a:noFill/>
        </p:spPr>
        <p:txBody>
          <a:bodyPr wrap="square" rtlCol="0">
            <a:spAutoFit/>
          </a:bodyPr>
          <a:lstStyle/>
          <a:p>
            <a:r>
              <a:rPr lang="en-NZ" dirty="0">
                <a:latin typeface="Garamond" panose="02020404030301010803" pitchFamily="18" charset="0"/>
              </a:rPr>
              <a:t>The game of knucklebones is thought to have originated in Egypt and was played using the ankle bones of sheep. It is comparable to the modern game of jackstones. </a:t>
            </a:r>
          </a:p>
          <a:p>
            <a:endParaRPr lang="en-NZ" dirty="0">
              <a:latin typeface="Garamond" panose="02020404030301010803" pitchFamily="18" charset="0"/>
            </a:endParaRPr>
          </a:p>
          <a:p>
            <a:r>
              <a:rPr lang="en-NZ" sz="1600" b="1" dirty="0">
                <a:latin typeface="Garamond" panose="02020404030301010803" pitchFamily="18" charset="0"/>
              </a:rPr>
              <a:t>Glass and copper knucklebones</a:t>
            </a:r>
            <a:r>
              <a:rPr lang="en-NZ" sz="1600" dirty="0">
                <a:latin typeface="Garamond" panose="02020404030301010803" pitchFamily="18" charset="0"/>
              </a:rPr>
              <a:t> (HT970-974). </a:t>
            </a:r>
            <a:r>
              <a:rPr lang="en-NZ" sz="1600" b="1" dirty="0">
                <a:latin typeface="Garamond" panose="02020404030301010803" pitchFamily="18" charset="0"/>
              </a:rPr>
              <a:t>John Hopkins Museum</a:t>
            </a:r>
            <a:r>
              <a:rPr lang="en-NZ" sz="1600" dirty="0">
                <a:latin typeface="Garamond" panose="02020404030301010803" pitchFamily="18" charset="0"/>
              </a:rPr>
              <a:t>.</a:t>
            </a:r>
            <a:r>
              <a:rPr lang="en-NZ" sz="1600" b="1" dirty="0">
                <a:latin typeface="Garamond" panose="02020404030301010803" pitchFamily="18" charset="0"/>
              </a:rPr>
              <a:t> </a:t>
            </a:r>
            <a:endParaRPr lang="en-NZ" sz="1600" dirty="0">
              <a:latin typeface="Garamond" panose="02020404030301010803" pitchFamily="18" charset="0"/>
            </a:endParaRPr>
          </a:p>
        </p:txBody>
      </p:sp>
      <p:sp>
        <p:nvSpPr>
          <p:cNvPr id="15" name="TextBox 14"/>
          <p:cNvSpPr txBox="1"/>
          <p:nvPr/>
        </p:nvSpPr>
        <p:spPr>
          <a:xfrm>
            <a:off x="4858244" y="4288521"/>
            <a:ext cx="2700087" cy="1908215"/>
          </a:xfrm>
          <a:prstGeom prst="rect">
            <a:avLst/>
          </a:prstGeom>
          <a:noFill/>
        </p:spPr>
        <p:txBody>
          <a:bodyPr wrap="square" rtlCol="0">
            <a:spAutoFit/>
          </a:bodyPr>
          <a:lstStyle/>
          <a:p>
            <a:r>
              <a:rPr lang="en-NZ" dirty="0">
                <a:latin typeface="Garamond" panose="02020404030301010803" pitchFamily="18" charset="0"/>
              </a:rPr>
              <a:t>This ivory doll was found inside the coffin of an eight-year-old girl in Rome.  </a:t>
            </a:r>
          </a:p>
          <a:p>
            <a:endParaRPr lang="en-NZ" sz="1600" b="1" dirty="0">
              <a:latin typeface="Garamond" panose="02020404030301010803" pitchFamily="18" charset="0"/>
            </a:endParaRPr>
          </a:p>
          <a:p>
            <a:r>
              <a:rPr lang="en-NZ" sz="1600" b="1" dirty="0">
                <a:latin typeface="Garamond" panose="02020404030301010803" pitchFamily="18" charset="0"/>
              </a:rPr>
              <a:t>Roman Doll </a:t>
            </a:r>
            <a:r>
              <a:rPr lang="en-NZ" sz="1600" dirty="0">
                <a:latin typeface="Garamond" panose="02020404030301010803" pitchFamily="18" charset="0"/>
              </a:rPr>
              <a:t>(168191). 2nd century CE. </a:t>
            </a:r>
            <a:r>
              <a:rPr lang="en-NZ" sz="1600" b="1" dirty="0">
                <a:latin typeface="Garamond" panose="02020404030301010803" pitchFamily="18" charset="0"/>
              </a:rPr>
              <a:t>Palazzo Massimo </a:t>
            </a:r>
            <a:r>
              <a:rPr lang="en-NZ" sz="1600" b="1" dirty="0" err="1">
                <a:latin typeface="Garamond" panose="02020404030301010803" pitchFamily="18" charset="0"/>
              </a:rPr>
              <a:t>alle</a:t>
            </a:r>
            <a:r>
              <a:rPr lang="en-NZ" sz="1600" b="1" dirty="0">
                <a:latin typeface="Garamond" panose="02020404030301010803" pitchFamily="18" charset="0"/>
              </a:rPr>
              <a:t> Terme / Public domain</a:t>
            </a:r>
          </a:p>
        </p:txBody>
      </p:sp>
      <p:sp>
        <p:nvSpPr>
          <p:cNvPr id="16" name="TextBox 15"/>
          <p:cNvSpPr txBox="1"/>
          <p:nvPr/>
        </p:nvSpPr>
        <p:spPr>
          <a:xfrm>
            <a:off x="8035315" y="3773977"/>
            <a:ext cx="3371620" cy="2985433"/>
          </a:xfrm>
          <a:prstGeom prst="rect">
            <a:avLst/>
          </a:prstGeom>
          <a:noFill/>
        </p:spPr>
        <p:txBody>
          <a:bodyPr wrap="square" rtlCol="0">
            <a:spAutoFit/>
          </a:bodyPr>
          <a:lstStyle/>
          <a:p>
            <a:r>
              <a:rPr lang="en-NZ" dirty="0">
                <a:latin typeface="Garamond" panose="02020404030301010803" pitchFamily="18" charset="0"/>
              </a:rPr>
              <a:t>A hoplomachus was a type of gladiator who was armed to resemble an ancient Greek </a:t>
            </a:r>
            <a:r>
              <a:rPr lang="en-NZ" b="1" dirty="0">
                <a:latin typeface="Garamond" panose="02020404030301010803" pitchFamily="18" charset="0"/>
              </a:rPr>
              <a:t>hoplite</a:t>
            </a:r>
            <a:r>
              <a:rPr lang="en-NZ" dirty="0">
                <a:latin typeface="Garamond" panose="02020404030301010803" pitchFamily="18" charset="0"/>
              </a:rPr>
              <a:t>. It is thought that bronze figurines like this were sold near the arena as souvenirs.   </a:t>
            </a:r>
          </a:p>
          <a:p>
            <a:r>
              <a:rPr lang="en-NZ" sz="1600" b="1" dirty="0">
                <a:latin typeface="Garamond" panose="02020404030301010803" pitchFamily="18" charset="0"/>
              </a:rPr>
              <a:t>Gladiator (</a:t>
            </a:r>
            <a:r>
              <a:rPr lang="en-NZ" sz="1600" b="1" dirty="0" err="1">
                <a:latin typeface="Garamond" panose="02020404030301010803" pitchFamily="18" charset="0"/>
              </a:rPr>
              <a:t>Hoplomachus</a:t>
            </a:r>
            <a:r>
              <a:rPr lang="en-NZ" sz="1600" b="1" dirty="0">
                <a:latin typeface="Garamond" panose="02020404030301010803" pitchFamily="18" charset="0"/>
              </a:rPr>
              <a:t>) </a:t>
            </a:r>
            <a:r>
              <a:rPr lang="en-NZ" sz="1600" dirty="0">
                <a:latin typeface="Garamond" panose="02020404030301010803" pitchFamily="18" charset="0"/>
              </a:rPr>
              <a:t>(1958.4) </a:t>
            </a:r>
            <a:r>
              <a:rPr lang="en-NZ" sz="1600" b="1" dirty="0" err="1">
                <a:latin typeface="Garamond" panose="02020404030301010803" pitchFamily="18" charset="0"/>
              </a:rPr>
              <a:t>Antikensammlung</a:t>
            </a:r>
            <a:r>
              <a:rPr lang="en-NZ" sz="1600" b="1" dirty="0">
                <a:latin typeface="Garamond" panose="02020404030301010803" pitchFamily="18" charset="0"/>
              </a:rPr>
              <a:t> der </a:t>
            </a:r>
            <a:r>
              <a:rPr lang="en-NZ" sz="1600" b="1" dirty="0" err="1">
                <a:latin typeface="Garamond" panose="02020404030301010803" pitchFamily="18" charset="0"/>
              </a:rPr>
              <a:t>Staatlichen</a:t>
            </a:r>
            <a:r>
              <a:rPr lang="en-NZ" sz="1600" b="1" dirty="0">
                <a:latin typeface="Garamond" panose="02020404030301010803" pitchFamily="18" charset="0"/>
              </a:rPr>
              <a:t> </a:t>
            </a:r>
            <a:r>
              <a:rPr lang="en-NZ" sz="1600" b="1" dirty="0" err="1">
                <a:latin typeface="Garamond" panose="02020404030301010803" pitchFamily="18" charset="0"/>
              </a:rPr>
              <a:t>Museen</a:t>
            </a:r>
            <a:r>
              <a:rPr lang="en-NZ" sz="1600" b="1" dirty="0">
                <a:latin typeface="Garamond" panose="02020404030301010803" pitchFamily="18" charset="0"/>
              </a:rPr>
              <a:t> </a:t>
            </a:r>
            <a:r>
              <a:rPr lang="en-NZ" sz="1600" b="1" dirty="0" err="1">
                <a:latin typeface="Garamond" panose="02020404030301010803" pitchFamily="18" charset="0"/>
              </a:rPr>
              <a:t>zu</a:t>
            </a:r>
            <a:r>
              <a:rPr lang="en-NZ" sz="1600" b="1" dirty="0">
                <a:latin typeface="Garamond" panose="02020404030301010803" pitchFamily="18" charset="0"/>
              </a:rPr>
              <a:t> Berlin. </a:t>
            </a:r>
            <a:r>
              <a:rPr lang="en-NZ" sz="1600" dirty="0" err="1">
                <a:latin typeface="Garamond" panose="02020404030301010803" pitchFamily="18" charset="0"/>
              </a:rPr>
              <a:t>Fotograf</a:t>
            </a:r>
            <a:r>
              <a:rPr lang="en-NZ" sz="1600" dirty="0">
                <a:latin typeface="Garamond" panose="02020404030301010803" pitchFamily="18" charset="0"/>
              </a:rPr>
              <a:t>/in: Ingrid </a:t>
            </a:r>
            <a:r>
              <a:rPr lang="en-NZ" sz="1600" dirty="0" err="1">
                <a:latin typeface="Garamond" panose="02020404030301010803" pitchFamily="18" charset="0"/>
              </a:rPr>
              <a:t>Geske</a:t>
            </a:r>
            <a:r>
              <a:rPr lang="en-NZ" sz="1600" dirty="0">
                <a:latin typeface="Garamond" panose="02020404030301010803" pitchFamily="18" charset="0"/>
              </a:rPr>
              <a:t>.</a:t>
            </a:r>
          </a:p>
          <a:p>
            <a:endParaRPr lang="en-NZ" sz="1600" dirty="0">
              <a:latin typeface="Garamond" panose="02020404030301010803" pitchFamily="18" charset="0"/>
            </a:endParaRPr>
          </a:p>
        </p:txBody>
      </p:sp>
      <p:pic>
        <p:nvPicPr>
          <p:cNvPr id="17" name="Picture 2" descr="http://www.smb-digital.de/eMuseumPlus?service=DynamicAsset&amp;sp=SU5mxm4Yx%2FVbg9LVP7MZLDqo6z5lhONBxez%2FYx5EhVSCZjU0bcvvsnPxkoLiFJnF9QzRY98OZwV1b%0AfnOjhdzPJCrGy%2BOIZxfXys9Yi8S8yOKZlufd9zGxzdZB9DZfvgZw&amp;sp=Simage%2Fjpe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907810" y="547971"/>
            <a:ext cx="3320201" cy="3043127"/>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2468419"/>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41069" y="216131"/>
            <a:ext cx="11671069" cy="6458988"/>
          </a:xfrm>
          <a:prstGeom prst="roundRect">
            <a:avLst/>
          </a:prstGeom>
          <a:solidFill>
            <a:schemeClr val="accent1">
              <a:lumMod val="40000"/>
              <a:lumOff val="60000"/>
            </a:schemeClr>
          </a:solidFill>
          <a:ln w="28575">
            <a:solidFill>
              <a:schemeClr val="tx1">
                <a:lumMod val="95000"/>
                <a:lumOff val="5000"/>
              </a:schemeClr>
            </a:solidFill>
          </a:ln>
          <a:effectLst>
            <a:outerShdw blurRad="63500" dist="101600" dir="10800000" algn="r" rotWithShape="0">
              <a:prstClr val="black">
                <a:alpha val="40000"/>
              </a:prstClr>
            </a:outerShdw>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7" name="Picture 2" descr="Toy Horse - GH00381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25385" y="897774"/>
            <a:ext cx="4015047" cy="3117273"/>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9" name="Picture 4" descr="GH002372; Marbles; 1800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23165" y="897773"/>
            <a:ext cx="4206239" cy="3117274"/>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10" name="Rounded Rectangle 9"/>
          <p:cNvSpPr/>
          <p:nvPr/>
        </p:nvSpPr>
        <p:spPr>
          <a:xfrm>
            <a:off x="1332018" y="4216400"/>
            <a:ext cx="4420389" cy="2130484"/>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NZ" dirty="0">
              <a:solidFill>
                <a:schemeClr val="tx1"/>
              </a:solidFill>
              <a:latin typeface="Garamond" panose="02020404030301010803" pitchFamily="18" charset="0"/>
            </a:endParaRPr>
          </a:p>
        </p:txBody>
      </p:sp>
      <p:sp>
        <p:nvSpPr>
          <p:cNvPr id="11" name="Rounded Rectangle 10"/>
          <p:cNvSpPr/>
          <p:nvPr/>
        </p:nvSpPr>
        <p:spPr>
          <a:xfrm>
            <a:off x="6397137" y="4225866"/>
            <a:ext cx="4658293" cy="2130484"/>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NZ" dirty="0">
              <a:solidFill>
                <a:schemeClr val="tx1"/>
              </a:solidFill>
              <a:latin typeface="Garamond" panose="02020404030301010803" pitchFamily="18" charset="0"/>
            </a:endParaRPr>
          </a:p>
        </p:txBody>
      </p:sp>
      <p:sp>
        <p:nvSpPr>
          <p:cNvPr id="2" name="Slide Number Placeholder 1"/>
          <p:cNvSpPr>
            <a:spLocks noGrp="1"/>
          </p:cNvSpPr>
          <p:nvPr>
            <p:ph type="sldNum" sz="quarter" idx="12"/>
          </p:nvPr>
        </p:nvSpPr>
        <p:spPr>
          <a:xfrm>
            <a:off x="8600768" y="6286816"/>
            <a:ext cx="2743200" cy="365125"/>
          </a:xfrm>
        </p:spPr>
        <p:txBody>
          <a:bodyPr/>
          <a:lstStyle/>
          <a:p>
            <a:fld id="{C1097B42-56FF-46F1-8136-BF84470CEBEA}" type="slidenum">
              <a:rPr lang="en-NZ" smtClean="0"/>
              <a:t>23</a:t>
            </a:fld>
            <a:endParaRPr lang="en-NZ" dirty="0"/>
          </a:p>
        </p:txBody>
      </p:sp>
      <p:sp>
        <p:nvSpPr>
          <p:cNvPr id="8" name="TextBox 7"/>
          <p:cNvSpPr txBox="1"/>
          <p:nvPr/>
        </p:nvSpPr>
        <p:spPr>
          <a:xfrm>
            <a:off x="1437111" y="4295239"/>
            <a:ext cx="4227022" cy="1908215"/>
          </a:xfrm>
          <a:prstGeom prst="rect">
            <a:avLst/>
          </a:prstGeom>
          <a:noFill/>
        </p:spPr>
        <p:txBody>
          <a:bodyPr wrap="square" rtlCol="0">
            <a:spAutoFit/>
          </a:bodyPr>
          <a:lstStyle/>
          <a:p>
            <a:r>
              <a:rPr lang="en-NZ" dirty="0">
                <a:latin typeface="Garamond" panose="02020404030301010803" pitchFamily="18" charset="0"/>
              </a:rPr>
              <a:t>A toy horse on wheels, made of papier-mâché. The toy could be pulled along by its string.</a:t>
            </a:r>
          </a:p>
          <a:p>
            <a:endParaRPr lang="en-NZ" sz="1600" dirty="0">
              <a:latin typeface="Garamond" panose="02020404030301010803" pitchFamily="18" charset="0"/>
            </a:endParaRPr>
          </a:p>
          <a:p>
            <a:r>
              <a:rPr lang="en-NZ" sz="1600" b="1" dirty="0">
                <a:latin typeface="Garamond" panose="02020404030301010803" pitchFamily="18" charset="0"/>
              </a:rPr>
              <a:t>Toy Horse</a:t>
            </a:r>
            <a:r>
              <a:rPr lang="en-NZ" sz="1600" dirty="0">
                <a:latin typeface="Garamond" panose="02020404030301010803" pitchFamily="18" charset="0"/>
              </a:rPr>
              <a:t>, circa 1900, maker unknown. Gift of the Guard family, 1991. </a:t>
            </a:r>
            <a:r>
              <a:rPr lang="en-NZ" sz="1600" u="sng" dirty="0">
                <a:latin typeface="Garamond" panose="02020404030301010803" pitchFamily="18" charset="0"/>
                <a:hlinkClick r:id="rId4"/>
              </a:rPr>
              <a:t>CC BY-NC-ND 4.0</a:t>
            </a:r>
            <a:r>
              <a:rPr lang="en-NZ" sz="1600" dirty="0">
                <a:latin typeface="Garamond" panose="02020404030301010803" pitchFamily="18" charset="0"/>
              </a:rPr>
              <a:t>. </a:t>
            </a:r>
            <a:r>
              <a:rPr lang="en-NZ" sz="1600" b="1" dirty="0" err="1">
                <a:latin typeface="Garamond" panose="02020404030301010803" pitchFamily="18" charset="0"/>
              </a:rPr>
              <a:t>Te</a:t>
            </a:r>
            <a:r>
              <a:rPr lang="en-NZ" sz="1600" b="1" dirty="0">
                <a:latin typeface="Garamond" panose="02020404030301010803" pitchFamily="18" charset="0"/>
              </a:rPr>
              <a:t> Papa </a:t>
            </a:r>
            <a:r>
              <a:rPr lang="en-NZ" sz="1600" dirty="0">
                <a:latin typeface="Garamond" panose="02020404030301010803" pitchFamily="18" charset="0"/>
              </a:rPr>
              <a:t>(GH003812)</a:t>
            </a:r>
            <a:endParaRPr lang="en-NZ" sz="1400" dirty="0">
              <a:latin typeface="Garamond" panose="02020404030301010803" pitchFamily="18" charset="0"/>
            </a:endParaRPr>
          </a:p>
        </p:txBody>
      </p:sp>
      <p:sp>
        <p:nvSpPr>
          <p:cNvPr id="12" name="TextBox 11"/>
          <p:cNvSpPr txBox="1"/>
          <p:nvPr/>
        </p:nvSpPr>
        <p:spPr>
          <a:xfrm>
            <a:off x="6497088" y="4315559"/>
            <a:ext cx="4558341" cy="1938992"/>
          </a:xfrm>
          <a:prstGeom prst="rect">
            <a:avLst/>
          </a:prstGeom>
          <a:noFill/>
        </p:spPr>
        <p:txBody>
          <a:bodyPr wrap="square" rtlCol="0">
            <a:spAutoFit/>
          </a:bodyPr>
          <a:lstStyle/>
          <a:p>
            <a:r>
              <a:rPr lang="en-NZ" dirty="0">
                <a:latin typeface="Garamond" panose="02020404030301010803" pitchFamily="18" charset="0"/>
              </a:rPr>
              <a:t>The game of marbles was known in the ancient world as </a:t>
            </a:r>
            <a:r>
              <a:rPr lang="en-NZ" i="1" dirty="0">
                <a:latin typeface="Garamond" panose="02020404030301010803" pitchFamily="18" charset="0"/>
              </a:rPr>
              <a:t>nux</a:t>
            </a:r>
            <a:r>
              <a:rPr lang="en-NZ" dirty="0">
                <a:latin typeface="Garamond" panose="02020404030301010803" pitchFamily="18" charset="0"/>
              </a:rPr>
              <a:t> or nuts. These glass marbles of different sizes were made in the 1800s. </a:t>
            </a:r>
          </a:p>
          <a:p>
            <a:endParaRPr lang="en-NZ" dirty="0">
              <a:latin typeface="Garamond" panose="02020404030301010803" pitchFamily="18" charset="0"/>
            </a:endParaRPr>
          </a:p>
          <a:p>
            <a:r>
              <a:rPr lang="en-NZ" sz="1600" b="1" dirty="0">
                <a:latin typeface="Garamond" panose="02020404030301010803" pitchFamily="18" charset="0"/>
              </a:rPr>
              <a:t>Marbles</a:t>
            </a:r>
            <a:r>
              <a:rPr lang="en-NZ" sz="1600" dirty="0">
                <a:latin typeface="Garamond" panose="02020404030301010803" pitchFamily="18" charset="0"/>
              </a:rPr>
              <a:t>, 1800s, maker unknown. Gift of Mrs Phyllis MacDonnell, 1964. </a:t>
            </a:r>
            <a:r>
              <a:rPr lang="en-NZ" sz="1600" u="sng" dirty="0">
                <a:latin typeface="Garamond" panose="02020404030301010803" pitchFamily="18" charset="0"/>
                <a:hlinkClick r:id="rId4"/>
              </a:rPr>
              <a:t>CC BY-NC-ND 4.0</a:t>
            </a:r>
            <a:r>
              <a:rPr lang="en-NZ" sz="1600" dirty="0">
                <a:latin typeface="Garamond" panose="02020404030301010803" pitchFamily="18" charset="0"/>
              </a:rPr>
              <a:t>. </a:t>
            </a:r>
            <a:r>
              <a:rPr lang="en-NZ" sz="1600" b="1" dirty="0" err="1">
                <a:latin typeface="Garamond" panose="02020404030301010803" pitchFamily="18" charset="0"/>
              </a:rPr>
              <a:t>Te</a:t>
            </a:r>
            <a:r>
              <a:rPr lang="en-NZ" sz="1600" b="1" dirty="0">
                <a:latin typeface="Garamond" panose="02020404030301010803" pitchFamily="18" charset="0"/>
              </a:rPr>
              <a:t> Papa </a:t>
            </a:r>
            <a:r>
              <a:rPr lang="en-NZ" sz="1600" dirty="0">
                <a:latin typeface="Garamond" panose="02020404030301010803" pitchFamily="18" charset="0"/>
              </a:rPr>
              <a:t>(GH002372)</a:t>
            </a:r>
            <a:endParaRPr lang="en-NZ" sz="1400" dirty="0">
              <a:latin typeface="Garamond" panose="02020404030301010803" pitchFamily="18" charset="0"/>
            </a:endParaRPr>
          </a:p>
        </p:txBody>
      </p:sp>
    </p:spTree>
    <p:extLst>
      <p:ext uri="{BB962C8B-B14F-4D97-AF65-F5344CB8AC3E}">
        <p14:creationId xmlns:p14="http://schemas.microsoft.com/office/powerpoint/2010/main" val="960242037"/>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41069" y="216131"/>
            <a:ext cx="11671069" cy="6458988"/>
          </a:xfrm>
          <a:prstGeom prst="roundRect">
            <a:avLst/>
          </a:prstGeom>
          <a:solidFill>
            <a:schemeClr val="accent1">
              <a:lumMod val="40000"/>
              <a:lumOff val="60000"/>
            </a:schemeClr>
          </a:solidFill>
          <a:ln w="28575">
            <a:solidFill>
              <a:schemeClr val="tx1">
                <a:lumMod val="95000"/>
                <a:lumOff val="5000"/>
              </a:schemeClr>
            </a:solidFill>
          </a:ln>
          <a:effectLst>
            <a:outerShdw blurRad="63500" dist="101600" dir="10800000" algn="r" rotWithShape="0">
              <a:prstClr val="black">
                <a:alpha val="40000"/>
              </a:prstClr>
            </a:outerShdw>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 name="Slide Number Placeholder 1"/>
          <p:cNvSpPr>
            <a:spLocks noGrp="1"/>
          </p:cNvSpPr>
          <p:nvPr>
            <p:ph type="sldNum" sz="quarter" idx="12"/>
          </p:nvPr>
        </p:nvSpPr>
        <p:spPr/>
        <p:txBody>
          <a:bodyPr/>
          <a:lstStyle/>
          <a:p>
            <a:fld id="{C1097B42-56FF-46F1-8136-BF84470CEBEA}" type="slidenum">
              <a:rPr lang="en-NZ" smtClean="0"/>
              <a:t>24</a:t>
            </a:fld>
            <a:endParaRPr lang="en-NZ"/>
          </a:p>
        </p:txBody>
      </p:sp>
      <p:pic>
        <p:nvPicPr>
          <p:cNvPr id="5" name="Picture 2" descr="Image result for wax tablets"/>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167" r="100000">
                        <a14:foregroundMark x1="18583" y1="12810" x2="18583" y2="12810"/>
                        <a14:foregroundMark x1="38667" y1="14598" x2="38667" y2="14598"/>
                        <a14:foregroundMark x1="54083" y1="12910" x2="54083" y2="12910"/>
                        <a14:foregroundMark x1="59250" y1="11619" x2="59250" y2="11619"/>
                        <a14:foregroundMark x1="87417" y1="54320" x2="87417" y2="54320"/>
                        <a14:foregroundMark x1="90250" y1="66137" x2="90250" y2="66137"/>
                        <a14:foregroundMark x1="89417" y1="77557" x2="89083" y2="79245"/>
                        <a14:foregroundMark x1="87500" y1="86197" x2="86417" y2="88679"/>
                        <a14:foregroundMark x1="80833" y1="92354" x2="80083" y2="92254"/>
                        <a14:foregroundMark x1="63083" y1="88580" x2="63083" y2="88580"/>
                        <a14:foregroundMark x1="52333" y1="89176" x2="49917" y2="89275"/>
                        <a14:foregroundMark x1="31000" y1="88679" x2="29500" y2="88779"/>
                        <a14:foregroundMark x1="17667" y1="88679" x2="16583" y2="88580"/>
                        <a14:foregroundMark x1="11500" y1="86296" x2="10833" y2="85601"/>
                        <a14:foregroundMark x1="8167" y1="81132" x2="7833" y2="80437"/>
                        <a14:foregroundMark x1="7500" y1="76068" x2="7583" y2="75472"/>
                        <a14:foregroundMark x1="8417" y1="66832" x2="8417" y2="65442"/>
                        <a14:foregroundMark x1="10500" y1="58391" x2="10667" y2="57100"/>
                        <a14:foregroundMark x1="10500" y1="18868" x2="10500" y2="18868"/>
                        <a14:foregroundMark x1="12500" y1="14796" x2="12500" y2="14796"/>
                        <a14:foregroundMark x1="23750" y1="11619" x2="23750" y2="11619"/>
                        <a14:foregroundMark x1="30000" y1="13803" x2="30000" y2="13803"/>
                        <a14:foregroundMark x1="39583" y1="12612" x2="41250" y2="11817"/>
                        <a14:foregroundMark x1="46917" y1="9533" x2="46917" y2="9533"/>
                        <a14:foregroundMark x1="38750" y1="5660" x2="38750" y2="5660"/>
                        <a14:foregroundMark x1="10917" y1="6058" x2="10917" y2="6058"/>
                        <a14:foregroundMark x1="19833" y1="5859" x2="19833" y2="5859"/>
                        <a14:foregroundMark x1="21250" y1="6753" x2="21250" y2="6753"/>
                        <a14:foregroundMark x1="90917" y1="10030" x2="90917" y2="10030"/>
                        <a14:foregroundMark x1="78667" y1="5958" x2="78667" y2="5958"/>
                        <a14:foregroundMark x1="77333" y1="5561" x2="77333" y2="5561"/>
                        <a14:backgroundMark x1="2083" y1="21648" x2="2083" y2="21648"/>
                      </a14:backgroundRemoval>
                    </a14:imgEffect>
                  </a14:imgLayer>
                </a14:imgProps>
              </a:ext>
              <a:ext uri="{28A0092B-C50C-407E-A947-70E740481C1C}">
                <a14:useLocalDpi xmlns:a14="http://schemas.microsoft.com/office/drawing/2010/main"/>
              </a:ext>
            </a:extLst>
          </a:blip>
          <a:srcRect/>
          <a:stretch>
            <a:fillRect/>
          </a:stretch>
        </p:blipFill>
        <p:spPr bwMode="auto">
          <a:xfrm>
            <a:off x="656706" y="299257"/>
            <a:ext cx="5444836" cy="637586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440472" y="1405779"/>
            <a:ext cx="3848792" cy="4616648"/>
          </a:xfrm>
          <a:prstGeom prst="rect">
            <a:avLst/>
          </a:prstGeom>
        </p:spPr>
        <p:txBody>
          <a:bodyPr wrap="square">
            <a:spAutoFit/>
          </a:bodyPr>
          <a:lstStyle/>
          <a:p>
            <a:pPr algn="ctr" fontAlgn="base"/>
            <a:r>
              <a:rPr lang="en-NZ" sz="2000" b="1" dirty="0">
                <a:solidFill>
                  <a:schemeClr val="bg1"/>
                </a:solidFill>
                <a:latin typeface="Calibri" panose="020F0502020204030204" pitchFamily="34" charset="0"/>
                <a:ea typeface="Cambria Math" panose="02040503050406030204" pitchFamily="18" charset="0"/>
                <a:cs typeface="Calibri" panose="020F0502020204030204" pitchFamily="34" charset="0"/>
              </a:rPr>
              <a:t>Knucklebones</a:t>
            </a:r>
          </a:p>
          <a:p>
            <a:pPr fontAlgn="base"/>
            <a:r>
              <a:rPr lang="en-NZ" sz="1600" b="1" u="sng" dirty="0">
                <a:solidFill>
                  <a:schemeClr val="bg1"/>
                </a:solidFill>
                <a:latin typeface="Calibri" panose="020F0502020204030204" pitchFamily="34" charset="0"/>
                <a:ea typeface="Cambria Math" panose="02040503050406030204" pitchFamily="18" charset="0"/>
                <a:cs typeface="Calibri" panose="020F0502020204030204" pitchFamily="34" charset="0"/>
              </a:rPr>
              <a:t>Equipment</a:t>
            </a:r>
          </a:p>
          <a:p>
            <a:pPr fontAlgn="base"/>
            <a:r>
              <a:rPr lang="en-NZ" sz="1400" b="1" dirty="0">
                <a:solidFill>
                  <a:schemeClr val="bg1"/>
                </a:solidFill>
                <a:latin typeface="Calibri" panose="020F0502020204030204" pitchFamily="34" charset="0"/>
                <a:ea typeface="Cambria Math" panose="02040503050406030204" pitchFamily="18" charset="0"/>
                <a:cs typeface="Calibri" panose="020F0502020204030204" pitchFamily="34" charset="0"/>
              </a:rPr>
              <a:t>All that is needed to play the game of Knucklebones are five small stones or knucklebones.  Alternatives to the knucklebones or stones can be pretty much anything of a similar size - originally sheep knucklebones were used.</a:t>
            </a:r>
          </a:p>
          <a:p>
            <a:pPr fontAlgn="base"/>
            <a:endParaRPr lang="en-NZ" sz="1400" b="1" dirty="0">
              <a:solidFill>
                <a:schemeClr val="bg1"/>
              </a:solidFill>
              <a:latin typeface="Calibri" panose="020F0502020204030204" pitchFamily="34" charset="0"/>
              <a:ea typeface="Cambria Math" panose="02040503050406030204" pitchFamily="18" charset="0"/>
              <a:cs typeface="Calibri" panose="020F0502020204030204" pitchFamily="34" charset="0"/>
            </a:endParaRPr>
          </a:p>
          <a:p>
            <a:pPr fontAlgn="base"/>
            <a:r>
              <a:rPr lang="en-NZ" sz="1600" b="1" u="sng" dirty="0">
                <a:solidFill>
                  <a:schemeClr val="bg1"/>
                </a:solidFill>
                <a:latin typeface="Calibri" panose="020F0502020204030204" pitchFamily="34" charset="0"/>
                <a:ea typeface="Cambria Math" panose="02040503050406030204" pitchFamily="18" charset="0"/>
                <a:cs typeface="Calibri" panose="020F0502020204030204" pitchFamily="34" charset="0"/>
              </a:rPr>
              <a:t>How to play</a:t>
            </a:r>
          </a:p>
          <a:p>
            <a:pPr fontAlgn="base"/>
            <a:r>
              <a:rPr lang="en-NZ" sz="1400" b="1" dirty="0">
                <a:solidFill>
                  <a:schemeClr val="bg1"/>
                </a:solidFill>
                <a:latin typeface="Calibri" panose="020F0502020204030204" pitchFamily="34" charset="0"/>
                <a:ea typeface="Cambria Math" panose="02040503050406030204" pitchFamily="18" charset="0"/>
                <a:cs typeface="Calibri" panose="020F0502020204030204" pitchFamily="34" charset="0"/>
              </a:rPr>
              <a:t>To play this game, take your knucklebones in one hand and throw them into the air. Try to catch as many as you can on the back of your hand. If you don’t manage to catch all of the knucklebones, pick up those that have fallen on the ground while still balancing the other knucklebones on your hand. The winner is the person who catches all the knucklebones on their hand with the least number of throws.</a:t>
            </a:r>
            <a:br>
              <a:rPr lang="en-NZ" sz="1400" b="1" dirty="0">
                <a:solidFill>
                  <a:schemeClr val="bg1"/>
                </a:solidFill>
                <a:latin typeface="Calibri" panose="020F0502020204030204" pitchFamily="34" charset="0"/>
                <a:ea typeface="Cambria Math" panose="02040503050406030204" pitchFamily="18" charset="0"/>
                <a:cs typeface="Calibri" panose="020F0502020204030204" pitchFamily="34" charset="0"/>
              </a:rPr>
            </a:br>
            <a:endParaRPr lang="en-NZ" sz="1400" b="1" dirty="0">
              <a:solidFill>
                <a:schemeClr val="bg1"/>
              </a:solidFill>
              <a:latin typeface="Calibri" panose="020F0502020204030204" pitchFamily="34" charset="0"/>
              <a:ea typeface="Cambria Math" panose="02040503050406030204" pitchFamily="18" charset="0"/>
              <a:cs typeface="Calibri" panose="020F0502020204030204" pitchFamily="34" charset="0"/>
            </a:endParaRPr>
          </a:p>
        </p:txBody>
      </p:sp>
      <p:pic>
        <p:nvPicPr>
          <p:cNvPr id="8" name="Picture 10" descr="Image result for school slat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74" b="100000" l="0" r="99722"/>
                    </a14:imgEffect>
                  </a14:imgLayer>
                </a14:imgProps>
              </a:ext>
              <a:ext uri="{28A0092B-C50C-407E-A947-70E740481C1C}">
                <a14:useLocalDpi xmlns:a14="http://schemas.microsoft.com/office/drawing/2010/main"/>
              </a:ext>
            </a:extLst>
          </a:blip>
          <a:srcRect/>
          <a:stretch>
            <a:fillRect/>
          </a:stretch>
        </p:blipFill>
        <p:spPr bwMode="auto">
          <a:xfrm>
            <a:off x="5926976" y="0"/>
            <a:ext cx="6265024" cy="693281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7213190" y="964714"/>
            <a:ext cx="3632662" cy="5062924"/>
          </a:xfrm>
          <a:prstGeom prst="rect">
            <a:avLst/>
          </a:prstGeom>
        </p:spPr>
        <p:txBody>
          <a:bodyPr wrap="square">
            <a:spAutoFit/>
          </a:bodyPr>
          <a:lstStyle/>
          <a:p>
            <a:pPr algn="ctr"/>
            <a:r>
              <a:rPr lang="en-NZ" sz="2000" b="1" dirty="0">
                <a:solidFill>
                  <a:schemeClr val="bg1"/>
                </a:solidFill>
                <a:latin typeface="Calibri" panose="020F0502020204030204" pitchFamily="34" charset="0"/>
                <a:cs typeface="Calibri" panose="020F0502020204030204" pitchFamily="34" charset="0"/>
              </a:rPr>
              <a:t>Marble Game</a:t>
            </a:r>
          </a:p>
          <a:p>
            <a:r>
              <a:rPr lang="en-NZ" sz="1300" b="1" dirty="0">
                <a:solidFill>
                  <a:schemeClr val="bg1"/>
                </a:solidFill>
                <a:latin typeface="Calibri" panose="020F0502020204030204" pitchFamily="34" charset="0"/>
                <a:cs typeface="Calibri" panose="020F0502020204030204" pitchFamily="34" charset="0"/>
              </a:rPr>
              <a:t>1. Draw a large circle, usually about 5 to 10 feet across, and place 13 marbles in the centre, spaced 3 inches apart to form a cross.</a:t>
            </a:r>
          </a:p>
          <a:p>
            <a:endParaRPr lang="en-NZ" sz="1300" b="1" dirty="0">
              <a:solidFill>
                <a:schemeClr val="bg1"/>
              </a:solidFill>
              <a:latin typeface="Calibri" panose="020F0502020204030204" pitchFamily="34" charset="0"/>
              <a:cs typeface="Calibri" panose="020F0502020204030204" pitchFamily="34" charset="0"/>
            </a:endParaRPr>
          </a:p>
          <a:p>
            <a:r>
              <a:rPr lang="en-NZ" sz="1300" b="1" dirty="0">
                <a:solidFill>
                  <a:schemeClr val="bg1"/>
                </a:solidFill>
                <a:latin typeface="Calibri" panose="020F0502020204030204" pitchFamily="34" charset="0"/>
                <a:cs typeface="Calibri" panose="020F0502020204030204" pitchFamily="34" charset="0"/>
              </a:rPr>
              <a:t>2. Using a designated shooter marble, players take turns shooting from outside the circle and trying to hit a target marble out of the ring while keeping the shooter marble inside the ring. If the shooter misses, the player picks up his shooter marble and his turn is over. If the shooter scores a hit but the shooter marble rolls out of the ring, the player keeps any marbles that rolled out, including his shooter marble, and his turn is over. If the shooter scores a hit and the shooter marble stays inside of the ring, the player shoots again from the spot where the shooter marble came to a stop.</a:t>
            </a:r>
          </a:p>
          <a:p>
            <a:br>
              <a:rPr lang="en-NZ" sz="1300" b="1" dirty="0">
                <a:solidFill>
                  <a:schemeClr val="bg1"/>
                </a:solidFill>
                <a:latin typeface="Calibri" panose="020F0502020204030204" pitchFamily="34" charset="0"/>
                <a:cs typeface="Calibri" panose="020F0502020204030204" pitchFamily="34" charset="0"/>
              </a:rPr>
            </a:br>
            <a:r>
              <a:rPr lang="en-NZ" sz="1300" b="1" dirty="0">
                <a:solidFill>
                  <a:schemeClr val="bg1"/>
                </a:solidFill>
                <a:latin typeface="Calibri" panose="020F0502020204030204" pitchFamily="34" charset="0"/>
                <a:cs typeface="Calibri" panose="020F0502020204030204" pitchFamily="34" charset="0"/>
              </a:rPr>
              <a:t>3. For each new turn, a player shoots from anywhere outside the ring. </a:t>
            </a:r>
          </a:p>
          <a:p>
            <a:br>
              <a:rPr lang="en-NZ" sz="1300" b="1" dirty="0">
                <a:solidFill>
                  <a:schemeClr val="bg1"/>
                </a:solidFill>
                <a:latin typeface="Calibri" panose="020F0502020204030204" pitchFamily="34" charset="0"/>
                <a:cs typeface="Calibri" panose="020F0502020204030204" pitchFamily="34" charset="0"/>
              </a:rPr>
            </a:br>
            <a:r>
              <a:rPr lang="en-NZ" sz="1300" b="1" dirty="0">
                <a:solidFill>
                  <a:schemeClr val="bg1"/>
                </a:solidFill>
                <a:latin typeface="Calibri" panose="020F0502020204030204" pitchFamily="34" charset="0"/>
                <a:cs typeface="Calibri" panose="020F0502020204030204" pitchFamily="34" charset="0"/>
              </a:rPr>
              <a:t>4. The person who collects the most marbles is the winner.</a:t>
            </a:r>
          </a:p>
        </p:txBody>
      </p:sp>
      <p:pic>
        <p:nvPicPr>
          <p:cNvPr id="10" name="Picture 2" descr="Oracle game - Roman Knucklebones Set of 5"/>
          <p:cNvPicPr>
            <a:picLocks noChangeAspect="1" noChangeArrowheads="1"/>
          </p:cNvPicPr>
          <p:nvPr/>
        </p:nvPicPr>
        <p:blipFill>
          <a:blip r:embed="rId6" cstate="screen">
            <a:extLst>
              <a:ext uri="{BEBA8EAE-BF5A-486C-A8C5-ECC9F3942E4B}">
                <a14:imgProps xmlns:a14="http://schemas.microsoft.com/office/drawing/2010/main">
                  <a14:imgLayer r:embed="rId7">
                    <a14:imgEffect>
                      <a14:backgroundRemoval t="10000" b="90000" l="10000" r="96833">
                        <a14:foregroundMark x1="18833" y1="47500" x2="18833" y2="47500"/>
                        <a14:foregroundMark x1="32167" y1="65875" x2="32167" y2="65875"/>
                        <a14:foregroundMark x1="76333" y1="53500" x2="76333" y2="53500"/>
                        <a14:backgroundMark x1="60000" y1="59875" x2="60000" y2="59875"/>
                        <a14:backgroundMark x1="63500" y1="53750" x2="63500" y2="53750"/>
                        <a14:backgroundMark x1="64833" y1="50250" x2="64833" y2="50250"/>
                        <a14:backgroundMark x1="43167" y1="55750" x2="43167" y2="55750"/>
                        <a14:backgroundMark x1="34667" y1="53000" x2="34667" y2="53000"/>
                        <a14:backgroundMark x1="29333" y1="53250" x2="29333" y2="53250"/>
                        <a14:backgroundMark x1="20000" y1="57875" x2="20000" y2="57875"/>
                        <a14:backgroundMark x1="33500" y1="53375" x2="33500" y2="53375"/>
                        <a14:backgroundMark x1="38667" y1="54750" x2="38667" y2="54750"/>
                        <a14:backgroundMark x1="40000" y1="55625" x2="40000" y2="55625"/>
                        <a14:backgroundMark x1="28667" y1="54250" x2="28667" y2="54250"/>
                        <a14:backgroundMark x1="24833" y1="55750" x2="24833" y2="55750"/>
                        <a14:backgroundMark x1="22333" y1="56875" x2="22333" y2="56875"/>
                        <a14:backgroundMark x1="81667" y1="64750" x2="81667" y2="64750"/>
                        <a14:backgroundMark x1="85500" y1="62000" x2="85500" y2="62000"/>
                        <a14:backgroundMark x1="86667" y1="53625" x2="86667" y2="53625"/>
                        <a14:backgroundMark x1="88667" y1="47250" x2="88667" y2="47250"/>
                        <a14:backgroundMark x1="90000" y1="48500" x2="90000" y2="48500"/>
                        <a14:backgroundMark x1="81667" y1="62750" x2="81667" y2="62750"/>
                        <a14:backgroundMark x1="66000" y1="62500" x2="66000" y2="62500"/>
                        <a14:backgroundMark x1="34500" y1="49750" x2="34500" y2="49750"/>
                        <a14:backgroundMark x1="34667" y1="50625" x2="34667" y2="50625"/>
                        <a14:backgroundMark x1="32833" y1="44875" x2="32833" y2="44875"/>
                        <a14:backgroundMark x1="61333" y1="47750" x2="61333" y2="47750"/>
                        <a14:backgroundMark x1="11167" y1="44125" x2="11167" y2="44125"/>
                      </a14:backgroundRemoval>
                    </a14:imgEffect>
                  </a14:imgLayer>
                </a14:imgProps>
              </a:ext>
              <a:ext uri="{28A0092B-C50C-407E-A947-70E740481C1C}">
                <a14:useLocalDpi xmlns:a14="http://schemas.microsoft.com/office/drawing/2010/main"/>
              </a:ext>
            </a:extLst>
          </a:blip>
          <a:srcRect/>
          <a:stretch>
            <a:fillRect/>
          </a:stretch>
        </p:blipFill>
        <p:spPr bwMode="auto">
          <a:xfrm rot="649225">
            <a:off x="4049505" y="4651882"/>
            <a:ext cx="2136371" cy="275151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Image result for marbles"/>
          <p:cNvPicPr>
            <a:picLocks noChangeAspect="1" noChangeArrowheads="1"/>
          </p:cNvPicPr>
          <p:nvPr/>
        </p:nvPicPr>
        <p:blipFill>
          <a:blip r:embed="rId8" cstate="screen">
            <a:extLst>
              <a:ext uri="{BEBA8EAE-BF5A-486C-A8C5-ECC9F3942E4B}">
                <a14:imgProps xmlns:a14="http://schemas.microsoft.com/office/drawing/2010/main">
                  <a14:imgLayer r:embed="rId9">
                    <a14:imgEffect>
                      <a14:backgroundRemoval t="0" b="99414" l="625" r="100000">
                        <a14:foregroundMark x1="59844" y1="61665" x2="59844" y2="61665"/>
                        <a14:foregroundMark x1="76094" y1="51817" x2="76094" y2="51817"/>
                        <a14:foregroundMark x1="77969" y1="64009" x2="77969" y2="64009"/>
                        <a14:foregroundMark x1="46797" y1="67995" x2="46797" y2="67995"/>
                        <a14:foregroundMark x1="48047" y1="69988" x2="48047" y2="69988"/>
                        <a14:foregroundMark x1="46641" y1="69988" x2="46641" y2="69988"/>
                        <a14:foregroundMark x1="46016" y1="70809" x2="46016" y2="70809"/>
                        <a14:foregroundMark x1="27422" y1="88159" x2="27422" y2="88159"/>
                        <a14:foregroundMark x1="28281" y1="88511" x2="28281" y2="88511"/>
                        <a14:foregroundMark x1="26172" y1="90504" x2="26172" y2="90504"/>
                        <a14:foregroundMark x1="25156" y1="91325" x2="25156" y2="91325"/>
                        <a14:foregroundMark x1="23281" y1="91676" x2="23281" y2="91676"/>
                        <a14:foregroundMark x1="23125" y1="91325" x2="23125" y2="91325"/>
                        <a14:foregroundMark x1="21641" y1="89332" x2="21641" y2="89332"/>
                        <a14:foregroundMark x1="39609" y1="29191" x2="39609" y2="29191"/>
                        <a14:foregroundMark x1="40234" y1="26143" x2="40234" y2="26143"/>
                        <a14:foregroundMark x1="41016" y1="34818" x2="41016" y2="34818"/>
                        <a14:foregroundMark x1="25156" y1="45487" x2="25156" y2="45487"/>
                        <a14:foregroundMark x1="23125" y1="43025" x2="23125" y2="43025"/>
                        <a14:foregroundMark x1="22500" y1="40680" x2="22500" y2="40680"/>
                        <a14:foregroundMark x1="21875" y1="36811" x2="21875" y2="36811"/>
                        <a14:foregroundMark x1="22266" y1="33177" x2="22266" y2="33177"/>
                        <a14:foregroundMark x1="22500" y1="32356" x2="23125" y2="30832"/>
                        <a14:foregroundMark x1="22656" y1="30481" x2="22656" y2="30481"/>
                        <a14:foregroundMark x1="24531" y1="27667" x2="24531" y2="27667"/>
                        <a14:foregroundMark x1="27187" y1="20985" x2="27187" y2="20985"/>
                        <a14:foregroundMark x1="34688" y1="23329" x2="34688" y2="23329"/>
                        <a14:foregroundMark x1="72578" y1="40680" x2="72578" y2="40680"/>
                        <a14:foregroundMark x1="38984" y1="43025" x2="38984" y2="43025"/>
                        <a14:foregroundMark x1="40000" y1="43845" x2="40000" y2="43845"/>
                        <a14:foregroundMark x1="40625" y1="44314" x2="40625" y2="44314"/>
                        <a14:foregroundMark x1="41250" y1="44666" x2="41250" y2="44666"/>
                        <a14:foregroundMark x1="43281" y1="46190" x2="43281" y2="46190"/>
                        <a14:foregroundMark x1="49688" y1="59320" x2="49688" y2="59320"/>
                        <a14:foregroundMark x1="49297" y1="65651" x2="49297" y2="65651"/>
                        <a14:foregroundMark x1="49063" y1="66823" x2="48672" y2="67995"/>
                        <a14:foregroundMark x1="48438" y1="68816" x2="48438" y2="68816"/>
                        <a14:foregroundMark x1="47422" y1="70340" x2="47422" y2="70340"/>
                        <a14:foregroundMark x1="46406" y1="71512" x2="46406" y2="71512"/>
                        <a14:foregroundMark x1="46406" y1="71512" x2="45547" y2="71981"/>
                        <a14:foregroundMark x1="45156" y1="72333" x2="45156" y2="72333"/>
                        <a14:foregroundMark x1="45156" y1="72333" x2="45156" y2="72333"/>
                        <a14:foregroundMark x1="45000" y1="72333" x2="44375" y2="73505"/>
                        <a14:foregroundMark x1="44375" y1="73505" x2="44375" y2="73505"/>
                        <a14:foregroundMark x1="44375" y1="73505" x2="44375" y2="73505"/>
                        <a14:foregroundMark x1="42266" y1="75498" x2="42266" y2="75498"/>
                        <a14:foregroundMark x1="42266" y1="75498" x2="42266" y2="75498"/>
                        <a14:foregroundMark x1="41875" y1="75498" x2="41875" y2="75498"/>
                        <a14:foregroundMark x1="41484" y1="75498" x2="41484" y2="75498"/>
                        <a14:foregroundMark x1="41484" y1="75498" x2="41484" y2="75498"/>
                        <a14:foregroundMark x1="41016" y1="75850" x2="41016" y2="75850"/>
                        <a14:foregroundMark x1="40859" y1="75850" x2="40859" y2="75850"/>
                        <a14:foregroundMark x1="40391" y1="76319" x2="39844" y2="76319"/>
                        <a14:foregroundMark x1="39375" y1="76319" x2="39375" y2="76319"/>
                        <a14:foregroundMark x1="39219" y1="76319" x2="39219" y2="76319"/>
                        <a14:foregroundMark x1="37500" y1="76319" x2="37500" y2="76319"/>
                        <a14:foregroundMark x1="37500" y1="76319" x2="37500" y2="76319"/>
                        <a14:foregroundMark x1="37500" y1="76319" x2="37500" y2="76319"/>
                        <a14:foregroundMark x1="36953" y1="76319" x2="36953" y2="76319"/>
                        <a14:foregroundMark x1="36719" y1="76671" x2="36719" y2="76671"/>
                        <a14:foregroundMark x1="36328" y1="77491" x2="35469" y2="78312"/>
                        <a14:foregroundMark x1="35078" y1="78312" x2="35078" y2="78312"/>
                        <a14:foregroundMark x1="35078" y1="78312" x2="35078" y2="78312"/>
                        <a14:foregroundMark x1="35078" y1="78312" x2="35078" y2="78312"/>
                        <a14:foregroundMark x1="34688" y1="79015" x2="34063" y2="81477"/>
                        <a14:foregroundMark x1="34063" y1="81829" x2="33594" y2="83001"/>
                        <a14:foregroundMark x1="33438" y1="83353" x2="33203" y2="84174"/>
                        <a14:foregroundMark x1="33203" y1="84174" x2="33203" y2="84174"/>
                        <a14:foregroundMark x1="32578" y1="86518" x2="32188" y2="87691"/>
                        <a14:foregroundMark x1="32188" y1="87691" x2="32188" y2="87691"/>
                        <a14:foregroundMark x1="30703" y1="88511" x2="29922" y2="88980"/>
                        <a14:foregroundMark x1="29922" y1="88980" x2="29922" y2="88980"/>
                        <a14:foregroundMark x1="29688" y1="89332" x2="29688" y2="89332"/>
                      </a14:backgroundRemoval>
                    </a14:imgEffect>
                  </a14:imgLayer>
                </a14:imgProps>
              </a:ext>
              <a:ext uri="{28A0092B-C50C-407E-A947-70E740481C1C}">
                <a14:useLocalDpi xmlns:a14="http://schemas.microsoft.com/office/drawing/2010/main"/>
              </a:ext>
            </a:extLst>
          </a:blip>
          <a:srcRect/>
          <a:stretch>
            <a:fillRect/>
          </a:stretch>
        </p:blipFill>
        <p:spPr bwMode="auto">
          <a:xfrm rot="544114">
            <a:off x="6258007" y="5520298"/>
            <a:ext cx="2308859" cy="1230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6070867"/>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Image result for meadow"/>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97025" y="356733"/>
            <a:ext cx="11625658" cy="619440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Related image"/>
          <p:cNvPicPr>
            <a:picLocks noChangeAspect="1" noChangeArrowheads="1"/>
          </p:cNvPicPr>
          <p:nvPr/>
        </p:nvPicPr>
        <p:blipFill>
          <a:blip r:embed="rId3" cstate="screen">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553685" y="550116"/>
            <a:ext cx="5785183" cy="5894325"/>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15" name="Picture 12" descr="Image result for dogs"/>
          <p:cNvPicPr>
            <a:picLocks noChangeAspect="1" noChangeArrowheads="1"/>
          </p:cNvPicPr>
          <p:nvPr/>
        </p:nvPicPr>
        <p:blipFill>
          <a:blip r:embed="rId4" cstate="screen">
            <a:extLst>
              <a:ext uri="{BEBA8EAE-BF5A-486C-A8C5-ECC9F3942E4B}">
                <a14:imgProps xmlns:a14="http://schemas.microsoft.com/office/drawing/2010/main">
                  <a14:imgLayer r:embed="rId5">
                    <a14:imgEffect>
                      <a14:backgroundRemoval t="10000" b="90000" l="10000" r="90000">
                        <a14:foregroundMark x1="44000" y1="68167" x2="44000" y2="68167"/>
                        <a14:foregroundMark x1="45875" y1="68167" x2="45875" y2="68167"/>
                        <a14:backgroundMark x1="32500" y1="64167" x2="32500" y2="64167"/>
                        <a14:backgroundMark x1="27875" y1="77167" x2="27875" y2="77167"/>
                        <a14:backgroundMark x1="17625" y1="76833" x2="17625" y2="76833"/>
                        <a14:backgroundMark x1="16500" y1="73167" x2="16500" y2="72667"/>
                        <a14:backgroundMark x1="15125" y1="65500" x2="15125" y2="65500"/>
                        <a14:backgroundMark x1="24000" y1="52667" x2="24000" y2="52667"/>
                        <a14:backgroundMark x1="29625" y1="28167" x2="29625" y2="28167"/>
                        <a14:backgroundMark x1="32375" y1="40667" x2="32375" y2="40667"/>
                        <a14:backgroundMark x1="31625" y1="50833" x2="31625" y2="50833"/>
                        <a14:backgroundMark x1="33625" y1="52000" x2="33625" y2="52000"/>
                        <a14:backgroundMark x1="34250" y1="46333" x2="34250" y2="46333"/>
                        <a14:backgroundMark x1="32875" y1="40667" x2="32875" y2="40667"/>
                        <a14:backgroundMark x1="31125" y1="36833" x2="31125" y2="36833"/>
                        <a14:backgroundMark x1="19125" y1="48167" x2="19125" y2="48167"/>
                        <a14:backgroundMark x1="27125" y1="46833" x2="27125" y2="46833"/>
                        <a14:backgroundMark x1="28875" y1="40333" x2="28875" y2="40333"/>
                        <a14:backgroundMark x1="31750" y1="41333" x2="31750" y2="41333"/>
                        <a14:backgroundMark x1="34625" y1="43667" x2="34625" y2="43667"/>
                        <a14:backgroundMark x1="36125" y1="44333" x2="36125" y2="44333"/>
                        <a14:backgroundMark x1="36750" y1="47333" x2="36750" y2="47333"/>
                        <a14:backgroundMark x1="36500" y1="52500" x2="36500" y2="52500"/>
                        <a14:backgroundMark x1="36625" y1="55333" x2="36625" y2="55333"/>
                        <a14:backgroundMark x1="44500" y1="63000" x2="44500" y2="63000"/>
                        <a14:backgroundMark x1="43500" y1="61000" x2="43500" y2="61000"/>
                        <a14:backgroundMark x1="42625" y1="66500" x2="42625" y2="66500"/>
                        <a14:backgroundMark x1="39625" y1="70333" x2="39625" y2="70333"/>
                        <a14:backgroundMark x1="39375" y1="72000" x2="39375" y2="72000"/>
                        <a14:backgroundMark x1="37375" y1="55167" x2="37375" y2="55167"/>
                        <a14:backgroundMark x1="38250" y1="47833" x2="38250" y2="47833"/>
                        <a14:backgroundMark x1="37625" y1="53333" x2="37625" y2="53333"/>
                        <a14:backgroundMark x1="38000" y1="57833" x2="38000" y2="57833"/>
                        <a14:backgroundMark x1="38250" y1="43833" x2="38250" y2="43833"/>
                        <a14:backgroundMark x1="53250" y1="54833" x2="53250" y2="54833"/>
                        <a14:backgroundMark x1="53750" y1="56667" x2="53750" y2="56667"/>
                        <a14:backgroundMark x1="54000" y1="58333" x2="54000" y2="58333"/>
                        <a14:backgroundMark x1="54125" y1="59333" x2="54125" y2="59333"/>
                        <a14:backgroundMark x1="52875" y1="52167" x2="52875" y2="52167"/>
                        <a14:backgroundMark x1="52625" y1="50833" x2="52625" y2="50833"/>
                        <a14:backgroundMark x1="53125" y1="53667" x2="53125" y2="53667"/>
                        <a14:backgroundMark x1="45125" y1="61667" x2="45125" y2="61667"/>
                        <a14:backgroundMark x1="45625" y1="61833" x2="45625" y2="61833"/>
                        <a14:backgroundMark x1="44000" y1="66667" x2="44000" y2="66667"/>
                        <a14:backgroundMark x1="42875" y1="69500" x2="42875" y2="69500"/>
                      </a14:backgroundRemoval>
                    </a14:imgEffect>
                    <a14:imgEffect>
                      <a14:saturation sat="300000"/>
                    </a14:imgEffect>
                  </a14:imgLayer>
                </a14:imgProps>
              </a:ext>
              <a:ext uri="{28A0092B-C50C-407E-A947-70E740481C1C}">
                <a14:useLocalDpi xmlns:a14="http://schemas.microsoft.com/office/drawing/2010/main"/>
              </a:ext>
            </a:extLst>
          </a:blip>
          <a:srcRect/>
          <a:stretch>
            <a:fillRect/>
          </a:stretch>
        </p:blipFill>
        <p:spPr bwMode="auto">
          <a:xfrm>
            <a:off x="507826" y="4438561"/>
            <a:ext cx="1901591" cy="193904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Image result for italian greyhound"/>
          <p:cNvPicPr>
            <a:picLocks noChangeAspect="1" noChangeArrowheads="1"/>
          </p:cNvPicPr>
          <p:nvPr/>
        </p:nvPicPr>
        <p:blipFill>
          <a:blip r:embed="rId6" cstate="screen">
            <a:extLst>
              <a:ext uri="{BEBA8EAE-BF5A-486C-A8C5-ECC9F3942E4B}">
                <a14:imgProps xmlns:a14="http://schemas.microsoft.com/office/drawing/2010/main">
                  <a14:imgLayer r:embed="rId7">
                    <a14:imgEffect>
                      <a14:backgroundRemoval t="10000" b="90000" l="10000" r="90000">
                        <a14:foregroundMark x1="45313" y1="20558" x2="45313" y2="20558"/>
                        <a14:foregroundMark x1="44727" y1="24873" x2="44727" y2="24873"/>
                        <a14:foregroundMark x1="44043" y1="27030" x2="44043" y2="27030"/>
                        <a14:foregroundMark x1="43066" y1="27919" x2="43066" y2="27919"/>
                        <a14:foregroundMark x1="42480" y1="29822" x2="42383" y2="30457"/>
                        <a14:foregroundMark x1="41504" y1="32360" x2="41504" y2="32360"/>
                        <a14:foregroundMark x1="41113" y1="20939" x2="41113" y2="20939"/>
                        <a14:foregroundMark x1="42676" y1="20558" x2="42676" y2="20558"/>
                        <a14:foregroundMark x1="41992" y1="16878" x2="41992" y2="16878"/>
                        <a14:foregroundMark x1="38086" y1="18020" x2="38086" y2="18020"/>
                        <a14:foregroundMark x1="54590" y1="21954" x2="54590" y2="21954"/>
                        <a14:foregroundMark x1="56445" y1="22843" x2="56445" y2="22843"/>
                        <a14:foregroundMark x1="57324" y1="24239" x2="57324" y2="24239"/>
                        <a14:foregroundMark x1="54590" y1="24239" x2="54590" y2="24239"/>
                        <a14:foregroundMark x1="66113" y1="67259" x2="66113" y2="67259"/>
                        <a14:foregroundMark x1="41309" y1="14975" x2="41309" y2="14975"/>
                        <a14:foregroundMark x1="42480" y1="15228" x2="42480" y2="15228"/>
                        <a14:foregroundMark x1="51465" y1="18020" x2="51465" y2="18020"/>
                        <a14:foregroundMark x1="53223" y1="17513" x2="53223" y2="17513"/>
                        <a14:foregroundMark x1="36328" y1="19162" x2="36328" y2="19162"/>
                        <a14:foregroundMark x1="35352" y1="19543" x2="35352" y2="19543"/>
                        <a14:foregroundMark x1="57813" y1="24492" x2="57813" y2="24492"/>
                        <a14:foregroundMark x1="18848" y1="75000" x2="18848" y2="75000"/>
                        <a14:foregroundMark x1="19824" y1="79188" x2="19824" y2="79188"/>
                        <a14:foregroundMark x1="18262" y1="73731" x2="18262" y2="73731"/>
                        <a14:foregroundMark x1="16211" y1="72970" x2="16211" y2="72970"/>
                        <a14:foregroundMark x1="15234" y1="77411" x2="15234" y2="77411"/>
                        <a14:foregroundMark x1="20996" y1="75761" x2="20996" y2="75761"/>
                        <a14:foregroundMark x1="17578" y1="79949" x2="17578" y2="79949"/>
                        <a14:foregroundMark x1="17773" y1="76904" x2="17773" y2="76904"/>
                        <a14:backgroundMark x1="39746" y1="32741" x2="39746" y2="32741"/>
                        <a14:backgroundMark x1="68164" y1="34137" x2="68164" y2="34137"/>
                        <a14:backgroundMark x1="64844" y1="37563" x2="64844" y2="37563"/>
                        <a14:backgroundMark x1="38086" y1="34645" x2="38086" y2="34645"/>
                      </a14:backgroundRemoval>
                    </a14:imgEffect>
                    <a14:imgEffect>
                      <a14:saturation sat="66000"/>
                    </a14:imgEffect>
                  </a14:imgLayer>
                </a14:imgProps>
              </a:ext>
              <a:ext uri="{28A0092B-C50C-407E-A947-70E740481C1C}">
                <a14:useLocalDpi xmlns:a14="http://schemas.microsoft.com/office/drawing/2010/main"/>
              </a:ext>
            </a:extLst>
          </a:blip>
          <a:srcRect/>
          <a:stretch>
            <a:fillRect/>
          </a:stretch>
        </p:blipFill>
        <p:spPr bwMode="auto">
          <a:xfrm rot="21218304">
            <a:off x="2460114" y="4597759"/>
            <a:ext cx="2636912" cy="1986909"/>
          </a:xfrm>
          <a:prstGeom prst="rect">
            <a:avLst/>
          </a:prstGeom>
          <a:noFill/>
          <a:scene3d>
            <a:camera prst="perspectiveHeroicExtremeLeftFacing" fov="0">
              <a:rot lat="174766" lon="2381869" rev="21168797"/>
            </a:camera>
            <a:lightRig rig="threePt" dir="t"/>
          </a:scene3d>
          <a:extLst>
            <a:ext uri="{909E8E84-426E-40DD-AFC4-6F175D3DCCD1}">
              <a14:hiddenFill xmlns:a14="http://schemas.microsoft.com/office/drawing/2010/main">
                <a:solidFill>
                  <a:srgbClr val="FFFFFF"/>
                </a:solidFill>
              </a14:hiddenFill>
            </a:ext>
          </a:extLst>
        </p:spPr>
      </p:pic>
      <p:pic>
        <p:nvPicPr>
          <p:cNvPr id="13" name="Picture 8" descr="Image result for cat"/>
          <p:cNvPicPr>
            <a:picLocks noChangeAspect="1" noChangeArrowheads="1"/>
          </p:cNvPicPr>
          <p:nvPr/>
        </p:nvPicPr>
        <p:blipFill>
          <a:blip r:embed="rId8" cstate="screen">
            <a:extLst>
              <a:ext uri="{BEBA8EAE-BF5A-486C-A8C5-ECC9F3942E4B}">
                <a14:imgProps xmlns:a14="http://schemas.microsoft.com/office/drawing/2010/main">
                  <a14:imgLayer r:embed="rId9">
                    <a14:imgEffect>
                      <a14:saturation sat="300000"/>
                    </a14:imgEffect>
                  </a14:imgLayer>
                </a14:imgProps>
              </a:ext>
              <a:ext uri="{28A0092B-C50C-407E-A947-70E740481C1C}">
                <a14:useLocalDpi xmlns:a14="http://schemas.microsoft.com/office/drawing/2010/main"/>
              </a:ext>
            </a:extLst>
          </a:blip>
          <a:srcRect/>
          <a:stretch>
            <a:fillRect/>
          </a:stretch>
        </p:blipFill>
        <p:spPr bwMode="auto">
          <a:xfrm>
            <a:off x="3369927" y="4291882"/>
            <a:ext cx="341151" cy="53206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Image result for cats"/>
          <p:cNvPicPr>
            <a:picLocks noChangeAspect="1" noChangeArrowheads="1"/>
          </p:cNvPicPr>
          <p:nvPr/>
        </p:nvPicPr>
        <p:blipFill>
          <a:blip r:embed="rId10" cstate="screen">
            <a:extLst>
              <a:ext uri="{BEBA8EAE-BF5A-486C-A8C5-ECC9F3942E4B}">
                <a14:imgProps xmlns:a14="http://schemas.microsoft.com/office/drawing/2010/main">
                  <a14:imgLayer r:embed="rId11">
                    <a14:imgEffect>
                      <a14:backgroundRemoval t="5550" b="94900" l="10000" r="99000"/>
                    </a14:imgEffect>
                    <a14:imgEffect>
                      <a14:saturation sat="300000"/>
                    </a14:imgEffect>
                  </a14:imgLayer>
                </a14:imgProps>
              </a:ext>
              <a:ext uri="{28A0092B-C50C-407E-A947-70E740481C1C}">
                <a14:useLocalDpi xmlns:a14="http://schemas.microsoft.com/office/drawing/2010/main"/>
              </a:ext>
            </a:extLst>
          </a:blip>
          <a:srcRect/>
          <a:stretch>
            <a:fillRect/>
          </a:stretch>
        </p:blipFill>
        <p:spPr bwMode="auto">
          <a:xfrm>
            <a:off x="1441495" y="4022156"/>
            <a:ext cx="920023" cy="55422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4" descr="Image result for geese"/>
          <p:cNvPicPr>
            <a:picLocks noChangeAspect="1" noChangeArrowheads="1"/>
          </p:cNvPicPr>
          <p:nvPr/>
        </p:nvPicPr>
        <p:blipFill rotWithShape="1">
          <a:blip r:embed="rId12" cstate="screen">
            <a:extLst>
              <a:ext uri="{BEBA8EAE-BF5A-486C-A8C5-ECC9F3942E4B}">
                <a14:imgProps xmlns:a14="http://schemas.microsoft.com/office/drawing/2010/main">
                  <a14:imgLayer r:embed="rId13">
                    <a14:imgEffect>
                      <a14:backgroundRemoval t="9184" b="98980" l="0" r="75862"/>
                    </a14:imgEffect>
                    <a14:imgEffect>
                      <a14:saturation sat="300000"/>
                    </a14:imgEffect>
                  </a14:imgLayer>
                </a14:imgProps>
              </a:ext>
              <a:ext uri="{28A0092B-C50C-407E-A947-70E740481C1C}">
                <a14:useLocalDpi xmlns:a14="http://schemas.microsoft.com/office/drawing/2010/main"/>
              </a:ext>
            </a:extLst>
          </a:blip>
          <a:srcRect r="-131999"/>
          <a:stretch/>
        </p:blipFill>
        <p:spPr bwMode="auto">
          <a:xfrm>
            <a:off x="4546730" y="3497279"/>
            <a:ext cx="559603" cy="40913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Related image"/>
          <p:cNvPicPr/>
          <p:nvPr/>
        </p:nvPicPr>
        <p:blipFill>
          <a:blip r:embed="rId14" cstate="screen">
            <a:extLst>
              <a:ext uri="{BEBA8EAE-BF5A-486C-A8C5-ECC9F3942E4B}">
                <a14:imgProps xmlns:a14="http://schemas.microsoft.com/office/drawing/2010/main">
                  <a14:imgLayer r:embed="rId15">
                    <a14:imgEffect>
                      <a14:backgroundRemoval t="10000" b="90000" l="10000" r="90000"/>
                    </a14:imgEffect>
                    <a14:imgEffect>
                      <a14:saturation sat="300000"/>
                    </a14:imgEffect>
                  </a14:imgLayer>
                </a14:imgProps>
              </a:ext>
              <a:ext uri="{28A0092B-C50C-407E-A947-70E740481C1C}">
                <a14:useLocalDpi xmlns:a14="http://schemas.microsoft.com/office/drawing/2010/main"/>
              </a:ext>
            </a:extLst>
          </a:blip>
          <a:srcRect/>
          <a:stretch>
            <a:fillRect/>
          </a:stretch>
        </p:blipFill>
        <p:spPr bwMode="auto">
          <a:xfrm>
            <a:off x="988313" y="1734806"/>
            <a:ext cx="823340" cy="524164"/>
          </a:xfrm>
          <a:prstGeom prst="rect">
            <a:avLst/>
          </a:prstGeom>
          <a:noFill/>
          <a:ln>
            <a:noFill/>
          </a:ln>
        </p:spPr>
      </p:pic>
      <p:sp>
        <p:nvSpPr>
          <p:cNvPr id="18" name="Rectangle 17"/>
          <p:cNvSpPr/>
          <p:nvPr/>
        </p:nvSpPr>
        <p:spPr>
          <a:xfrm>
            <a:off x="199505" y="241069"/>
            <a:ext cx="11820699" cy="642573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23" name="Picture 2" descr="Related image"/>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6131916" y="558732"/>
            <a:ext cx="5534615" cy="5894325"/>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1370" y="831972"/>
            <a:ext cx="5637783" cy="1015663"/>
          </a:xfrm>
          <a:prstGeom prst="rect">
            <a:avLst/>
          </a:prstGeom>
          <a:noFill/>
        </p:spPr>
        <p:txBody>
          <a:bodyPr wrap="square" rtlCol="0">
            <a:spAutoFit/>
          </a:bodyPr>
          <a:lstStyle/>
          <a:p>
            <a:pPr algn="ctr"/>
            <a:r>
              <a:rPr lang="en-NZ" sz="6000" dirty="0">
                <a:ln>
                  <a:solidFill>
                    <a:schemeClr val="tx1"/>
                  </a:solidFill>
                </a:ln>
                <a:solidFill>
                  <a:schemeClr val="bg1"/>
                </a:solidFill>
                <a:latin typeface="Garamond" panose="02020404030301010803" pitchFamily="18" charset="0"/>
              </a:rPr>
              <a:t>Roman Pets</a:t>
            </a:r>
          </a:p>
        </p:txBody>
      </p:sp>
      <p:pic>
        <p:nvPicPr>
          <p:cNvPr id="26" name="Picture 25" descr="Related image"/>
          <p:cNvPicPr/>
          <p:nvPr/>
        </p:nvPicPr>
        <p:blipFill>
          <a:blip r:embed="rId17" cstate="screen">
            <a:extLst>
              <a:ext uri="{BEBA8EAE-BF5A-486C-A8C5-ECC9F3942E4B}">
                <a14:imgProps xmlns:a14="http://schemas.microsoft.com/office/drawing/2010/main">
                  <a14:imgLayer r:embed="rId18">
                    <a14:imgEffect>
                      <a14:backgroundRemoval t="0" b="100000" l="10000" r="90000">
                        <a14:foregroundMark x1="47000" y1="17571" x2="47000" y2="17571"/>
                        <a14:foregroundMark x1="44714" y1="23143" x2="44714" y2="23143"/>
                        <a14:foregroundMark x1="44714" y1="26571" x2="45143" y2="26857"/>
                        <a14:foregroundMark x1="56286" y1="91857" x2="56143" y2="95000"/>
                        <a14:foregroundMark x1="45429" y1="93429" x2="45429" y2="93429"/>
                        <a14:foregroundMark x1="50143" y1="92429" x2="50143" y2="92429"/>
                        <a14:foregroundMark x1="41714" y1="38714" x2="41714" y2="38714"/>
                        <a14:foregroundMark x1="54000" y1="14429" x2="54000" y2="14429"/>
                        <a14:foregroundMark x1="44143" y1="35429" x2="44143" y2="35429"/>
                        <a14:foregroundMark x1="41429" y1="33286" x2="41429" y2="33286"/>
                        <a14:foregroundMark x1="38714" y1="7714" x2="38714" y2="7714"/>
                        <a14:foregroundMark x1="57143" y1="3857" x2="57143" y2="3857"/>
                        <a14:foregroundMark x1="62429" y1="53857" x2="62429" y2="53857"/>
                        <a14:foregroundMark x1="61857" y1="51857" x2="61857" y2="51857"/>
                        <a14:foregroundMark x1="51000" y1="89571" x2="51000" y2="89571"/>
                        <a14:foregroundMark x1="51286" y1="96000" x2="51286" y2="96000"/>
                        <a14:foregroundMark x1="60286" y1="96000" x2="60286" y2="96000"/>
                        <a14:foregroundMark x1="59857" y1="89857" x2="59857" y2="89857"/>
                        <a14:foregroundMark x1="60714" y1="84143" x2="60714" y2="84143"/>
                        <a14:foregroundMark x1="60000" y1="82143" x2="60000" y2="82143"/>
                        <a14:foregroundMark x1="59857" y1="86286" x2="59857" y2="86286"/>
                        <a14:foregroundMark x1="62429" y1="52714" x2="62429" y2="52714"/>
                        <a14:backgroundMark x1="53846" y1="84685" x2="53846" y2="84685"/>
                        <a14:backgroundMark x1="52571" y1="78143" x2="52571" y2="78143"/>
                        <a14:backgroundMark x1="48857" y1="75429" x2="48857" y2="75429"/>
                        <a14:backgroundMark x1="53286" y1="73286" x2="53286" y2="73286"/>
                        <a14:backgroundMark x1="54000" y1="92286" x2="54000" y2="92286"/>
                        <a14:backgroundMark x1="54000" y1="88857" x2="54000" y2="88857"/>
                      </a14:backgroundRemoval>
                    </a14:imgEffect>
                  </a14:imgLayer>
                </a14:imgProps>
              </a:ext>
              <a:ext uri="{28A0092B-C50C-407E-A947-70E740481C1C}">
                <a14:useLocalDpi xmlns:a14="http://schemas.microsoft.com/office/drawing/2010/main"/>
              </a:ext>
            </a:extLst>
          </a:blip>
          <a:srcRect/>
          <a:stretch>
            <a:fillRect/>
          </a:stretch>
        </p:blipFill>
        <p:spPr bwMode="auto">
          <a:xfrm>
            <a:off x="8365975" y="2484582"/>
            <a:ext cx="1105003" cy="1089889"/>
          </a:xfrm>
          <a:prstGeom prst="rect">
            <a:avLst/>
          </a:prstGeom>
          <a:noFill/>
          <a:ln>
            <a:noFill/>
          </a:ln>
        </p:spPr>
      </p:pic>
      <p:pic>
        <p:nvPicPr>
          <p:cNvPr id="27" name="Picture 4" descr="Image result for green parrot"/>
          <p:cNvPicPr>
            <a:picLocks noChangeAspect="1" noChangeArrowheads="1"/>
          </p:cNvPicPr>
          <p:nvPr/>
        </p:nvPicPr>
        <p:blipFill>
          <a:blip r:embed="rId19" cstate="screen">
            <a:extLst>
              <a:ext uri="{BEBA8EAE-BF5A-486C-A8C5-ECC9F3942E4B}">
                <a14:imgProps xmlns:a14="http://schemas.microsoft.com/office/drawing/2010/main">
                  <a14:imgLayer r:embed="rId20">
                    <a14:imgEffect>
                      <a14:backgroundRemoval t="9290" b="92350" l="9455" r="98545">
                        <a14:backgroundMark x1="77091" y1="40437" x2="77091" y2="40437"/>
                        <a14:backgroundMark x1="73091" y1="46995" x2="73091" y2="46995"/>
                        <a14:backgroundMark x1="67636" y1="48087" x2="67636" y2="48087"/>
                        <a14:backgroundMark x1="79636" y1="57923" x2="79636" y2="57923"/>
                        <a14:backgroundMark x1="88000" y1="43169" x2="88000" y2="43169"/>
                        <a14:backgroundMark x1="90182" y1="32240" x2="90182" y2="32240"/>
                        <a14:backgroundMark x1="88727" y1="20219" x2="88727" y2="20219"/>
                        <a14:backgroundMark x1="77455" y1="59563" x2="77455" y2="59563"/>
                        <a14:backgroundMark x1="69091" y1="55738" x2="69091" y2="55738"/>
                        <a14:backgroundMark x1="64364" y1="54645" x2="64364" y2="54645"/>
                        <a14:backgroundMark x1="60000" y1="52459" x2="60000" y2="52459"/>
                        <a14:backgroundMark x1="55273" y1="69399" x2="55273" y2="69399"/>
                        <a14:backgroundMark x1="44364" y1="69945" x2="44364" y2="69945"/>
                        <a14:backgroundMark x1="49091" y1="69945" x2="49091" y2="69945"/>
                      </a14:backgroundRemoval>
                    </a14:imgEffect>
                  </a14:imgLayer>
                </a14:imgProps>
              </a:ext>
              <a:ext uri="{28A0092B-C50C-407E-A947-70E740481C1C}">
                <a14:useLocalDpi xmlns:a14="http://schemas.microsoft.com/office/drawing/2010/main"/>
              </a:ext>
            </a:extLst>
          </a:blip>
          <a:srcRect/>
          <a:stretch>
            <a:fillRect/>
          </a:stretch>
        </p:blipFill>
        <p:spPr bwMode="auto">
          <a:xfrm>
            <a:off x="10282904" y="2659560"/>
            <a:ext cx="1049765" cy="80132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4" descr="Image result for geese"/>
          <p:cNvPicPr>
            <a:picLocks noChangeAspect="1" noChangeArrowheads="1"/>
          </p:cNvPicPr>
          <p:nvPr/>
        </p:nvPicPr>
        <p:blipFill rotWithShape="1">
          <a:blip r:embed="rId21" cstate="screen">
            <a:extLst>
              <a:ext uri="{BEBA8EAE-BF5A-486C-A8C5-ECC9F3942E4B}">
                <a14:imgProps xmlns:a14="http://schemas.microsoft.com/office/drawing/2010/main">
                  <a14:imgLayer r:embed="rId22">
                    <a14:imgEffect>
                      <a14:backgroundRemoval t="3774" b="99057" l="3448" r="89655"/>
                    </a14:imgEffect>
                    <a14:imgEffect>
                      <a14:saturation sat="300000"/>
                    </a14:imgEffect>
                  </a14:imgLayer>
                </a14:imgProps>
              </a:ext>
              <a:ext uri="{28A0092B-C50C-407E-A947-70E740481C1C}">
                <a14:useLocalDpi xmlns:a14="http://schemas.microsoft.com/office/drawing/2010/main"/>
              </a:ext>
            </a:extLst>
          </a:blip>
          <a:srcRect l="-40148" r="-34904" b="-6712"/>
          <a:stretch/>
        </p:blipFill>
        <p:spPr bwMode="auto">
          <a:xfrm>
            <a:off x="4578178" y="3453219"/>
            <a:ext cx="630182" cy="468000"/>
          </a:xfrm>
          <a:prstGeom prst="rect">
            <a:avLst/>
          </a:prstGeom>
          <a:noFill/>
          <a:extLst>
            <a:ext uri="{909E8E84-426E-40DD-AFC4-6F175D3DCCD1}">
              <a14:hiddenFill xmlns:a14="http://schemas.microsoft.com/office/drawing/2010/main">
                <a:solidFill>
                  <a:srgbClr val="FFFFFF"/>
                </a:solidFill>
              </a14:hiddenFill>
            </a:ext>
          </a:extLst>
        </p:spPr>
      </p:pic>
      <p:sp>
        <p:nvSpPr>
          <p:cNvPr id="30" name="Rounded Rectangular Callout 29"/>
          <p:cNvSpPr/>
          <p:nvPr/>
        </p:nvSpPr>
        <p:spPr>
          <a:xfrm rot="5400000">
            <a:off x="5346939" y="2694956"/>
            <a:ext cx="3898441" cy="2482022"/>
          </a:xfrm>
          <a:prstGeom prst="wedgeRoundRectCallou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NZ"/>
          </a:p>
        </p:txBody>
      </p:sp>
      <p:sp>
        <p:nvSpPr>
          <p:cNvPr id="31" name="Rounded Rectangle 30"/>
          <p:cNvSpPr/>
          <p:nvPr/>
        </p:nvSpPr>
        <p:spPr>
          <a:xfrm>
            <a:off x="10642656" y="558732"/>
            <a:ext cx="1023875" cy="943900"/>
          </a:xfrm>
          <a:prstGeom prst="roundRect">
            <a:avLst/>
          </a:prstGeom>
          <a:solidFill>
            <a:schemeClr val="accent1">
              <a:lumMod val="40000"/>
              <a:lumOff val="60000"/>
            </a:schemeClr>
          </a:solidFill>
          <a:ln w="28575">
            <a:solidFill>
              <a:schemeClr val="tx1">
                <a:lumMod val="95000"/>
                <a:lumOff val="5000"/>
              </a:schemeClr>
            </a:solidFill>
          </a:ln>
          <a:effectLst>
            <a:outerShdw blurRad="635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2" name="Rounded Rectangle 31"/>
          <p:cNvSpPr/>
          <p:nvPr/>
        </p:nvSpPr>
        <p:spPr>
          <a:xfrm>
            <a:off x="10648374" y="1646022"/>
            <a:ext cx="1023875" cy="943900"/>
          </a:xfrm>
          <a:prstGeom prst="roundRect">
            <a:avLst/>
          </a:prstGeom>
          <a:solidFill>
            <a:schemeClr val="accent1">
              <a:lumMod val="40000"/>
              <a:lumOff val="60000"/>
            </a:schemeClr>
          </a:solidFill>
          <a:ln w="28575">
            <a:solidFill>
              <a:schemeClr val="tx1">
                <a:lumMod val="95000"/>
                <a:lumOff val="5000"/>
              </a:schemeClr>
            </a:solidFill>
          </a:ln>
          <a:effectLst>
            <a:outerShdw blurRad="635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39" name="Picture 18"/>
          <p:cNvPicPr>
            <a:picLocks noChangeAspect="1" noChangeArrowheads="1"/>
          </p:cNvPicPr>
          <p:nvPr/>
        </p:nvPicPr>
        <p:blipFill>
          <a:blip r:embed="rId23" cstate="screen">
            <a:extLst>
              <a:ext uri="{28A0092B-C50C-407E-A947-70E740481C1C}">
                <a14:useLocalDpi xmlns:a14="http://schemas.microsoft.com/office/drawing/2010/main"/>
              </a:ext>
            </a:extLst>
          </a:blip>
          <a:stretch>
            <a:fillRect/>
          </a:stretch>
        </p:blipFill>
        <p:spPr bwMode="auto">
          <a:xfrm>
            <a:off x="10910911" y="708896"/>
            <a:ext cx="487364" cy="650021"/>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2" descr="data:image/png;base64,iVBORw0KGgoAAAANSUhEUgAAA6oAAAJICAYAAABohxkjAAAgAElEQVR4Xuy995Mk6X3m96TP8u3Gz3q/iwWwAIhd7GJhCAI4gFAQJI53pOLuD1Ao9N8o9IsiTlKELuKORhE6STRBwhAgLAmQ8Ausnx3T0658pc9UPN/s2unt7Zmu9tVd30IsZro76833fd6snvzk8zUG9KUKqAJnXoGPf/zjxZlfpC5QFVAFVAFVYGYU+NGPfmTMzGJ1oarAjCqgH/IZ3Xhd9mwpoKA6W/utq1UFVAFV4KwroKB61ndY16cKAAqqehWoAjOggILqDGyyLlEVUAVUgRlSQEF1hjZblzqzCiiozuzW68JnSQEF1VnabV2rKqAKqAJnXwEF1bO/x7pCVUBBVa8BVWAGFFBQnYFN1iWqAqqAKjBDCiioztBm61JnVgEF1Zndel34LCmgoDpLu61rVQVUAVXg7CugoHr291hXqAooqOo1oArMgAIKqjOwybpEVUAVUAVmSAEF1RnabF3qzCqgoDqzW68LnyUFFFRnabd1raqAKqAKnH0FFFTP/h7rClUBBVW9BlSBGVBAQXUGNlmXqAqoAqrADCmgoDpDm61LnVkFFFRndut14bOkgILqLO22rlUVUAVUgbOvgILq2d9jXaEqoKCq14AqMAMKKKjOwCbrElUBVUAVmCEFFFRnaLN1qTOrgILqzG69LnyWFFBQnaXd1rWqAqqAKnD2FVBQPft7rCtUBRRU9RpQBWZAAQXVGdhkXaIqoAqoAjOkgILqDG22LnVmFVBQndmt14XPkgIKqrO027pWVUAVUAXOvgIKqmd/j3WFqoCCql4DqsAMKKCgOgObrEtUBVQBVWCGFFBQnaHN1qXOrAIKqjO79brwWVJAQXWWdlvXqgqoAqrA2VdAQfXs77GuUBVQUNVrQBWYAQUUVGdgk3WJqoAqoArMkAIKqjO02brUmVVAQXVmt14XPksKKKjO0m7rWlUBVUAVOPsKKKie/T3WFaoCCqp6DagCM6CAguoMbLIuURVQBVSBGVJAQXWGNluXOrMKKKjO7NbrwmdJAQXVWdptXasqoAqoAmdfAQXVs7/HukJVQEFVrwFVYAYUUFCdgU3WJaoCqoAqMEMKKKjO0GbrUmdWAQXVmd16XfgsKaCgOku7rWtVBVQBVeBsK2AYBn74wx/qPezZ3mZdnSoA/ZDrRaAKzIACzz//fMFlFoX8cWgv3ixsf20/B7/eftxO79s6ziTz3G2Mg6x3+9g7zYfHTDLPvYo9ybnvNuYkmozfexhz3+18k5xjPMb42J103e08d9vrSbTcbey77f1er9ed9uxu89ttTnu9tvc73n7fN17rJL8ftu/3pJ+rSea22++mSea3fS07XaeTjHNYx2xf0yQ63G3OW7+//Zqa9HM4yWf8Xr+vJnn/3bRTR3Wv/7ro8arA6VNAQfX07ZnOWBXYswInCaqT3KDvdkO5nzH2ejO/9RyTAs4kN1l73axJzn23m9XtN573OvdhANhebpJ3g+vjANWdbsZ325/D0Gm3tW9/eHBQXSd5/ySfuUnGuddnYJL3TwJI+/3877bGSeCRY2w9but6xzA3yTiTarGfOe92Dd/t58cBqvfS5qAPJdRR3e/O6/tUgdOjgILq6dkrnakqsG8FxqG/45uGSQFrN2ia5OZr+7n2857tN4uTCjEJZEw61k43kHe7gd3vmJOs815r2n4Tvdd53Guv9qvlpPu/F8je67q2Hn8U59mvNpMCxE7HHXSvD6LhQd670/UwzWvh3O4FqoetxUHGu9d7J/m9sX2dk/yu3m2+u513v+fguOqo7qa+/lwVOP0KKKie/j3UFagCuyqwH1A9LJdgPzehh3Xjf1jj3A0U9gqqu4H/JKDKY+4GfweFsFkA1bF++71B3vXDdggHTPKZmeSYQ5jKoQ9xVkD1MK6fSR/iHHQT7vZgcvuDy9MEqtREHdWDXhn6flVg+hVQUJ3+PdIZqgIHVmAaQHUvN3aHBZiHNc60g+p4fnvReK8X1X61nPRm/KCQvdf1TPPxk0DovfSaVPNp0WCS9Z7UXHdyVI8C6CZd30H2dutatv99+0Oy7euedH57Oe4g51BHdS9K67GqwOlVQEH19O6dzlwVmFiBcY7qxG84wIEHuZEan3a3cLHtN1V3e99OjudhwdxhrHO/Mh/XuacZIParnb7v+BXQhxDHr/lZP6OC6lnfYV2fKlAqoKCqV4IqMAMKKKiWm3yQJ/jbL5PjgsWdLs/jOreC6gz8cjiGJR7m5+4YpqunOCUKaOjvKdkonaYqcAAFFFQPIJ6+VRU4LQocJ6gelSbqyhyVsjquKqAKqAKnTwEF1dO3ZzpjVWCvCiio7lUxPV4VOIUKzCqoTtr+4BRu6amcsj5sOJXbppNWBaZSAQXVqdwWnZQqcKgKKKgeqpw6mCownQqcBVCdTmV1VqqAKqAKqAInoYCC6kmorudUBY5XAQXV49Vbz6YKnIgCCqonIrueVBVQBVQBVeCIFFBQPSJhdVhVYIoUUFCdos3QqagCR6WAgupRKavjqgKqgCqgCpyEAgqqJ6G6nlMVOF4FFFSPV289mypwIgooqJ6I7HpSVUAVUAVUgSNSQEH1iITVYVWBKVJAQXWKNkOnogoclQIKqkelrI6rCqgCqoAqcBIKKKiehOp6TlXgeBVQUD1evfVsqsCJKKCgeiKy60lVAVVAFVAFjkgBBdUjElaHVQWmSAEF1SnaDJ2KKnBUCiioHpWyOq4qoAqoAqrASSigoHoSqus5VYHjVUBB9Xj11rOpAieigILqiciuJ1UFVAFVQBU4IgUUVI9IWB1WFZgiBRRUp2gzdCqqwFEpoKB6VMrquKqAKqAKqAInoYCC6kmorudUBY5XAQXV49Vbz6YKnIgCCqonIrueVBVQBVQBVeCIFFBQPSJhdVhVYIoUUFCdos3QqagCR6WAgupRKavjqgKqgCqgCpyEAgqqJ6G6nlMVOF4FFFSPV289mypwIgooqJ6I7HpSVUAVUAVUgSNSQEH1iITVYVWBKVJAQXWKNkOnogoclQIKqkelrI6rCqgCqoAqcBIKKKiehOp6TlXgeBVQUD1evfVsqsCJKKCgeiKy60lVAVVAFVAFjkgBBdUjElaHVQWmSAEF1SnaDJ2KKnBUCiioHpWyOq4qoAqoAqrASSigoHoSqus5VYHjVUBB9Xj11rOpAieigILqiciuJ1UFVAFVQBU4IgUUVI9IWB1WFZgiBRRUp2gzdCqqwFEpoKB6VMrquKqAKqAKqAInoYCC6kmorudUBY5XAQXV49Vbz6YKnIgCCqonIrueVBVQBVQBVeCIFFBQPSJhdVhVYIoUUFCdos3QqagCR6WAgupRKavjqgKqgCqgCuxFAcMwUBTFXt6y47EKqgeWUAdQBaZeAQXVqd8inaAqcHAFFFQPrqGOoAqoAqqAKnBwBfYKqtuPH3+toHrwvdARVIFpV0BBddp3SOenChyCAgqqhyCiDqEKnFEF9goOZ1QGXdamArwe+DoM13MnUQ/jeuMYP/jBD/QeVq9aVeCMK6Af8jO+wbo8VYAKHCeojm9yxsof1c2O7qwqcFIKTHKNT3LMJPOfZJxJjrnbuba/d+txk3x29/r+g8x169zudd6D/O6ZZH6TnHu73jtpeVjjbD/XJGvYz/UwyfU66bonubbGY6mjuh/l9T2qwNlQQEH1bOyjrkIVuKcCk4DqQW5uDlv+nW7g9nJjc9jzOYrx7uYqTHLzulctdjvXeLyDXgOTzP1eWm6dx25rnORcu42x01wMFChgwChsFEaBHCmAHLZlI0sLmHBgGgWyPIXjWMiTBKZlIslymKaDLDfk6wIZCiMHigyGYaIochiFCYD/7HJ8lD/f8prkup9k3ZPCwm5QulcI3Q2YJvkccc8m0WErxPDvk4Dg9mPudp6tjuIkeu/nOptEi6M890E/65PMn8dMsobdxrqbvhr6u5ty+nNV4PQroKB6+vdQV6AK7KrAtIPqTk/MJ7nZ3nXhU3zAbvA4CdBNsrytN913g6JpBNW7wcd2QBl/fViwYMLAGB9Z7sW0DOR5DmQZXM9FkaRAkcBAhlq9iorrwHEdxGmBjXYPScabcwdk0rwoYJkm0jSDYZoCpwD/z0AJxO99TQJo+7nx3w/ETQIZu2k+yVy3g+m9QPVu1/Ikc93pepo2UJ1Er8P6vaigOslvTz1GFVAFTloBBdWT3gE9vypwDAocFqge1c3NVmi7283abjfFRynjJDeQO7k1W7+3E5hOMu5O65rUGdp6Az/Je45Sw/2Ofbd93692u8+DrmeOAgnonyK3YJs2LDMD8hEuX17ABz/wJM4vLMCyLDiui7lWC51uF0ma4zvf+z6uvXMDQURX1UaembBtXxy/XEg1QWFk4quisHefzhQdcbcHGgeZ4t3AdCcg28npvNfvhf1cI1vnM+ncDrJ+fe/+FdAc1f1rp+9UBU6LAgqqp2WndJ6qwAEUOA2gKvftdwn7G//sABIc6K2T3PDeDQTvFc46ybj7BdWdbvR3Gmu/cziQoFvePAn8TOIIHtZ87oxT+qpGkaNVq6Be8/CVL/8eqhUHF863EI1G8L0qoiiCY9uI0hR5AQwHffj1Gn71yjv4u7//JqIgR1F4yEyzDCU2UgFV2qnmKQTVw75eJnFUjxMej/Nch3/NztaICqqztd+62tlUQEF1NvddVz1jCrzwwgt7blq3XziYxLmb5JhJQWvrcYd1E72f+d3tktoJxCaBs6O+RKdhDlsfQBx07/Z7vb7/OssY8AsLhrioFy828cXPfwaOZcJ3K1iYm8eVi0tYW11DpVJDluUwDAuu66AoUkTRCMM4RF5YWFvbwCuvvIpvffs7gOkig40MJnKjzFU19/ypPOqrYvLxj+r62elhFb9nEvSLQv4b/33y2U5+5EmC6mH+3pl8xaf3SAXV07t3OnNVYFIFFFQnVUqPUwVOsQLbQfWwbuqPSpJpn99RrVvHPVkFBIIKwLEMGEaKj3zkKTz34SdRZBGWFi9grrGIit+EYWXIMzquFoIgguu4sG0TeZ7AdkxYtok4iZAmETba63jn+nV84x/+ETeXO0gyFzBrZVhxEZ/sgvXsqsApVkBB9RRvnk5dFZhQAQXVCYXSw1SB06zATo7qtD+9n/b5nebrQee+swJMIXUKwPdyvPSpj+LJx++XAkit5gIW5s5jceEcsjzHIOyLI5qlOWzHRr8/kArAWZbC8xzJP3VsC625GtbXl/H6G7/FxkYfP/npK/jNqzeRJB4yWABDgPWlCqgC+1JAQXVfsumbVIFTpYCC6qnaLp2sKrA/BfYT+ru/M+m7VIHTqwDr/TadDF/64mdhewUevO9+nL9wCa5dg+dVkRUZsjxDtVZHrV7HIAjR63WkqFIcBSiyFLVKFYPhEL7nI46GSIIewjjARreNbjfEj//lV/jFr18HLA9pbp1esXTmqsAJK6CgesIboKdXBY5BAQXVYxBZT6EKnLQCCqonvQN6/tOggG2k+MKnnsJjDz+MC+fux9zcItiZplKtIk4S+LUqTMtBkhiI4whxkcA0DdgWw3gLyWulA5smCWzXAfIMWTRCmieIoiHW2l38+je/wa9eeQVvX19DXNROgyw6R1VgKhVQUJ3KbdFJqQKHqoCC6qHKqYOpAtOpgILqdO6LzupoFdherCg36GBmUn2X/5MCToWBPM3gmgUuX1zEH33lU5irN7Bw7iJM04PjeNJX1fFdqdSbJBkMq2w3w7fnRSphv0WewyzKgj+2bSNLE+RZBsexkWYJwuEA/WEP195+E9/85jdw7foaQmsOBisBI0VhbnZvzVlkiW1rbIFeA+l7RMrf/Ve7LMjEVjplb1Z9qQKzpYCC6mztt652NhVQUJ3NfddVz5gCCqoztuG6XFHgzj9wJgzpY8rv5pt/0gUFTIOgGsGzMnztD76Exx68jLmFBXheBXHM1jIGCsNEvd6E67rIDYOIizTJ2LtGKtCaZoE0SSVHteZXkOcFTNeltSphwWkaI44iFEWOG9ffwY2b1/AXf/n/YJC5MAwTKYHWc5BkbFtDV9ZkTeBNUCVY39nQO0jKb45/sAm5uu+qwAwpoKA6Q5utS51ZBRRUZ3brdeGzpICC6izttq71jgLjf+JKUC2MRLzHwrDEtSxhMGftXnzsuSfwqU99XHJMm605pEkBy3Il1JfQaru+QGlW5KAHajLcNwccx0GWZSWMxjFQ5DBMA75bBeOGbduSrwmqBN2NjXUkSYxr16/jr/7m7/DOjWUkGeHXAcTx5UtmKVBtgD/b/hp/Z7w+dVT1qp89BRRUZ2/PdcWzp4CC6uztua54BhVQUJ3BTZ+5JRPWtv6Txr8zPHb8YhxtCar8vpHb/H+YWYz7rizgq1/9PC5dnMf84kW4jo/V1Q00m3NIc0ghJbaToTuaC/CmsAiqLNprGAKqBFJ+IwgCAVLHsJEkqbiokuMax+K4joIQjm0DRo5udx0/+OGP8f3v/RjtXogsN8tAXqkGXLqkzHzli8B656XhvjN3eeuC36eAgqpeFKrA2VdAQfXs77GuUBWAgqpeBGdfAcLbGEzvQOodr5EBuzwmF0hk/qdrGnj26afxx3/4FZhmgiKPUG0uwHEY9hsjLwz4lRrSvJCQXLqrDNX1KnZZMMmwkaY5siyB6zpI0hhZHkuP1Yrjly1s8gyW6yJi6G8OuK4HwzRBrl258QaSLEeaAt/45rfx43/5GaI4RWaUwMr3M9RY/lawVNPWl7a2OfvXtK7wXgooqOr1oQqcfQUUVM/+HusKVQEFVb0GZkCB94KqYViIopG4m6YJpGkK2/BgWhlyhHjx+Y/h4x//KC4unoNjloWLXNeC6bjIigLdwQAXLlzEaEiH1Idhsk9qAYfQmcZAlsKCiSJNsbS0hF6viyCJxFmNohDRaIRqtQoDFhKGAxsWXM+D7/sCu1kcIx11kGQxBkEfluNKu5v/6y/+b/zm1bckHJiBv57nyXgMQ2YKqxSAkpeC6gxc1LrEeyigoKqXhypw9hVQUD37e6wrVAUUVPUamAEFtjuqgIUcWZ7Csk0J87Xg4YUXPoKPffxZVCoWfNdBxa3AdatwLBe1ag1BFGAQBfBcD5VKBdVqDe12F0EQwrJtmKaNOIlgGoBn2yjyBJZhChCDAGoY6A96cE1TnFVWAE7phbLAcAHUKnVkrBBsFDDyFHkWi8M7jIZSMdg0XPz6t2/gRz/6F/zs5z9HKnDMljgZjMJGYY7zWBVUZ+Ci1iUqqOo1oArMtAIKqjO9/br4WVFAQ39nZadneZ13QFXq4TJaFxmsIsfFS0t45pmn8ZEPfQQV34Hj0qm0JaTXcavwvRpcx0ORZxLSW1YHLlAUJQxaVplvygJKru0jTmMkcQTkEdIkQL/bgeN6OHfhMlBYCJIYjmmgyMsWOKNRIOPYrot6o4W8yMvCTGkGz3GkAJNlGgK/wyCAaZho93u4fuMm/vnHP8Yvf/kbjAYhcpNtcBgOXObD6ksVmGUF1FGd5d3Xtc+KAgqqs7LTus6ZVkBBdaa3/4wtfmuF2/E/YWwhQ8fxTskhqwB838FnXv4kXvzk86i4Dkwjh2mbAoV5biBmfmluwvV9pCnzTF24pg3LNJEkIaI0Ee2k3WpRyM/ZriZJE8TRCFk0RHt9GZ3eGobDEI8/8QE05xZR9etl0aaiQMRKwADCMEStWofrcIwCOanUsGDZHkzmv+YFsiRFpWIjTALprdrt9pDBRK87wPe//0/413/9OXqD0SZIo8xflV6r1GGsy/aKwGds+3U5qsCmAgqqeimoAmdfAQXVs7/HukJVQEN/9RqYYgVYAGkMWmUJIfN93VYsFEbZFgZSEZfRsgVs20MS82sbphXBNgtxRVvNFl5++UU89NDDmJufk6q7tu3Aos2asRJvgThOUKlUJZTWtsr+qGGSoOY7iOMIFbeKTr8L1y7bzxBcHdMSJ3bQuYU3X38N/X4fYTiS1jMXrl5Fk24pCly4eBkL80uSUxqLa1pBwj9dB8NwBMuxYVs2FhfPIxiF0v5mXCE4jSPkeQbTsWTsNMuFQeMgQKe9gX/4h2/hJz/7ORvkIEvornritNJhNe0cieSz8mtCLP/cot2WRjelxuPiU+rQTvEHRKd2FwUUVPXSUAXOvgIKqmd/j3WFqoCCql4DU67AuG/o+6dJlGJrmGzzX6syrLcMqWXorG3am0cEuHrlMp5//uN4/LFHUa1U4PgeLMsp29G4LrJwhNFoBN9xUK/WYNnOpmvKQkcVqc47GvSkMnC9UkOSJEjiAHmeSp9U17Lwq1d+hvVbbyGOEsRxKscUlo0XX3wJru/hJ//6YzTqDVy+dBXnL1xEluWo1+bAwsFpmsGxHQYVi03L3qyEYIJlGIWoVRpS9Ena4OQ5ojiE41nitCZhCNsAuv023r72Nr77g3/Gb199C7nlIcvMsq9rUUiPVoYVl/Bf5rPSbS7Zv4DJRNl3XwqqU/7B0OndQwEFVb08VIGzr4CC6tnfY12hKqCgqtfAFCtAaCtdw/f3QS2/k9EJFffPkDYtdANNi/1LI5hmhsXFOfzB7/8bPPDAA6h4PtI4FteUMNiYm0dRmAijSPqYlv1PyyJHbBXDpjU8znMrSLMMFVbZjSMYeYwkizAadqR6cBIGuHbtLaytrSIcjbC6uoaFhSU897GP48KFSwKW3V5Xqvr2B13cvn0LrUYTjWYL83OLMCxboJnubaVSQ8z2Nq6L4Wgooca27UrhJgHfopDvsbCT7doy3zQOkach0izGzZs3JX/19kobP/3Fb9AfhdJvNUtZMorgXjrUdKHHuayEfQK4scVVvaP31tDhKb5UdGqqwBYFFFT1clAFzr4CCqpnf491haqAgqpeA1OsQNnXlH1KS3Da+l85bTqCQrICqWUFXyDF0rkWPvnS8/jwhz+AileBY9sYDgbwPV9cRRY4Yh4qW8Ow0m5RMDC3kGq8jUZD3Ey6nITJPM2QpCmyOEWeJ7DNBP1BG73eGjbWb6PdXkev00O32wdMF488/Cjue+Ah1GtNXL16P9babYFfOr15mmDl9jvo93vIixSO4wiEVqsNyUl1HR95DswvLCDNUvR6PWl902w0Uan4AsqcF0OEDctEGsWwjBzBqIc0DWUug0Egoc/t7gCvv/U2fvbTXyGIcuS5LXm0BPASVNNNZ3XsnvJ774utnuLrQ6emCuysgIKqXhmqwNlXQEH17O+xrlAVUFDVa2CKFdga9stQ1dI5lfBYhviy6FCRSKsZhvzyy6WFeTzzgSfw8ssvwXEszLfmJAc0lsJFhlTpbTSaWO90YVvMMRXfFH617GFKoAyCkcAsw395Hob3EmCRphj2OhhFXUTxAIN+G+vra1i+dQv9zkDg9PmXPgvH8cQFXZhfFBg2TQtBGKDeaEjOapEEWFm5gdsrNxHHAbIswZWr9yFLAMt0Mb+wBNevbFYFHko131azKV+zDQ6LL0m4s8lurYBVMP82RruzIj1bW6053LyxjGq1jkEYYX1tHb959VW89fZ1DIcxMrBglFVWgpKXKWOL08xcX32pAqdcAQXVU76BOn1VYAIFFFQnEEkPUQVOuwJa9fe07+AszF+oDEZhCpymWQLPczAcDlBnj9IiwaVL8/jKl76AhcUmPM9FtVKHaToCfoZplbmeSYwgiqWAEV+NRkvyPgmldCcZnlur1TEc9OBX/LLCbxwhSSK4jiUFmW5eewvLK8uIoiHW11axuraOorDwh1/9tzh//jJWugzxraBeb6BWbSAKYzk/nVC2nplrtBAPB9Jjtd1bw/r6Lck3JbCalo04jHH1vvuR5bZA8/zcPFy3dFJtyU8txGklU5qOL5AdDPqwbKCzsYq5+ZaECA/6ARyH4cMjrK7fwigawbQsvPHmdfzkJz9Dmjow4ImbPK5cTOOaWjBUefxiO573F7CahWtO13iaFVBQPc27p3NXBSZTQEF1Mp30KFXgVCugoHqqt++MT35c+If5pwxXZbYlQS2G49AVzNCs+Pji538XDz54CUuLLSwuNCXvNIoJcw56/ZFU9bU9V9xTVtr1vYq4slW/hnZnQ/JFacdWazV0Om3xbOnGEh7DYR+mUWDQ72F15SbW1lYQjEYYDEfoD4Z45ulncd/9j2J+4RwazSYigciyNUyt3kASp7AIyrYF27GRZxmKOIVhsD3NUNZxe/UGlpdvSdgtnU06uyZsCQsuQ4ZtaZFD8OSL4xCG+X2GMjNMeXVtmWWlUK1VJHSYebXs1RpGQ0TxCKNoIN1V+/2RhAH7dgP/+T//JXJj05mGIUWgHI+hx0cDqndc2zN+2Z6x5XHftr9K9/3wX9vPtd/zKKge/t7oiKrAtCmgoDptO6LzUQWOQAEF1SMQVYc8ZAXG9X3p/klpIDiugS984XN4+qknUav48D0bVd+H53pIMyCME0RJJq1a6MQydNewy2JCrODLrwmB7FHKokR5UuaLDsMhqr6HNI0wHPXQXbuN9dVldLptjLpdpIaBTqeH++5/CI88+iS8Sg0V9kCVgks5/M1qwhyb54qjGIZloFarIQgCmIYB12bxJBNxGmI0GqDqOgjCEbrdtoQod7udd3uqOq6LkO8zCd+xuLzVWh1REKBarQrQDoIhFhcXwCLGlsE+rynm584hjkJ0+xvodbuI0hiLS0sy3yjIEEUpNjp9vP7a6/jOd7+HZLPCsAELSVZCCN1Uvpj3u9sNwU5AsRPgcLz9wgffOwnITHLM9gt0kvdMcsx+Lvy76bR1rEk0m2Sc/QDnfsbdjw47XRu7nftu1933v//93S7Z/U5R36cKqAJTooB+yKdkI3QaqsBRKqCgepTq6tj3VoBAdPd/auh6lqV/5BYWJnJcvXweL3/yE3j8sYelYFKclw4pawPZBl1IX8Dx1u1l9INQqufaMFGwTYvNvqEGTLatYTVd04Dnu4hHI9TYN7XIJew3igP0+xtYvTQhlI4AACAASURBVH0Tt268LdAaDYYYDEPU5+bxoec+hqXFizCY42oYUql3lMSo1+pwYJVtZExWDnYFrBi2y0JIQTAUYM0k5zWT/FfPYwuZTHJLCbF0dNMkRBgO0GjUpacrfz4OU+bYdEoHgx7q9QryDFJwiRBr2qa0yrly+X4JO2a+KfNr19Y2UK83Mc+c2ThFlKbS8mbQH6DebKLT7uJb//Bt/OrXryDNWBG47LVKrbaC6r08tL2A6kFgdRJYnOQYBdVSgUkAeKfP8G4Aud/ffNvns9t5FFT3q7S+TxU4/QooqJ7+PdQVqAK7KnCcoHrabiB3Fe8QD9jthmzSm8rdxuGN3W77sFuo3/YQzt2OF9h5H+Uw5LQEVQaa5pIoyQI/ObI4EbfTNhwUWQLHLtCoufj0pz6Bz332ZaR5IqG1c3PzsKsNjAahOJ4MXXU9H5bhIIxDCY9lXmjF9aVX6YD9Rl0XSZZKz1JWAs6SBI1GDVkQIRz1kEQDLK9cxzvvvI5uZ0Pa0vR7A8lDfeSxD+KFT35KKgUHo0hCfdkLleG+fDEkuUjKqsESmstvjmGPebCGISG8xEDWGGbOKHNnCc6s5MtKwPyaXXKWl68jTZKysJNlSLsc/mwwGIgb3Gw2pefr9etvS6hukmcwbVuqA3tuVeDZti3JWe12ewLNzG+NI4YmF7BcRyoE+66Lqu9iMOzjnRtv4evf+CaWb28gSU1Ylos0LsocXtlEFlzKJJ+X6y4dVzrWFgwJLD7c1yTX1SRn3O0zsdMYkwDcJOPud5ytn9NJxigvtb3ftu31AcNYq0nmtNf57Od3093eo6G/k3wy9BhV4HQrsPffeKd7vTp7VWAmFfjEJz7xHoSY5AZkEqEmuUnZz03Sft6zE+RNMr9J1nmcx+zVbTjMuY3PfXDdLLD1KcGGOaelX2ohZ9Vey0QSBXBtVty1EA0DnFuaw5e//Hv4/Oc+g2DYFWgjqBHc4iTD/Q89hrW1deldWhYayqR4EeGqWqliOArElfX9KgbBCGmew3Ucuam3DcB1bQnFTcIh1laW8c61N7C8/A7CcIQ4SZHkOR544BF88qXPwnDY4zQTyGUlX1bf5Xm8igebhYuCAay8zHWlY8oqv+KAFsVmu5tUwnWJqVEUCTyy2BLHIXSHUYwoiRGFATzLRLu7jk57Q8CXjitzV/m+SoXtdhykUYROd0Pm6LgWWnNz8L0qfL+GLM0xNzeHwWiAbqcrocHs00pNHN9DY34Oy7eX4RUmKnSV0wCr68tYW11Hf5jgr//qb3Hz+m0kUl3ZET/bslBCvst831RcbH0djQLbQfXgn7ujmee0jqqhv9O6MzovVeDwFFBQPTwtdSRVYGoVOElQ3enp/G43ZAqqdy6l3bQaA/okx+12ge7kXOz2nvf+fNyrc/OfFhZjkZpDZf4jnTqG3jK817EMAdI/+Xd/hGc/8CQeevA+WJaBdnsDpvQBtTAcMt/TxtKly+h2u+JG8hUndGNdAUiGyLJKsAFTIDgMA3FwCadZVuZ7FlmKQa+DtdWbeO3132LQ7yOKEymCtHTuMp798Edx5eqDZU/VxhyCUYBqrSqOLkNy6VrKAkyWMspgFea74bws9sRCTsx9HY1Y1Il5q5C1UE86oQRV1/PKVrBsM8OCR8MBiIYFciRpLNV+R5LfyjzVCEmcCLhGYSTVj+vNuhi3DOVdOndeiikRnHk+yXd1XQkrfvLxp+XvbE9Dnar1GskTrusgzULcXr6Fbq+PNCnEhb1x4yZ++Yuf40e/+AWijHtTPgBwLQdpkm6GZJd7xv/XlyqwFwUO7+HXnbOOf08pqO5lJ/RYVeB0KqCgejr3TWetCuxJgUlAdRLQ2Y/btx/42S+o7kkUPfgQFNiafzruf7p9WMJqAaNgH1T2G2WIbwW///tfxEc/+CFcunIBtl26kXEcSWgvoTPPTQRRKjDm+R422huo+BX0+j20Wi2EQSSOJ9u4MFyWOZmNak36lWZpLHCXMQ90NMTK7WUs37qBjc4ygoAFlCJYpocnn/6w5KIWhgPL8YCMAG1JqxhCISGU0EjIi6IQnu/LWsrerJmcl4DJ4kjjEF+ung6rbZdQx+rADO1tNlsYDobiwmY5+8Gy8i9DtAskWYJ2uw3f81CpVCW3lADOcViIieuN41BCiS9dvITl5dsCv/MLi9KmpnRuHXTbHTz+2BNotlowLFug13AceLaNgpWIjQzD4RBZkqLXHWDY7yLLE5w7v4Tv//if8Dd//3W88frbrDmMIh+XV+I6iL1jZ/wQLhsdQhU4BAUUVA9BRB1CFZhyBRRUp3yDdHqqwGEosB1Uyxvo9yYUHiWo8nyTjL91rfuZ32FopWNMqgCvH/43dtmYlcnv5PJtupwFUnEiTf5Lk2c4v7iAl196AX/w331ZnE4CJUNoCXBZniFLM1g2fUYDcZpL/iQdRL/qCSgSyuj2MYR2+dYtyQ1lP1XHdmE5DuIokEJDvueg015Ft72O9ZUVrKzcluq4URpJWG+jMY9nP/w8Ll95ELZbQaPZknBc5mS6hoOK52E0GsLkxBnDLKGxZS4q3VWGH4vrKOGxmbimvL4Z3suQXb54HN1jFjZiqxuuk/MXlzXLJY+VbmicRKIXKwSHUYTV1VU88sgjApRsS7O6uiJONCsNX7l6VfRkESc6oTIOz1/kyNJUqg8/8tDDWFpagsnQZYttb0wMZS3AaNjHaDjEwvw8Op0uhr0OFhebUtRpZfWmVDT+5a9exT9++4dYWekgZU9b2xVA3mzEKuscr3d7HvOkV44eN7sK7OfB5d3UUlCd3etIVz47Ciiozs5e60pnWIGdQPW0yaHgOm07tgOoFrmAHZ1IgpFhFVIoqVqt4A9+/8t4+eWXsLQwD8vYzOdkZdzERBKzcm0m7t8YggiuScL/YgFGAdk8Ezij89jtdSXHld8bu5oEP469vraMtZXb6Gww/7ONYBRKvmuj1cIHnn0O5y5dhWG6AAs50b91TIFG3/fR8JrIUlbhpStqIUkicThJk8zbHOeiyrlkkYbA6hjaWOGXwDoOASbwkvOYW8rQYDqqnW5H8kjpBrtOCbtSzIhtZ9IYtVpdiizx57bjIBgNxbWtVas4d24JSVoez1zYIIzEdR4NevJ1s16X0GfOx3JcDAZDjMIRbt54BxXPRb1RFfbmQ4H5uQaKLMKt5WuI+uvy8/X2ADCr+Ku//jp+/drb6I5C5AWLYZmiM2Gba9vah3Xarkydz2wooKA6G/usq5xtBRRUZ3v/dfUzosBZANUZ2apTtMztoGpKHiNDb1lIiHDpWBk++ckX8Sf/7t+jWq9gvtVCFIwEzMRZcVxYhYMiNbHBQkKmAdf3xRXNswRRHCKJI3FtCaVBFIhryCq2BV1MkzmtbczPzYtrOOr3cO3a6+j3u4gCOrAx+v0RavUmXnrxU3j4kcfQ6Q9Qq88hiGIBPNq9w2CIVrOJqldBlhpSaVcKLcWhnFfyUBlC63nijhJYx6DG3NQ4Iiw6sibp22qaCOMY4XBYhgtv5qry/YZpCnRyHHIuw3sd15ewZzqlBORavS5OKkN4s6LAAw88KMA97PUkVJjuLF9RGMKr1DG/sCBh1axs3Ou2xdVlKDBDnDlPhjsvL99AvV5FkkYS4kz/m+HRRZ7CdgsYQR+OAbx94ybmz11GmpnojmL8z//L/4p3bqwAlo0kZQ9ZX/ZvDOd7jZQ4RRe4TnXKFVBQnfIN0umpAoeggILqIYioQ6gC066Aguq079BpnN97QbUsgJSi6jroD7v4zKdfxh9/7au47+plcRIZJos8BUxbwnoZ2mraLuoMiY1jjFi517Ql15Ngl2YJahVPiiuN4Y4gyBBg5obSpc2TGG+/9Tbq9RreePMNtDdWEYVDCadleG6WFnjiqWfxyOPPwHN91GoNaTuT5AX8SkUcTIIcw24HvR5cx0O10ZSwXKSJVCwmeBIm+SJoluA3EpeUkEoVeAzXNw5N5vcJmFw3qx5xvnRSOX+G6jI/lcey1Q3fm2UFbNMRwJRiS+z1Ggzl2HqjJWBa9lZlHm8JwITT4WAgwN1szaNSceE5BhosnoQCvW5XeqVKkSXTleJMQdCD7zuSl2rmhvR7TeNA4Ni3DfQ6G4h5HtMQ0M4LE91+hJ/+9Ff427/5e3SZF8wiS5tVjqkJoVxfqsBJKKCgehKq6zlVgeNVQEH1ePXWs6kCJ6KAguqJyH62T8q2MywGlLPibgGrAHzXxosvvoDPfe6zuHLpPCoVX6CLkDaGG69SQZoXCCI6r8xTZeEg5llCIDU3TIG/IklgGRCnkWG7o2CIICjb0BhFCs/1sLKyjFs3b2JlZQWDASsCM6Q4leOXls7hiSefhltpwvXrsBxfnES6lclmWxnCG6Gx6lUF7FhJ2HDLqrcM+WURIrqp42xuQiXbtQyC4buhwoRSFjMaA+3YUbVcV1zTLM/LtbA9ThwLoNKNpBtardGdZFudioQncyz+Zzu2wHAUx/AbDUSjoCzcZNsCy5YAb1qGDNuOtNihi33h3CJQpBj0uxgFIwRBiIWlJXhuHRY9VCODX7EF9iuO926F4TSOESdxWfTKYIh1giGdY9uH4/gYDkP5+7e+90P8lz/7c5kzk3bH+apn+0LX1U2rAgqq07ozOi9V4PAUUFA9PC11JFVgahVQUJ3arTmxiUlvU5a2ZUajkNidhpl0R+U7RrZZLKkslCS5okUq/VBty5BiSI4J1H0Hn3npE/j8Fz+PRqMpPU5rlRoK08SIfUg3z5NnqUAfXT46gwTLIi2r4MIkSBmI4wSu5yIYDmFkCRK6m2wxAyAMhzCQSgjszVvXsbqyjEGvL0CWEPiqTVy9+iAeeugxzM/PI85KQGRRIvYIZbVeFl4i7PElhY2KXCoGly4tW8AY7zqorkWQTuVruqxsf8P3VP3KZuhvLi5op9MRiOQYzKs1pZ3NeJxMclbZE5W5o8wvZdiy5/kIo0Cc1DL/2hRAzosyb5XnG4yGcDxfxpWiVQZknPLrHP1BX+Yx12whFiidF2BnUSnHtmR8AVtZt4dmsykuLdvg1Ko+PFYzDthSh9omck5+j/V9qUkcMUeYocGOuNx8EPHzX76C//bf/ga/fe1N0bQwcqQFmwmVObZ5npZFqN4t2Ma/l310y5c2Zj2xD/0ZO7GC6hnbUF2OKrCDAgqqelmoAjOggILqDGzyHpcoLCqESlf0bm9+b1gn3VHpKSq5qKnAzgu/81H8yR9/DY2KhzgJpcqt7Xiot+ZgWKa4oDEL/kiIaxn+Sngi/CVhhJSFlywbzmZRIX6dsYAS3zvoSbsYuocE1vbGOjbaa1IoaWNjQ8CKYGuZFp545oN49PGnUeTMEXUkHJh5puzVSjCWokOWC99j/qaLIIpkfmxFQ/AjJPI/5oUSLPk9OqKWzT6sGWzDxOraKpqtpjizHCMvWKk4lePLEFuCKkHNhEXgy3O4niOVdgfDgYAcmZRuMMk7Ttnn1RJ4LlvWmDDMMrxZcl9ZuMj1ZLwoSmROzMXlq1rxUavXJLx4NBxJj9mPfeQjaLfX0etuSG5vjb1gAXR7LLRUQ6PREuBl2DO751CbaMR5sWqxI4CZxHR6GWqcIc0NgVrfcyU8OksC1OtN9IYJvv7Nb+O//vlfIE7ZTshCkVvIkgyWW8I895fvKStDj18aJrzHj6kefg8FFFT18lAFzr4CCqpnf491haoAFFT1Ini/AnQx6ZhuvnITxbscUf7FyAmlmRRJ4ouFkmzHEIj8yhe/hK/92z+UIj6eY6Pfa0uYLEHIZVEidnUxDaRJiphFfzxPAIahryyCRECr+xUkbLEieZ+B9B4l8PX6XeQJnVggCIYCYwzNZYGh9Y0N9IcDWAZzLTMsLV3Ahz70nBT78fw6GrU5BGEZKmuwrUuFkEoHsYlma0GKKfFndELfza9ky5XCKMNuGaKbROj3elhYWEAYjGRdzAllKHM0GsHIC3Eu+f5xFWDOkV+z2NCly1ewvLICx7HQ75ctYUpAr2AwGEhuaL83QLVW5qQmcSrnpvFI6CSAMs+W4JsTAzedWo7NtbC6b5rEUo24rBZMdzvDXKOOa9fekjXPt5qi6e3by1L8aX5+AfPzi3A9gi9DmlM4lgnbMKRX66VLV7Cyehuua232gWUuKlsNFag36tKuJxh2Jd81THMkSY6NTht/9md/gV//5jUgsWHARmRwLTa7EfECktY64qKam09D5JrSWw/9jXRwBRRUD66hjqAKTLsC+q/FtO+Qzk8VOAQFFFQPQcQzN8S4GNKdhTFUV175JqhKUxIexz/pumX46tf+AJ956ZO4eOmSQJjrONIShu4jXU/Hrcg7yDhpkcFkjir7o0q4atlmhuGrAlh5IZDKyF9Ws6VLS5cvDkaII7qEXdx455q4e2vr63I+hgwXhgvXr+Kpp56VvqsEY1YLvnTpMgy2UmFVW5Nhsqy+y1xLh4G/0hM0k5Dn0tUcO7uVWkOAkXPiHOgcs/UM80hLeBwIQBPYWH33/PwcVlZXYNvOZk/SjsAjXwRgFooK47ISMHWhHgR0uq3jgkyEULqxfNHlLR1IVhjOESWRuLH1ZhMR81tNS8J36UgTiAWmUzrEtug5LsDE9jHhaCCAT1e2rMAMKaR07tw51OsNAV/m4oqDDOYPpwKrFIwFqsKADitrSWUgYzJ0mhWYHdcSIKbuDB8OgwDdXgf90Qg3ry/jb//6G7j25k2krok0yeG5rDCcSh4zH3bcCflVV/XM/So5oQUpqJ6Q8HpaVeAYFVBQPUax9VSqwEkpoKB6UspP73kJI+OepZylhKWK08UQ1LJPJvNBWZynWvHwb77wOXz60y+j1WqW+alZIi5kxuJADONlQR/TQFEYcCulo0ros5jxSHC0rNI1ZDmkoihDW0cBYFmIYrqHkFYpBEu2mRn2B7h166YUFep2O8iyXMKKs9zAUx/4MC5duR+mxfBbA/VmC6bBMV2p9OuxwFA8ErCG9HYFLi5dwjCMkRQ5/EpVYFZa5JimQCuBmSDG8xE2CXAsAsVQZxY3Ikh6riuOZDIcSFucixcvCjgTPvknYZR/J1DT9R0XR4JhbTqnbInjSFGlcSXhsatLGK/yvHkuoc7Ui8WUXL8iFxELGPF7dGQdl+sLZUwB9yIXUCbQVj1Hfs6w5/bGBjyvzHelNswtZjVkhkDXGw3kSYJKtYJoNES1XhXnuIzWzeVaKNIS3hkaPBwR1qubfWNZQXiAIOxJanG328fDDz6B737nR/j/vvF1rK62kSd0g8tcXW4uHVzCqrazmd7fCadtZgqqp23HdL6qwN4VUFDdu2b6DlXg1CmgoHrqtuzIJ8xcSYJP6caxLA5BdTNnlYiaJViYq+JDH3oWX/z87+HC+aUS+pAjDIOyt6jrIYkiybtkniLzMgkiluRc0inN4bMQD53Td3MWyyJDhDEGi7LSb4Fcwk9NZNjorGNjbQ3tjbaEm25stGV8tmm5ev+DuO/+h2E57EfqIEpYnMnC/MIiMlbpZQucgrmlQ6CI4bqlG+hXfLiWhyijW8mCQa7kbBKuwyjC3NycuISERMkvZahtHEk130ajAZehzf0eLly8iM7GBmq+L+4xYZfhtSzcxIJKDMUVyKUrGsebua8WHNcTALYsW8CSxaXoVDJcN0ljcUpZQIlOKaGdf1JRwivb3BB4G805cTHXN9blWN93JTeW+8BQbNZeZkg1bVDm09KZ5nbWa1UBV87ztddex8WLl2RcOsQVhl4nMTyuN4sFJpn7yvdybpax2ZrHAHr9NhynbOnDIlqrqzfg+gYGw44Adqu5BNeuYGMY4pvf+jZ+8L0fI4oyFCZBmQ8qXNlnFovSlypwGAooqB6GijqGKjDdCiioTvf+6OxUgUNRQEH1UGQ8U4MIcGSEIIagJgKhdDUZgsuw18cefQR/+u+/hitXLmPQ75UQZ+TiyBFueDABjH9nCxOOR0ePPWVMQqttCUCRMsfBnnT2xlV1GbJaZTVeQl0UYG3tthQB2thYx2DYx6A/QhgS4nI8+NDjuHDlCprNOQlCtlgpd7NwUaXagO1YqPkuhqOgbNVqGAjDHubnmkiSUNq/ELqSLBWArHgVOJuVfwnKY+ik61iG6bLIESvw5tLnNRgOxLWkE8vQX9s20Gw00esOBDyZy0o3lWsm7BFw06wsGuW4vmg37qNKuBwXbqJSbLvD40o4LR1PgVkWWWLBJjCMly16qLEhOaqEUhbCYusezlVyVtPyvJZtoEhSOfbChYtgsijXzFDgWq2OKIpFB7q6hFXHslF1PbkO2p11eT/XzIcNfC5RuraRFHnKCgMp+7EOBxiNuuh0VgCUBaGo8eLieTTmz8P3qljb6OI//af/Hb999Q2kBcOB2XfWQyLOqr5UgYMroKB6cA11BFVg2hVQUJ32HdL5qQKHoICC6iGIeMaGIFgyKpMhpBW/DEdlq5knnnwU//2f/olUjC3SpCxw5LCP6UhAyDDKEF6+P97s5UmnsDW3KIHDcoxZunvMX2VLGPZJJaQSxOikhhHDcg2pnpvFCVZXb2FtbQXra7eRJmxPU0GvP0J/GOCZp5/F5fsfAUwbluPK+wg8hDPmgrKyrL8JnZ1uDwvzS3AsFnEKkaaxOLWNZhNJmCJHIvmqnDsBla4lIZFjEiBZrEh6qZomwqCsrsu1vvnmG3jqySdw6fIlLN9aFnhj6C+BjA7qOOR3OBxISxi2gRHvOSukHQ2r+TIPtTfobmpnlHmgcS5Fk+jgWqxO7HnST5Vz6vX6kuNpbfZWlQJIRS5AWquWFY3pgIszbbOyMHNL6YTHMNIc9Xpd3FkeW4YRlw4x12P5HuLBSEKaF1rzWF9fR9WnG50iZZEl2y51sOmoco6xtK3hHvL8DPW22As2HuHta28gCUbwahVcufwArly9KvOmBhudLq7duIn/7f/4P7G+1kUYs6hSGf6tL1XgoAooqB5UQX2/KjD9Cui/FtO/RzpDVeDACiioHljCMzLAlkI2BduolCmERRrihRc+js/+7qexMDfHSjoowPxMR0JT6eARttIsx/z8EuIoRpgmAnYEMhbdIfwxn5OFkSp0WtNIwJKOKQGHsFpIoSKGsyYCpv1eH712WyCZOZACuawbbNm4fOVBXLh8n+SgdnohFs6fh8v5sGqwYYgrSeiiG8u82SzNpcWLz1xM6b1KZ9hAt9dGo94QJ9Gyik04T+H7ZfVb9jNl6C3dS2lHY1ni4kpBqDjCpcuX8c4718QVJbRXK2WRIB5TqzTkvXRDGV7baLBdzAC9Xg+262+2vin7nqYxW+zEqFSrskYBvowhz0MJ4+XX4zDs4XC02dPVRJBEUjnZdtzSsQbkfIRwwidDrFmwiLqw5Yz8LIwEFPk9vuhEs42PvIoM3dEAVad0cQmdAu9FApe5rVEg7vEwjDA/t1hWCEaBICQIFxJ+7NMZDWNxa6n1KBggDGLML52DaRaYX2hJhWS2rmHo8nq7i7ffvo7/8l//Ep1uKKDKDGjpDasvVWCfCiio7lM4fZsqcIoUUFA9RZulU1UF9quAgup+lTvc97G8zNauksIN2ztNFiWMjF+5VE3lSxqf7uhGsbLu1hedthystGtLvVWjIEAytNdCkZZghWyEimfiw899EM8992E89PADMhkCnyNuq4VREgi8ENLK6q93iuEwTNYwbTkTwZFj8ji6jByD72dI7SgawXcs2KzqG4cYDXtYWb2FjfVVrLdXUYBtWQhDhGELF85flsqyc0vnJMSXgDwYBqjV6zIXAl1ZnTcr3VBWEs4YRuxJFVzmibLgkF/xBFTpEjJslX1MPcvAIBjBr9SkgFKtWpf819LRtNAfDdGo1jBkCxrTFMd2afEcXN+VwlCrt2/j4oVLUiSI54yDAJWqL2B3/sJ56beaRjHa/R4iFn7KCunLKloOhwKOdGA5F0JnFAeSb0qHmA4vwZvOLtvjMI+WwM5wW7rZtuOXIbiGgcJgexi63RZsjhOGm6HD3D9CN4stlUWeeB6G+vIhA6sC5yn1MGCyIjNh37TFhRUGllzjAu31dRnv8qXLiLJMimSNwgiMq46isuow4VlCufk/uV7KNjm8Bhg63KjXJD+Ye8bwZF4na6vr+O73f4Tv/fCf0e6OxF1N8rJ/LdGVc+OeMe94yyfgXaAte/9ufhru2vv3oJ/Z937+ymrF2z+1d84h+8GLSF/HroCC6rFLridUBY5dAQXVY5dcT6gKHL8CCqrHr/lOZ2TrlPEv3TsA+t4jpWXIPac7HmHnX99yDgID67YyDzVnuGUBkxVuDdZyzVDxXHzwmafw/Mc+gstXLsNwLAkBlvYjm/mmnsuQ1lBCS/mik3hr+RYWFxffBUKvwlYlbG9SFlHi4giLhC6uNJLKtCkqrosw6GN15RZWlpdL13HQF/ir1OZhe1U0my00W/Oo11hV2EFusp9pAk6fQFbmWNYEEAk2BLFmo1G2fUkTNCt1CQeWKrhghWDmiSYCxsy/pEMsiZJsZ2N74lASth3bldBW5muOgkDyW8XZzAsYLFJkGHKOLGHrnNJRrVTrWFhcxM3r18QFZvVfx7WlAvKg20MsBY7KFjwMnWV+KQGU+jAcmuDGHF1qJW17xNYmoLHiMuRYzoffD8MIKWGaPVUZLb25fqMoxI3l3KgLAVGKLFV8hEEJrjwHCyaNorB8yFAU8n3mubpmme/K86RJBNslfCZSKKrb2ZBx6/UaGg3mBXMqLJxUtumRVwHRfZxzKy63Yck5GTYuPWxZsKniS0En7jWd5o1eR4D1p7/8Lb71D99Fyv69fJDCasScM8H4xF/bQVlB9MS3ZIcJKKhO467onFSBw1VAQfVw9dTRVIGpVEBBdTq2hU7R+3/p3sux2YKsdFbfdVfv9DotV/beEEoaPGxBIiGjLt3HGLZFlzPHE48+iC9/6YuYa7TQarakmI/05WSBUXfNmQAAIABJREFUJMaOFqx660qV2Ea9LuBAoOExDPXlmAQ7nsOvVsWp9WxfQkRZaIfOHAHRkWJKBdIoQKe9gW53DSurq+h2u5uhwhb8WgO15gIuXr4fjdZc2cIlSiUMl4DneyWYRnGZf0l4mp9nGGssgMT8S8mHJSTlhbip0kbGc8XJYwudVOaavZu7WTCftjUnLidhi+csCxlx3mU7GvYdJXCN3TKGxo6/5jkJ8Y1WXVxS9lO9cP6C9CDt9bqiG+fHPFsJU2bLmGpts31NXPaSZQh0nr0Lq8xjpZtKCBS9g6GAqTjgBRBGMQzLgueVrWoMEwJ9fPjAljPsIUtglhY1rKKcFzIW943zlX63riuhwgRaQjsLKNGtZhVeakb3mKDMwlqs/+w5lvycFYA5BsOdk7wEZeri+1V0+l3RjoAshaGGI3genfWyt6vv2mg1mrAdUzTvbKyhO9iQ63UYRFhb6eHP//wvsLYxEGBlG58kK1sGjV/l5+Wo4JXnGX8ij+oc0/G7516z4AMVXheH8Tosh3ncxuhebrWC6mHsmI6hCky3Agqq070/OjtV4FAUUFA9FBkPPEiBsrKrwIb8fwmpEtFYQByzskZu+VN6bOUxmzeRW2GVN/bvAiodw/e+LJMtYWIW4YVjGzh/bg5/+NXfxwP3X4aR51Lkhz1PpTUK3cTRCIXFEF5P8ivF+y3Sdx00FtxhgR46iu1OW+DLYo6ny9BX5ov6iMJA+qCyvybzNbNohNVbNyX/dKO9it5giLyw4PksBlTg+RdeAiwPfq0ucJolkuwqfVBv374Nl0BYbyAr6BBaMkcB6EZDwI+QVa83BLBcwxR4LXu1QkJn2RImTSMJRe0NOmhWGojFefSkRQsdZ7qqhDTCWqVG968uFXrffvtt1Bs1yWXl8aU7ncm6CfCch1T6lZzWTEJ6x8WUeJNdbzbR75aATYjnezl/mqfMH2W4MFvaEBBYNZh7IYDr2PIgIBgFojeh05K+sHR9ffRGQwHH5ZvXsbS0KGBXqdRkzQwRZkizXDuGgdW1VYFXnqvVbMIS55y65WjfXpViStWqLyHCnCPd3Nurt3D75k1xjK2CAdkZXI8uagHTrcI0HTRaLTkHx+I1QC2WFs9jo70B37XK0GarzCF2HROXL17G+vqaaAkjQzAYCsjSpe71A3z3uz/C333r20jZDidj79bywQHeFwI8DpTnn4eR37o/UD0sGDvwL5QDDEA4HedEH2CY97113Bf4oOC72zj8+Xe/+129hz3MzdOxVIEpVEA/5FO4KTolVeCwFdgOqrzRGj+xHp9r+43FJMcc1jy335Ts99zjce62pv3Od6vjsNOT/p0ciTLskxVZy5tucQaoO8pKsKxUS6ezTFJl/ijz+3j/7UoYJMFonMBaGHR7xo6HHLS5lPJGW8JC6URZLKTLsTIUeYS8yLDYbOILv/e7eP53PoosDREHI3lvmMRljinnxV6dbIViAH6lIuDJOXhemZ9KACTMsIgSv2bIJ1fCwkAMFSZAOQYdTIYJJ7BdQ6rB3r51HcFgILmM3X4P3X4fV+97CBcvP4jz5+6D7bC3aYHW/IK0dWlvbAic1StlRV/CXZ4b6HY3sLi4IEBEIOR66Z5Wa+zraUjV2hodQsuUcFoCGP/McvY6TSREFkYOIwU8yZ9sSv4o3d2FhUVZ12DQR6VW9kAlcNLUczlGlkl+7tK58xgMh6jW6lKQiO1ruG7mzq6vrYlGBMxatVruiVP2SeWmENjEtRz0xW2sVCvyLII/p0Ndhtk2xRVlFWDuB2GS1Xf5YgVg9oqlCxwmiTip1GDAsGa2v4EhDxDooNL1Zo4ugVtgMoklDNr1HNnDEhh9WAUEnPk9ztl0vLICsQlE4QjX37km/VKZ18t5tOaamJs/hzApc4MJ77duL8u8+aCDDj5BtVJhrnAZPi3ameZmD1lLANtmsaW5loQFF2mK9fYGllfWcWN5BX/993+PN69dhwm2CSoBP5F8Zz5AKR8ISJQ0Wx5tFpbay2d6K5iNf1dwbBa1ujPuzgA87rG7l/Pt9dhJ4G7777i9nmNajh+vdTv0T7o+vl8d1WnZTZ2HKnB0CiioHp22OrIqMDUK7AdUd7phmORG6m6Lvld42bSD6n4clHFIqdysi+vGarWZOJwC4puuKd0uvlh91YSJ3HLFXctZw0acJf6aLqSy6/aiLkZRgiqhqryRZvhqDNvJUa9aePHFl/DhDz4LW3JPbaRRgiSKBDAjApFtwmbOZBwLULMVSumuWaUTWBhlj9Gc0OSU4abSuiWEV/FQazQRRwl81+cEBEjDcICNjRVstNfQ73cxGgzQ7Q7gVip44skPSJiv5fgIghSNRhNZAXgVunoE9FxglJV7mZPKSrXMcYxCQncuFXqpV+lScu62QB2Bq1kre4kyDJUOK+GPIb8JIY35l6xuy9DSIhdQlbYxMCXMVIDS5LtKuGK48M133sGF8+cFYAjx/EthmHA9H/VqRXJzm42WQA7n0ul27hQWggGHBZg2XVuCLvM/pciRtPgB5ubnsLq6JjmxgTwI8CXkmA8suEbJDWYoNPNjpSoxXW4LQRJLOC1Dh7kftXqjfISxWRSKOjEvVaoIs1SVVEqOZb/pMkvYdl6g4pS5ptx3amDafChR5jEPBl0JL15dvoXuxhovTql4TFh2/Yq42HJdMjzZKEOU+dCD3xoO+1JISfq6xmXFaIIy18TruV6tSuGrZrOOuWZT4Pj2yi3cuHkDa+023n7nBv7xe/+EXrsnRZUYhs4cXXloQ6iU63znomK7/cItAbd8gCQFnAR6eT2Voa8sPnaShZEm+f06KcjtpsVJ/3z80GCrs7vTA8q7zVNB9aR3UM+vChyPAgqqx6OznkUVOFEFXnzxxfdVA9nuqG6/Qdv+c7kX3kd1y/HN4fj9/HqnsbcLNInju9t79jPfu23U1rG23lBtdQa2vpfHlDe/pRPEUFzfSfDAfVfx8MOPSF5jq9VCVjBn0MTGxjreevMtvPLb17Cx0YVle8hSAiphlfl77wdVnq8snpQjz1gMCdIa5KknHsYnXvwYTNZRYjiv5BrajOTdLD6UwatXpDKugFCaSq9Rulx0MRnSSbhp1lpyQ88QWq6f6xm7TwFhtVoRty0aBfI+OqIdhvj22uIcdnt9pGmBqw88iOc+8gmYtofRKJJ8VIa9LjLklb1Xk1gcQFbbpQ5cKgslEaIIVtSPfUjH6YQSzkow3iz0JNVyhwNxLqWNDh1faZfDokuhhLQSSOjumnT/bDqA9ruAIgMbuewF5y2VcVkQySgfAHCt1XoNPvM9WYHY9zDXbCFiix6vKrmfdEbHvVnpNnIRCb8n0M/CQ2WV3LKar1EWazJMcVHZBoiaMwyZ8B0GI1m39LYljMMQ9zZO6WaX4dgD5p06jjjghG7P98SFZlg04ZQwNv6PTjcdfO5hWbwJArMcnzmuXLNlOUios18pC2tZEE2DYQ/L199BZ2OdXVslbJku6tz8AubE5aWOluwdx5prtWRNkgtblH1ey6JYZdVpOsEMAW4QWKX4VYg8jdDprmMYDOUa6vZH+NUvfo3fvvYWOl32szVRGK5UH5ZgeBlrf6G/489x+fCJn73yQZE8Dir4AGRcSGl8e3R8hZQm+X01ye/OE/3HZp8nn/TfhfHwPP573/ue3sPuU299mypwWhTQD/lp2SmdpypwAAVeeuml47vb2jbP7TeVO92QjGFvvzefB5Bm4rduBdJJbxbHcCetW7IIf/SVT+Pjv/MRVKo1AZVel7mcLXGzao269OtkmOqPfvQT/NM//RRJkiMzWNpmnI/6/oInrOQaxyMszjfw2OMPy/iEPOYI5gQd1xI3j+1NGEaZyhAGLJdOGMOGTYEs5jsyu5Nw0x/0YTkGu5EI2JR9O8s+n9SBFWTp3BEgKr6Lm7duSFGmIYsJRSMMu32EUYQLl67i4cefwaXL92EU5zANOqUZGvVKWYU3y0qAY5ixy3Y3hkDO6soqFhYX5LwET4b5EpAIYN1eWcCnbIdT5pnyvQwj5XFjh2bsMNN5ZB5mGAZwWHjJdiSvlr1KSScEJ7qhhNxYik7ZyFisadhHq1nH66+/huvXb+ChRx7F5fseACsdVzfdZa/G/M8yzJUuo/SbtZ0ydHcT1FhUSSrtMgdYgnQJsOzpWvacpYNcq9WlUFK/10OWp7J3/DmLNZHH4oSVdOsYBHRFGTKeCcgSqejE8iA64VyDQOGmq8pQYHmokheIo1BCjrk+cbMsU5xqhgGXrW7KkHMWlCJwsw8uXfIijRCFQ+RJjHeuvYpety0PUdjapzW/iPnFJVl7r1/m4wZBJM4xQdjz6ZwzL7fsmVr2nDVLgLcdaa0TJyEqngM2UjKRSdui/rCHKEoRBJnkr7729o3yp4xNFzedRab2XvxnHN3AT4CEEZt0UxlmXV4HHFKKbMlrDMI7PyCa+BeHHnhkCmiO6pFJqwOrAlOjgILq1GyFTkQVODoFThJUJ1nVtIPqTqG/k7o6LGjE1+9++hN4+fkP4P777kMUJ4iiGLbpoDcciLPEkEm6ioOgh9W1Dvq9AL/69W/wrz/9udyklyWXyptn3q+bTC01cslXfPyRh/DlL30e9YaPOBwgJ40WthTCkQcDLJzCFjNNhoma6HX74t4xH5RQIRVhgxHMPJfqtVkaodvpSGgvIZKhqxxn2OsJEPHvvU5Hbvbb7XVEUYBevyvgRyg2DQdPP/0MFs5dkqq+aVIgSFidlk4oHd4CcRLAsQwJGeV/BLZx6Cj1iEJWzDUE2Og2Li7MC1BJJVu2qdnsB8u5cA1JWFbbJazRWRR31QQG3T6Wzpc5sKwMbImjytzTXFzAsevI3qV0SKmFkZVVbweDHjobG+gNBnj00cfQmJtHnKQwWIDKccsw3FZLWtzwoYL0Jd1s30KHsgzZZRscR3JD+WCgWqkIZJZUZJb5xXS+2XKHRZQkD9cX95Vz44OLYBRi4fwFATzuGed/48YN1PyKOKg2XVrTlOuITjXPJ3C8WXiKtabpnvKY4WgowO8SWjfbwVC30lNke5lcwn77w24ZTkw3OBxJn9Mk7CIYDfDGm28gDGOBZubuVhtzMi+Oc+XKA2Vec0RXfrOSLt3sMMDC/DziNAQsttGpot/rSjGm+WYDRh7Dt00p/HXj5ptS7Zj52mGQ4l9+8Qq+9a1/RG8QyEMbwuT7OxJv/U3D847D5sdAm8kDBF4T3L9avYrFpRaGQQBGfvd7LKglXYfvVALOCcSbImwOP+nnfpLfe7N+zE6/V/eSZqGgOutXkK5/FhRQUJ2FXdY1zrwC0w6qZ2uDeLPLippmiZYG26OE+I//4U/x0ideQMWrSWXT1199swxP9Sx4rgPfd+QmPotYTMfAWrsnN84rq7fQ6fXxwx/+GN3OECgsFK6JIknw4eeexWc/9TLOXVgUlO2124jDSBL6GF7J3EDYDD3lf6zC6mE4GAroEV75p4RnsuiTZSMOR5LP6boWQumBWiDO6QCWEGYZBlICIVvOrK9Ku5FEQmNjWGxRYjgSDrp47iLuu/8ByS90K6V7TIghJNEZFBc3TSVcOIqYS5pLsRwJaZWCQyzgFKHuVwRU/VpV3FLpRQoInNH1ZHud0hkre3iyiBDdSrqEDCll2KkURWKhqCKDYzmb/V0jWQ8dRYbMjvMW+X46t91uW0CRQDccDMqiUV7Zd5V5lo5RVryV8G7TwvzcvGjFarcsaiSun+XJOsvQXvYuHW7m/5bOIh1OXifcAzqYIasIpyweVYaLcz+kkUxelK1eNp3PrCidbTqfEhacsrCSKc4zc1I9xy/zTiW0lSHDJZhTFxqbnA+LTo1zpMegHhHeWPFYHN3y4QBDhrlmOs4MtU7Cvjz8oF7dzjrefusN2UeGC58/dx5Xrt4HpzEPJJyJ+MuyZwRoaYMklYDLHGLJM2Wo9Wb4LSszW4YJI08RBh3JL5ZKz+EQ167dRK3awquvvImvf/076IUxCoc5tWL6lk5/kcGwynxtztu2PBQJQ4YTGFYOu8gx1/DxO899EOcWWKG5jYQh0ZUmDKOGudY5bLQ7cCou1tdX8bOf/QIrq2uwzAoSsVxd8cPZKoeYXBY3o+Zbe66erd9k074aBdVp3yGdnypwcAUUVA+uoY6gCky9Agqqx7lFJaiK65PlsMwM5xbr+B//p/8BD9//kMAK3ahbt24LTLDCLFu5sMIub+bNgpDG4jeZ/Kw/6slYWQZsrPXw6quvIykyfOLFF/DEE4+iSGMM+z3pVRn0hwIjLNwkzhFvpG26dszdLCv4upuOqOOWLVpYRZcFfUJCquPAYXvRIiudL/pojNAtMglD5THdTlvc3363jYQwm1twvIo4afc/+LjMs1JrotWcl9xTv1qRtim+58ufBLCxe0jAYPVdAnXF9wVGmfNKoCXMLTTnBHdSIoKEKTNc2RR3jhDLQk8SssmiQymBt0Cz0ZTQZdNgX9XSZWU0J0EvT8qiUARkuq7igDpOmbcJYH1tHQuLc2XrmTjezLUkMDmyV9VNsK957BtrvuuoEgg5Ll8CzczFtLx3IZXhrnwwIO1sNiGdEM33ECJLV9gXwGIF4nHvWob1ZgzTlYrREA35CuKRhNZSJ+YfM7eY1xpBl/1Kg2Egx43db65dXPMoErDkescFqQJqxAJbtcZm1WBen+VDCs5RHF8+SLBsCYd2HFP2nSHKvMbaqyt48603Zc6XLl7FwoVLOHfuPPr9oeQVE2KZ47u2viYQzwch1IjOPa+zUTiSnGDHsuH5rhRaIn32eh0kWSjXLHOWXdfD7durWL65it+8/gZ+8C8/Lyss5azuXLZ1ovPPcHAp3CaOO2Gd0FrgpZdewAefeQpFEiBPRnjrzd9Iq6L7738Cq6tdVKotXLxyGYtL83jjzVfR7XTR6XTx43/+KYZhhjjnwwdHgNgkFEuMgolceiOfWGbFcf5im7pzKahO3ZbohFSBQ1dAQfXQJdUBVYHpU0BB9bj3pOxRSIeIbWI+9tFn8Udf+6rcuEvRoOFQeosSiHgc80MJT8yjdFl9dTN3kzfLqxsruHDxItrrXTTqc2jNLcDxPRRpIm1EkiQUN861DIEQhjRybK9aFmMiQIiz5lQElqQlTBSV7hlDXH1WGc7h2hZsx0KesEJrBjp34TDAaMCCSLG0Qun3+1jrrJdObWEIOFXrDTz++DM4d+4KkoTtbRqAQeigO8dQXbZ6MbG+sS7OGt9D+GCYK2GrPxgKIDN/k3NltV+pQGxZUgyKcJMWGdI8E7BjmK+0dInCssqutPXJRWu6gWXILx1GA2EclCG/LCYlVV7LtjZjgKPTS90JkJwLiyLRKePX8gCh3hCXlK4nKx0z9JYO7NiJ5ph0YFl1eFwZ2fer8n6vUpP8TIYISz4tw043C2wRBOnezbXm5MEB4Zx7I9VxpS1QWelYigdJfifZLZP5jQsiST5qnKBa8WGbfNBQwiXd33HYMU0/Qipf43654wrEOXJEYShw1+t1YUioMt1R5jLHAql0rjkuIbffG+DiuSWsrCxLaLDvuYjpcBs50ijCW2+9hfbaOhy/iktXLqPZmkOz2RJnvNVaQKfTE9iOchaU8uCxenTMkOJCIJWbTRiu8iEAHLkOvAqLRnUQx+zTuiiwu7G+jiQtsNrp4zvf+Q7eefuWhCzT2YzTcaVsFrRmYawRHrj/Kr7whc/Br/ioeq44wcN+F6trN7G+3sNTz3xMYJOh5kkW45HHH0aehOgPutLvdaM9wP/7V18HbA/5uDqwXHn0u+mtSq3u4/4Fo+cDtI+qXgWqwAwooKA6A5usS1QFFFSP6xqgm0p3jqDE3EO2o8nxH//DH+N3PvZR9AOCEHudJmVhHQPSW5KgQxcuDgJYBqvBlg5fu9sWeJVKtDmQxBnOLZ1Hs1X23KTr5DCMU3p+mgK4HNO0DZiOI/mKtVoDRUagM1FvtDb7W+YoDLp+Fiqui1EwYISwgALnSzBdW19BnmRor91GOOqh021jGEZgp1SYNlrzS3j4wYcFihaXLmB+/hwsk+GxPpiamLJwUxajUimdvFu3bknIp+RYWuyPWcLh/8/emz9Lkt3Xfd/MrMraq169tbtnenYMIIIkxMGAEEmABAGSkkIWw2QEJVM2ZYpBySYRdgRDssJh/2qH/w/bCivocIiUuEGCKZGAICqwkgQwwCw9vXe/tfYld8fn3Mqe4QgwBsOZ92YwWRMd8/pVVd6b35tVneee8z0H9OJcYTOBRhhHgdTAF1AFfPkAuQCwHTrZbOyMhJRFimS13bGjw3tih50jMwCtIVCKBLhkEDElYmwYWY4BEGNsHnIOBrh5JkBOfEyZg8trmQdAWzE3dWcWNJ1NxeDqeWBL4Nhd5tBqdR3TS0Zqb+Cck3OX/6mMXK4UclI3eaPEBPGa9TKyra0tHZv4niTPBJYdE5wK5AEceV6gXBE0pYswtczE/LIupekXbCsbBGyMUFcZYW3GZY4C782WoooWq7nAP3FGjEHNOa/FYmX7uwe2nE+1hrCq4/GZDfp9mWJxSuTSPv/c19nDEIDv9HvWbHWt2exaoJiczArf1zqlWWLNAKafyqXOuClPdQ2nhS+gvN0biDWdzsZ2+dKBjcen+pn+bkDicrGyKEntDz71abv+8m2B7WidCtzv7fTsv/6vfsH2D3Z1Pdy4cV3AOV6yAZDZnXu3bD6PLEp8e+TRx/X5Oj07seF239JkbQe7W8rnPTme2Kf/8I9tGZvk7bkLKwafG+lQFVA9r+/W/3ScilG9uNpXI1cVOK8KVED1vCpdjVNV4AIrUAHV8y4+7J0DD/Vabv/DP/7vbX9v1zKri+3ECQlGKi9cDyC4YUnES5ZYgNbWgxX0JAUGaCHrBaRGa3IpfWt3MBuKrNfvSfbb7WGwE4jZIWpGhjg1okAAP8hAQa++dTsu8kWyZBxeFXWCZDW3JF6Jl4IBxb2Xm/u7d27YYjIS+7mcryxB5hiE9mM/8TFrd7cszwCVvhxg62Scmic2EOCGiy19nswLsHZ0fPTAQRhwV5rSjGT+E6pP17GXDgwCKLEohv2M00jHgIHk3ADvgIbSjZjolflkJOYUVhgQVPafYpIE2AIYn56Obbg9FHCGOZQp1HQq2SxMLWsW1gON6cB0JrA/HG6JYYUJpxeTPFVJUunZTRL1qML2AXyZA8BuFW1kq3BvGF+JKW1IRixJdZHr2IBSwCfHgzEFJHdaHUlmWTbmprgXy2QgxesB5/SNws7DfrfaToqsuJnc5LbrHIBdzyvXBCBULsoYaxWFYoAwbeJ1s9nUsbFN3Jjd6+kNBWwCis9OcPoNrNUdCMTiIgygtAJTKa6xBQG+TortFXbz1sv20svXsNK1bndoTz/9V3TeSGcxBsN8qg67T190ErlsYRx4xa76NkdZEIZGzA/GY/RFa1PDz8WuKhs2Smy+iU1CLn3n/qF95U//zL76ta/aE4+/x37u53/WvGQp8E9GLy7P29u79uK164pFYpPn5Ru3rL+9Y8988Fn71B/8gV29elX12Nka2mw8st3dLfviF79gX3/uRRvNV5YWDfNrzU18UV4B1fP+Wn3NeBVQveAFqIavKnAOFaiA6jkUuRqiqsBFV6ACque5AhuTlcJFv/S6oX3y137VWu2G+tyQqM5kutOSIyy9mTBs9BtiUtRC2hrDMhVitdICh+C1nF/TJBOQgdm7dOmSrZYrAQhMdQBSyECVLypgErocThxhazUBSJcxmgo00HsYk6EKqJPRTW7LxdyWSHwnY8XATCYnlqWJxVFqSVzYM8/+qD3y5NNWC1sWhm2rh65PlH9IkFbCggHIAFxyt41j9RYyJixmGa3izH0SAbfFcqU5BzUH/gAWgAXe06q7KJZ66Po4FXnScKDOq9dsPps/iKrx0kQ9sIDglUyh6PldCnQF6ov1bLmOVDtnPOSY0xoxMKvVA/Mp1gNw31XEjzNTwtmXGBUZEIH51e+b6dzKcdhtwNwJ06Xbt29bq9XWOYv9nDpGFCaRepWZooA89ZnCrBrseu+BURLXDkCY9WVTAZMpjkGcithm1jJLBcIA6qXTMTEzrDmglo0DrgvWpNPtljG0MntazGcCqkiSYVepN+cE0Gfd0jx5wHx7uYu/oWbKbMUZeXO0Trdj0cox19Qii1diaM9OT+x0PLKj4zM72N83JNEwlxiJ0ZcMGJfRk3KG0435FddLzVbxymoe2yZgXVhXl0VMzylzI2uW6+vkDLMjPk9TuVSTKQvbS+91xsZGr6Nr54VvfkN9snGSW7vTUzzUjVs3ZDA1mozV49ts41qc2P7unrVbXbtz67rk9Gxc3L573/7kS39uibG5UbMAI6iN3Ld04D7Pb5hqLFeBCqhWV0JVge/9ClRA9Xt/jaszrCpgFVA9j4uAr1NurUvXXxd0sT3s2Cd//VfFfHEzPJvNFclB9iQABGAE8CBnE3bJ8+i3rItlBICMZ2fqJeRGfTKZiVltd9vWbncEugAa9AjiIhs26y62ZWNYBODjef7Q6wm4oPcUYCyggexzvZTbb55HdnJ8aJPRsS0mUxkRTeZTC+pNe/yJ99r2cN929i5buwMb6lm/P5QEGHmv6/l0IFPyW99zhkhIbevOZEgMqXotXT8fwIh+T/pkAW+wrzL48ZwUmJq0w6b6UQGZjRY9ty7uBIlwLXQxOWI101RusZwToL00I2IusIWddtvmbATEmZhU51TbFIAFJMMYC0wrzgWWEtA5FNDkmNR5Mh1vcmedtJtxAUbktAJ4mEunxXrkksAOhkOtG3WABceEp2RhxRIDBgVaC20ccJ4ATJhgwC6AC4DJewCkAG6YUq6pMkMWQNjr0guc63phbK4tdLissfJzNzJr5ktdAKeAWhyKqDPgGgdhHpyLq2ds62QtubDWBJntaumiizJchmFCY212IBkG4HFd8ZidHbkfbY1KAAAgAElEQVS1a7XtbDSyk5MTu394X2tAr2qn2xNo3h7sKJOWOQGQkRIDyrkmojUqAOaXanMCcMtnAWbamUGhCsBkKrflci4m3g+QWzdkDLXV3xKrrUgeK+zu3VtSI4zGEzs6OjGvVtPGynw21eeu02/JeRmAqnOd0fu9Mt/PrNUI7fj4zD7zJ1+2xGtaljsjKnpUAasOqJaZq+fxPVONUVagAqrVtVBV4Hu/AhVQ/d5f4+oMqwpUQPVcrgFuVrl5dUCVBzez+3tD+43f+DXL8tjaza7NF0vzDbMg4ktcJAsNbzjpkosqdi13vYaOWYxtPDkT8JiO57aKImv32tbruZtxmDXYPBkxIe8MffMLT32pgLZ6w5klIRMF5YwmZ86QB7fczDkLx8up3T+8bffv3bJoOVNGKwDg6pPfZz/4Qx+yIOzYap1Yu92z4WAoAOWidTBmWqvvUtLTJLZGPdy499blWMsc6f0EGJYxMAAlQBXsJ2Y7sMeAFTGwGzMkQEvo1XQsyYHVf+tyVQHEpl5PJ6HlXMhmLccB2AmUbwyYkP8CRADYzIHXlWCx7FEtGV6cbJ3LL2DeOfUC0Pg/JkOAZgypAGICWEmseXfbHQF/aqv5Bb5AFsw0a4q0GabZyaIb+j2SZDn6Kuc0kbES4JDXAVSXi+UDN2Pew1qzmcH8YMKpH/Wg/5M10Vw7HRfbQtZrCHCDVed8THNVNM3G1Mn18nJuscZXJA390FlicRZrLuq9NRd3g1TdbTi4vFUAo4BrvW7T+VSbFNka9thtIjiJ8khMPSZMYrz7fbkC7+1eErPpE8ODiVa8BvbJWCmwUJ8LzpFNDzk6M2rgZNP8QQ6tjYj5VDm+gGzmC8Pa7dJnmmoTZTEf63M4Ho1sPl/a4dGxk8XXAyvizBazmbW6DRts9ez49NTqQcvSOLLx+NiGg66l67VNJmv7k698zWJrSpZf+v3yWXdAtYqoOZev2NcMUgHVi6h6NWZVgfOtQAVUz7fe1WhVBS6kAhWjeh5lL4GqGwtmFCBz+fKO/aNf/WXJaDudvtx3t/pDuffeu3dfYBR2iJtyZJyreG1JhFOtA7EwntPZRKCA3xO9soi44R9uckQLxa8AkpCbcnPOTLrNts0WSF9dBI2TiIZ2fHokZ+D1dGrj0YkyQ5FpjkYnNp/NdMN/9dGH7Yef/ZD54cC8EIa0ZquIfsSGwBVABpYxCJ3DbpE5phSTGy/PBeKQZy6WS/MA0/Q1eg70uQdS1rlA0NZgWywZfaUATvoUpUYlXgXmjPeaZ+PpSMeHgeZ8mm3cjR3zBlij55FeScCZQDuS5038zPHJsY6BqVFpmsTzyyWAGYC7EvijPoA25kbMC4B2a2vo4msKsLEvKbTYXEx/kCe3O9oQSInBMbPxbKp1l0QZpnLj2ouzL+foJKw1i5K15WkhRhfWmXkB4JGtIpF2stdAII3XI0FGjpwTGVMLJEc+PDyUe/NgMLSTk2OB+Z3tPVXYbWI4AIU/bW6ppZvoGyJbfA/w6bZTVJNo+YDN1W99l7kKc+8VRLMwl0get0iKyZNV3m3icl1ZNEytknhpjVpDa83vF0s2YOivTe3o6K5dv35Nst/h9r4Nh9s2GG5bvzcQW7yKY2s3WrZcRIqkYcdEObiKdFobkUqT6cxlAtdQJXTtbHQmdpdYG3q993d3Vf/pbGaj8antbA+kGLh27WUZfK3peU0T88OadVs9W4xHdnBpz+7cvW1RikHZzPIksel8ZOwZ1XOzdRTbrXsju3cWWVaQb5tqM4iLIvfyCqiex9frtxijAqoXVPhq2KoC51iBCqieY7GroaoKXFQFKqB6npV3bCosJtLBg/2hffLX/6HyLvtb24qomU4muvkFjUjGWqs58xsklIGLIkG2Kcdb7tQ38SKAnOOjY4tWc/WcAvKSOLfecEsgw/VSxghrxSJNZktJWMX49brmZYmAxHhyYqf3b9nJ3Zs2mU4txqU3MRvu7NqzH/yw7V++bMvF2rLAs0bYUm+kIm7CcCOTzSRPTXChbbas3egIPOBeDEDq9fvqGQTYOadbx24m67Vz3SWnFOMdXtvt29kZ8ubI6HcEAMMmC2hKwuptDJligR9qVYLQs9lExwMw5aljKvmZ1wD8qS9jwFDCbi5jF1UD48prHKCtC0AyTkRPr2Hg5OTB1NvFuyBJdhsH/B3QKNlru6V1UvQLYCqKbBmTP2vW8n3lyLaaANm61oC5FZZJ/jqeTawV1OWsKya6waaEcyhGxkuGp4y2rJBJU3le2iiAQV+tdO7UmnkzP3jHmu9k48qHrTtmExk3LsjUBIk4TGBMpq1ft1aDXtrI4mwpV2HAJmwpjrfIc50Bk5NTJzlsM27RNZ13q9kQWJOBV5aJTZ9ES9vb2rZbt65rQwGIDKNLjy1mX/FyZt987jlbb2rT7W/Zk08+bTu7l2QoBvAPwqYkuRy7yFLntIwZ08YRWi7IQbgB0ytLCrN2vam+2qtXrthyNRPTD9DmmuD1d+/etflsaRHMeGGOzfU863Xbdv/ObTs7PbZuq2Gnp0fm1QNtihwcXLbnv/olq4epTWaZXb+xNK8WWmIAaXfu7k/1uIgKVED1IqpejVlV4HwrUAHV8613NVpVgQupQAVUz7PsDlgqvzPI7dGrl+2X//7fs3azaYOtHd3kx1Fio/HoQbZl6fqqXkSMWkRQOdOcMt9TICcv7OT4yE6O7uq921u7uuHuDbYf9EYCpmAdu622jUYjCxp1WyNFLQAzmc3Gp3bnznU7uX9fDKrnB9ZsdeyZZz5kw+09a7W76pHFrIholCwFcPtib9drJx0F7IXkbRInI7bRs1qAwZDrPy0lumVeagk0SvksTKlji5F7euYF9FM68OhY0IaAbQk0Fc9DtqsMggq9FlYRMAIgAyDzXjF6AJEk0fNIQalpyeSWbCVgXuB2M3/AI+BM/b3mGGHAIEShDJPq4Sb2xkmP5ehshWS1jANgXBNRI5Mdc8C4FoiZxUQIkIVsled5DkAI2CUzVOvsmXpZ1Y+66VWFHYRlTIkrYusBMLzJgy2zYjnfElBTz9QjPxRZMOeW29bWti3JVyVERf4/mU0XU+t22laQlRqzIdDU/2eLsdUagYUAQM9X/WEgGYs5Kh7HfLkNbw+2xHQisy3XGODORNdZKgCOzBfGFkUA7tTUmvVuEzGUJnI8fv6Fb9psubDdvT0bDnbs0uXLFoSh7e1cUk8pmxmsCZsXvJfjs6asJxscyH4XyUqbBgBVAHGXjY5ormsiVe9uXcd58YUX9ZmZL9c22NmVkRjHGfb7du/2LVuv5nLkDuj5hiX1A8vYbErXdvPGN+z0bG1nY2rgWebHFVA9z6/UbzNWBVTfBotQTaGqwFtcgQqovsUFrg5fVeDtUIEKqJ7nKmz6UyX9je2Jx6/a3/07P2/7OzvmB5jkDGTwA4jhAUgF7AD+YH7SwhPgAijBwgHc+Dvgipv1KF7ZnZvXdCO+v3vJDi5dtuliJQCFXNUxV77hbdNo1i2oEaOS2OnJfbt180WbnJ3Y/Xu3bbmExevYB5/9kO3tHyiyJmy0zffr1sCRuBZaENYsS3L1iToDorZAnBhNWEtAIy7Cftk76BjM0mgH/jDB6Mj35OCrfk1FksQCDXL0rddcT6gT/TqQGdRVF96nXsR2Z2Ocs7SwUbeYOkRrB/IK+kQTqD6xxvE61mZA2cMI0CxlqGWuKTWF5QVkUUeyQ8seXsXW5A6cA5YARCVAAkyqb1Nuu3UB6Zlkww5gu+gf+otja9R8AVnl3zr8LtZTPchSjRYWr1cCpp7v6uhAKoZYuCADmZ3LMPWGhRZDiYFU7nqOGQu2FPZ+e7ht83Xk+jTVO0ptG5ssVFyWnVsu7sX8DGDEIRiDId6zjBZWlykW5k5sJNDf6syYeLA2zKHf6VqdCCBl3+a6ZnlwXbCJkdCbSvxPo6n1Rl59cLAn4MucihTn6Vj9rjCyyNpffOl5refuzq4Ml65efVwyc64xNhfYBBnPZhszqJaulcsHl+zu4T1brOe2s71jQeFbqBxgoncON27X9LrWJA/G1On05FT9xYbJmGKOIpk8EUUzX8xsfHoiObEk0R7u1Wvz0lifmxu3jm0d9S2lDznAOIprHjaVn6se1fP8hi3HqoDqRVS9GrOqwPlWoAKq51vvarSqAhdSgQqonmfZy15VwE5hH/7wB+0nPvKjNhz0LahhiBM4l1pMYjaurKUpEDfyANUHJkmeicmChYNNhR08Ozux6fhYoOGxR54QG3X36FiSYskcZ3OZAA0HA8sAJdnS7t66ZjdvvmQnx/dsfHZq0XJl7/2+H7QPfvjHBGoBitPFUgZNgM9up6/M0nW8cvEpvpOuApSYe6/bk4FOTp7oxswo5Nx8YnaWmjO/96DdAFNroktCm0+nWgh6MQWG6M/dsHIyFkJGKmfaloBmWG+6+BuiWhTXYooyIbu1QG4aRxpHZjo4HQeBywKV2ROmSysBKMYT8MvJonX5poA2wCpAD+ddHmVfJ3MrQacAaOBcYpkb82JTodNxbCYgF3CpcTFSArgGnvkAGuZRJ5OVOCAidjytIQwgPaHMDzMrGTslrkawm/TNUo8W7GDu3HTn46kNtgZiF0tG2cWwRK5fs9OTjRcP5a4WhdaJnubSBRpgFWeR8FUdqTPS2LAlEFlsXIHZWJDBV0GfKhFL1NX1FwNAg5qn8+SP3JAnzixKmM0j7bVmIeZWuC/DiGapQF9B02lhFkfOgKrbwS14LSlxWAvs6P49u33npubcaQ/t4OErtj3ctcLDjCtWrzMbHBhILRcLOzk6tnqTzZRAmxrtsGWdZkv1CPxcRl5sEBDxdHp2rA2Jw/uH6qvmMwZbfHp87JyaBVqXkoJjekUPKwZQsOyWRnZ8dMe+8c2XrbA9y/Au8+m1roDqeX6rfquxKqB60StQjV9V4K2vQAVU3/oaVyNUFbjwClRA9SKWAD4xtZ/+xE/aj/zws9brdox0FcAQoAamjJtnpIkABkAQN/4WuL+XYBVABCNUxoukaWSzyZndu3dXZjRPv+d9du/4WIY8jXrT9bvC8BW5HR3esW++8FW7feNFO7x/R8Bh0Bvaj/zIR+zylau2iF0fLCZP/D9O6Z/sWLfds6DZsNAHWGU2nzop5YGYVwe2+v2BGCWyXF1cijs3XGB5cLyz2VSsWLfTsTXxOzFsp5POKgO1juNrLhBYynMBqRyPGh2fYEDVEcgkXkYsoVyRXe4qnCOP0dnI2oOeejVxscUtl9rAaE7Gzo0WAD3sdyW5lcNvs6Fxyr5aTKQwK4pSB8D4c3R05KTItbqFTSSxzu0YU6tWp+lchjdz57zU7yqmEeYQ1pAeS8/CFlEz5uJXwqaAcRwTRVTYyekJBsbqcRXjG8fqDwa8ckzMmeg9btZDgVeuDQCkc8VFeu0LSHIuhfqa6StuPMit5RhUiaxYXLboVWXzAQ6b9wPo1fsZkrvrenXVv0vcEWB5UzsVOk10jmKolfMbbrJzce2NXD81MunUsbKcI6AP1vL07MS6/Y6Mt8r811ZI5EzuerWzRMwm4P/mzZs2HO7Yzv6BdToDAXZYdq4B+n6TLLF0GSnzlbgdq9Wt3+65Hmr6jmsmKTYbQ9oQWC7E3sLwjqZTIxd2ndLvfai81X5/S7UfYcwEeK77Mue6d3jXxodHhmDg5et3LE0GkubnQWRF0ZCt1DuBUS1jnMpvQZfj+86P1KmA6kX8u1aNWVXgfCtQAdXzrXc1WlWBC6lABVTPu+zcCCItTe0f/cNfsSsHe2IP11Ei0MGNPtLN07NTmfM4Ex1frBhGL9ysA0iQ/CJFhBVThqhH/+PKbt94SVLGy5cv287OrkVZbnGUykQn8DC7oZf1vt25c8M+9+//yDrNugx5nnnmg/b4Y09Znng23Nuz09GZTScOyPmbvNOdnR2BCXoM6w1YwMKBI+jM3NN8AQRIdleRkxy7aJTUep2eCg34ATAB1enLpPcPACeGM2wIhMmAKAw1PhE68+lMcuiHHn5o0+sKc2eKM/EVx5I5xjIC8Ebmb0yoMNARQ+15xtzpPYxXTibNXIkkUT/sKrJmM7Szs1O7fOWy3b17z3Z3dgSUmM8KRm0J8OxIRiun3eVCubfkc7baLcl1HRvuzIS2trZcf+lqKZDXbrXsbHKqesbRSta5yG+bYUdZo3u7ewKMSKsByEUW6/iweZgpOdkwYBC5cipRKTXbP9iXeRLP40rbb7cFxJHVdno9ATj1yS4WAvZijINAplCsIwZC9aaLqqEWAOkMMy9MnzZy4vlqJQCJczR1gxkuWWJYXmqURM4siw0H6gsbyjkr27QWWEwcEKZG9JNuepVdn+raZtOpDbb7DzJn6QEddHuOLd2wu0iK+VyEjZr98R9/RoB7a7hjTzzxHrt3755bA0D3Yq4Njk63qRigneG+InF2d/cF+sfjUzHnRCqFdSTYK0nGMe06PD6x1TKybn8gcHztxedtOlvYBz74rB3ev6+54x4drRY2m08sWiztyacetX/7R//BoqhjsbJTYaVLoFqZKZ33t2s5XgVUL6ry1bhVBc6vAhVQPb9aVyNVFbiwClRA9bxLn8v8Jwg8+9/+1//F2o3QlouZJSn9op6YqFJaiuurHFoDXwCs3ug+6OcDnCGFhN0DNMl5NY1sOR/bV778Zbt8+YpA13i6sOVybYHnejM9P7e7t6/b7dvXrdNq2uOPPyZAAgjCBfjg0sObG36cVU29nZjulPJWACJOrjj7LuYLHRN5K9QcLKhccJGF1mBHnXkSQBrmczFf2t7uvkAzj1W0EPsGy4lkldcpYiUIdF6woLBlagv0iX9xgBxgz8E5zoLsWYylWg2BIrJE89SxeMwRoFzHkClN9TPgk/dJUp1hiuQibOZLB1oZE4oTpg4AiRNuPQx1LC/zBco4T8eOOhDc6QKgHOsYxcmD7FgYQ86nzIhF5qpcUOTIROf4gPpQrF0mSbJns9nMfDkqNzbgNFIvr+KJFLnjGFPY6DhLtVmxXq2hHfUctRLj7vsyXCLLEzks5kxcQ9SVjQSksnEU6XwbjZbGQh6N9Hg2nwsw43zLMdcCZ2sbbm9v8mHdOQIyqR/gmfPiugXIUmsAMdc4/w9bLW1MAJinZ2fKEob9roeOtWbNYOuZH+dGH23Nc720w62hGFzOZ2vQV/xLv7dld27fEdC/cf2WZUUq8y+u0RqbOoDWjSS8P9i2VmdgvV5fa0TUEhs2OE8zhyyPLInXynI9Ox3ZQ1cfs9FoYtPZyG7cuC7W+/1/9YdsdDa25XJm6+Xc1suZNoUWk6nt7m7Zn3z+yxYlXfOIFsoX5uUlUD3v75Z3/nja9HrVw2UJf3cPjvHZz362uof97spWvbqqwDuuAtWH/B23ZNWEqwp89xW4SKD6ZtyUfPdnfNHvyJUBWfN9+5//p/9RDNh6vbA4ATTlutEv6wK7VYI9/S5w5j+AWQAsElWYRsCiAFfNs7OT+3btpZfs0cceE1N6Np5ugIQnkAUIG42ObTjsW0J2ZopUE3DjW6PVtjhJzfLCAvpHV2sxVUiHFXPiu35EmeoIrDnAKnfXKBZQkcxUN5cuPgdXWfWP4spbACgxvMERNoN/skZIlIhnq8VSsldEh+5c6Duln7Guvk/GLdlRJLaAIxhFjgOL5+rhjsW8JT/d5JV6HNdzgIrzZEKYIpX/R4abeeS5utxQwT3PsdclW0tETs13QAwJLucnh98N0JU8mhrV3No4N95UfZBO9pw+yFfN8kTAL6g3BeBxRpZRkoAzRlsOPFM7jgmglFwWR+Isl5kV5kZQti5uJzNv4wTNewHyMn1CsiuQ27TQ9wX4tD5Uno0NzKXqNYZ3ETYYT+VmOTUyF/0jua951qRXVuftZMqsuWTCynmtGQ2aOOG6KCWkzc45WVm55Ry9wvwMDOnkyO41uZyOAay+OdAvtrzb1xpSZ8YB9PLAXIpYHzYdMHyiTXelzw+AGxOrwrw0VW2sXrNGs2ODrX3r9vqal+sDdmZWsNZJFlm0Wtq9e7ft5o1b1sSIymoWxUubTsdidR9/6r22XKy0+TEfn9r1ay9YLfRlHhXUkGjP7MVrY0uRG9Qz8/JQ1/E75fFqMPja72TO4VuBxW/1urfL+TLfilF9u6xGNY+qAm9dBSqg+tbVtjpyVYG3TQUqoHoOS/FqUsBzeZmtRmg//3M/a8984AcUGTOeAtQApu6rF/ABMwlYEKvqB5YWtGC6/j+YMeTBB/uX1MuYiLnz7PjwroAArqztdssm84V+H9acNNKZ3xChQcRIql6+JIkETIJ6YCsYUs+3ADApd1iXUYkBjXI8xZ56ktkCMphvCfDEHCYbBjFPnVEPzwuYuIgSQEjJHNMT2Wp1XD/lxlgJOSrsocuJdfEugBDAqkCt5ylTU1LnNQAdwAkmcXmzMKHgmyh17sHUTak+GZEsfbGSLtJGOT+qDUCf/l9yRwFMSGQBZYrOAXglrj9T7sOAcgDdZo20ZubZar1Wv229CXOZCKggNwboUwPWSPmmxLtkkXPvVSZrpl5f1hPgrT5fji9zKMygHJso6W+caINAuaEBgBNDY1jsQgwswE+GUtSq0VBPLoZD9O3q+OulY5aLQqwzQLDZask5mWsCJ2OOSSwM56O1hBWN3CaBclol4XU9sEhpFdVClI8HiG8JGKdcX8q8cfJuNjlg4Qe9zoP+Wm0AZLmL2ckSzccBf1P9uu2OpMkYGAGsMWOizsyNDFfqhsQZQydkukm0EuM5Ho0E/HuDgTVaHWu2etYn+kkS77Xm6mqcPnhPnsU2Ho/sc5/7nD362OPW7gwsjld2994de/LJ99pqHUtKjUz4+Pi+jU5OJBd+5KErAtkvvnTDvv78bcU5oZYorP6OAqqvBqMXDVRfC4rfCCCugOo5/JtWDVFV4G1QgQqovg0WoZpCVYG3ugKvB6i+Wcznd3Ocb3eD8np291+PXOz13pCJxdkwZ290LbxNBIlDimSeItls2Cc+/uP2vqefFLjKs7pAILEYzgyHyBfHoJZSYO7i1cPa7TuWrNEQqHrp5ZfUq5lnRL5E1lFMSN2mE27cxzbcHkqmCdCZTl3fabsDqEgc8CwccEvI+Gw11VtIHyNgrabeyNT1GgZ1a3faFkUwVg7oOvOVQGwj4AOAVPau4qqLjNMBPpi7XIAIQNVqtuVGDOjh/SAk4nOQgfYHPcfaBnUBbtx3t/qDjWuuv+nbdfJgjifXWZn/OKaudCBG0tofDCzC4XgdiYFGBqt8V6WMwIq6LNJVnOq1GCphnMTrqBlyV3ooOS7vc+woTCdZmw7MgipZLzkSy82W3lbOy1MmKID16PjE9vf2JVGtEU8EMyo5bmKNtnMjpi4APUyBiJlhfebzhebaVc+m6/sVkFY8DBsWHUvilcAr0S5qF85yOd52211br527LtJXVyNnlAQohkWFBZVkeGOENdjethGy2LBux0dHWr9+Gxfe+AGIZL3cOmeOTY9xSyaGpiugps0JRf66/FnchImkWS3mkvLCinKtwaJTV8y3JpOxJXpvoI2Nfqtrs9lEmxPaKMn5HPhWD5H3hpZ7rs82Wa8UXhR4mWS9h4dH1t/atZ1dZ7aUs+ECA4/8WA6+KwFKuVWvFjZfTK3dDO3GzeuS/A529+zO7btSJ3Q6TfP90E5PRjafjKzdDm0yHdm9+/et0+rae596wu7du283b9+xl16+aTgrJQTWvurxRoDWt/qeeSPfe6/nO+7Nmt8b/W58q95XSX/fqspWx60q8PapQAVU3z5rUc2kqsBbVoGPfOQj330T0LeZTXkz9Ze5+XkzjvFmFeu1jpiv/fvrHcffVJh+QWyEPJBrkdkv/hc/b1cODuzS5X07PJxYq93UIcvsTQAFD8We1ByjBiPa6/QFRMmVJHeVV52Nx9ZqtCxOXSQJc23UWzJWQp6L+Q1xIRxTWaY1X2yf6ymMJYuk3zFJY2WRdtotMZYNGMU0ltwUuWQCyGy1BJhgJwF/MKwYH20NtwRo6J2FeWNMwFbpJEr/oKTAkpXWLQybmx7HED5XLqxiW0NcYWNbrXGLdSwu7BvP0RcKSJKseBOFQi9o+bPAywbcl/MEnAP6echMaCNRBl1NxmeSm2YFvbVOYszzpduyM4cCBLp+VHd9Ohk1YM+tTyKQKadb2No8t+FwaGejU4FrgBiRPoCwmzdv2MHerjYMGPdsNBETy1Hnc8yjnNR5JWYZF96lxmTNYR51LSDNLcxqvutjRa8LM5mlkWpLxmdpdgTLSU0EiDdzZmz13CLrJfqnKGw6nVgcu9oi/WUOuCJzfdR8pNO+wLRiWYwIF6JqahvjJGcMxQPHZgA+/aaXLh/oPRwTyW2WYrS0ElhdLCY26HJOqU0mM4Fvrx5YnhZiY9kg4Rx7rE2a6DpnA8Gx8zWrNQCe5MaSpVqz9XJqL7zwnMyhLj/0uG3v7Fqz2bNmsyPjqkUEmM60uTOdTHS91Wueag7QB1C/8OKLlvuBLZZrOzjYtb29PXv++Rc0J9jg2WykOJu7d+8ol3h3uC0TrN/5vd+3o+ORRUluQd0pF6rHxVagAqoXW/9q9KoC51GBCqieR5WrMaoKXHAF3m5A9YLLcQ7DA9RySW//wS//l3b50r4YzFX0igmPDGiaoQDnfJOl6fpQc9c3uTFeUq9ivWE+/aKZ623EVAj5atm7GJCfIRA0d2Y/65Xt7+0IdALMACw4qpYgTvLTgJ5VE0ADzE0n483rGhYljpUDBGueGyDnwEnsmME8s16vY+020Ssu4xUJLnPjOcCbhLQePasd19O5cbXlZ5eh6Yx2SnCo3tCN5FZAPnf9mXHuAFjZpyo5c80xn/xcynZLVpo5AwxnEzYG2jLSgU2mt5TXUCeBsw3YfzULybF4Leyl27RAkuu6EXFWVr9lkQtkwsSCtHCYlae+HasAACAASURBVKlRnktay+bAbDqxreFQYBV2nOcA4ByJ2nD+89VCTCzsbJa4yBBqCP3rpMue1cKGRZhAyYDLVw9lr9/V/wFvxJPCjFPT09NTMdD0dUrWnKWuvznB8bglKWwp4+4MhtZqtCVXpg6rxdT6XUCi62PlupNxVbwWqMQcinxdADTsLRiT6whjqN3dXZezqyzZVL8bDrdUs7OTU9seDm05XzrTLubN2iKPzjNr1Fyvr3pgrZDagL7rwnfryxidRlNZrFyjx0f3rdXpWm+4oz7WWr1pRe7MpzDEohbEObGpUEjejswYB+C51vPzn/+8Pk/Ii9/7nqcVZ4OKYDQm4xfJdGY3br6sOvF5vHLpki3nCzs6GduXvvxnlns1M/5UjwuvQAVUL3wJqglUFXjLK1AB1be8xNUAVQUuvgJvJlC9+LN5J8zAsamBV9h/98n/1h5+6JIYTiSNaZJZWgBYMRtyeuESnGECBMABGBC3gbzXmRI5jrKmrMvU8gIpqpMrA6q4OZ9O565X0/dtfHZmvW5b7Ck3204m64yQyByVc2qIFDcXi4nRE7Y+AMpTwF2jbd2tgXmFc+EtZbRysQ0CHRNJ7Fa/LyYUwEQcDS6pzIHZAjCI22FMF4nyCtPJXGSs4zvWEsAC2AVIKGInCKy5YWP1uhApbvZA1ipHXMX/0K9JvyDhnE4yrfzRWs0ZQgGylUfqpLBJBsB2cTSAbsBdaaRUmhsBEEuZLHMG0MJUEm9DHTdLpjojKXVGS/TWAtAdYBcjSWZqs2mL2dKGg4HbgIjX6hVWr6iAum9hvSmgGtScmRXzYUzJfOkPrtVVKwAoQBdYB6NODQCSks3yuyTWOpTX1GK5sn6vL5MixoLFpeeTsdJ4I/GmX3e+ycHNYhk0sX4uZ7Zlo9FItXNrvhIjyrwwbOLhNgzcmCU4bjYA+G6jQxnBGFTVAstge1ttG29k6bwHVl7RTHLCJjuXOKGFdQZ9zdVdN7lFi/kDyTkAOUpTa3b6mmut3jAPpyiqIDYeuXqiyJ6w3DxYLsSqcrwvfunzdvnSZYFZ2FT17BZm48nMwpDzXEj6S9/wI488JjMyXsMm0+9/6tN8Aiwv3kk2Su+E78s3NscKqL6xulXvqirwTqpABVTfSatVzbWqwBusQAVU32Dh3vDbXI9qWAvs7//SL9r3v/99kl2GjbZurunnKw18AHTc7KsfENYNoxYZ5gDcHLjz+Q9WFeZr6QyOcLd1jrMuxoXfJ1HqGMQosuGWY/Fg4gCCZHWWGZiKX1FO6NxSRc/UrO57Np8tbZ0k1usPZL6j3NM2PaiO3QJMKhImDAWoYWn5PRJf2DTJmD3AJuZMRNY4CSlsG6B5tSI6p1AvI1JjmLdOpy3QRwQNQIj5BvSDpq4XVmZOtUBmRKUUGGDIuAL4fqFzB9iKkazhX+uMqmDY1JeZOlY42fRvlhJiADdzwHUY0KR+Xd7vezYZT8QWa0NAcTwbZ1+AUEIfbqLzB5wDYBWv4pEr2rE1MUPNBvZA5gMMAXS+L3OqJFrr2oCZXEabtQ9Ll2SMsIh0QRrsWUq9MdCSOVPiJNyYBVkqwMi4IGdeW5o0AfQ5L17LeZLB6xF9lDgQzHXTaXadNNyvG4CWNccd92D/QODUbZ5kWrOAHtzJWOy5QGzqeqA5Fs+z1sdHx3bloSuaw+nJqe3uDvV76kndnVTc9R8jUeYawkhJ68AGyebaof8a9pp15xxqdQc+R+ORpMSMTS3Uf9oAuLve6RCAnpFxG+u8+f1yvVIckSKQWBvj+USsLH+/eeNl5fcmMTL5XOZdjz921U5OD200PrXj4yN7/PEnBOSvXH7IXrx23f7dH/97Mx821akTqsfFVqACqhdb/2r0qgLnUYEKqJ5HlasxqgpccAUqoHr+C+AZ8sjCfvEXf8He+/STFi2W1ur0dOMO4CP+A4dWbt5LlpJePXoUAW0OvDYtXmOs1JXTLHpd+vgAlvM5bqnhA2AG64aj7ejsTBLPzuaGnfFKU5yy/1bOvjXySWe2t7tj9+7ckmR3OkE6nNpgd9cm44W1Wk5SjMkN/ZiOLS0ESBSPQoNhYQIDc3I8W23nIIuJUFjT65Fylg6ypYQYRhHwgpkNLCRGTpKNwnbW6xvzHqJIXH9mmVEq2fHGaZefkdwCiATIiS3ZsHyAHObEQ9LmjT9rUqQur5WYFmWh+gIo5TjUsNvtCCwBLqmxG99JmFWLDPfdlmri4mrWMoKSwVGe26WDK2L11kkk6XW7dMldE32yFpga9Puq/dHRkQ22huYjX5VBMf2kdbGzHPv49NS2toe2t70jCW+crsWaUseyLrgMw0ZyTTH/fr9va1j0pjNHEhOdO3k0IB7mlusJEy5nEuXAIIAUabl6QaNIbDjgG3ZUGwABvZ5zgWPmpmsgDLXmgH1YesabL2Y6fqMO0+oYbGqnXlNquAGiOq7n69jEysRrGN1Q1xE9qmwC1Gv0KLt+YAHcNcZgDeXGZrljbHmuSFzfbSnrlps04DxzUu2z0UivJb4HVrrdbtg3nvuanZ2dqu7LVWx7O/uKvjkeHVueJzJs2t7e0TG3Btt2586hferTnzbPd+qA6nHxFaiA6sWvQTWDqgJvdQUqoPpWV7g6flWBt0EFKqB6/osASM2y2P7OL/ycPfboQ9ahRzAz9e4B4ACqMFHkjMIwuptrTyynM8aJBQqQjtKzJyaHm2+Bh9zaHSJfCuVvAhpgUuVIu15bjnvvBjghrRR4WTu2kAdAVZJRD+ZsbVlC7yl/Uhv0h7ZKEmu3kPX6dnp64ljVDZvm8jED/X0yGwnk8B5AGUxgGf1CbI7ktL5zeAW8lg/eDxNJNElYA2CQ01m3InWxN6XREUY+sG8AGpeX6hg0AFcJXsueS3oN6fcV04orL9LSfn8zpK/YmMQy19ebkmXbeuD622q1H5g3wfoCygSACvI9l85hN3DzYvwi98UI4548npwp1sRtBpjt7+1tzKzWYlEXc3JIYXk9W67mqjvgazw+s+5gy7IE5rhtywgTpdj29i4JANK3rLX0Cuv3ejLJUmwNjKtyWcmMdSZJMOaSaJOJKndizrPcZMgcw9poSmbLWvi1YBNf43JiQdm4Me/u7AkoTiZTsYhydo7pp4WpRGoM6HRryiYFcxJoVjpOLtAKI4thGOvTajRtuVhq8wMZNHPwgpqAuHMv3phbpYBhIoYw21rr+e2dodV8+mCdMzN9vktFz+DgjGS68eD8vbBuk9HIOt2OTacz1dj1H+dOTo1SIcu1MVT3zdIkstHJkf351/7cRqOxXbly1ZqNjnW6LZtORzaajRVzw+dwFwDbatudu/ftU//609pMKPya+ZL/Voj1/L9ZXxmxAqoXWf1q7KoC51OBCqieT52rUaoKXGgFKqB6fuWnXQ6DG5f9mdrf+JlP2I/9tQ9LBkyPpEyFcG3FOMlekeaWfYgwg4AU5L6z2VwgE3ZsReSLHG2J/YCZy2ywtaUbasf0OakrgKEJ02rc0LvexW6nqxt8AAfMGoCh0ajZeHwqFilLYSbpWfUs8Op2eDJSz2GnizFPTXEuOP+qrxCjGxk+JYp+kdsrTqg1l4cK+GQ8gIhz7q1JftoIm9Zpu+xS/IIAd7BwfoBkF/YMQ5+Feio5PnVCCkzeqFhR9R8iqXaSaACpQKrv3HHzNLbpfGKD3pbiX5DvApaIo4EZVU+nbXI8c5fPqkiUjdPw1taW+iMBsBgllQwpkSoypFJfLG6xC8lYZaIUrW2xgGVsCLgpb5Re2BRZLRmivCaymo8kuK3a0CvJeZEZ2mh2JGn2isAyc6669FXOpjPr9QbqCyUDl7HXMs9ykmDmUwJ1GHhtBmAcxAbAOpJUV6ZKQU2gHQAMkMW4CSAoQDmbWK/TU13JP6V3WoZLaWbLFXmlK9vf31dPLfFH/H9nd2/DwrpsWsA7Dsgw5BwDMFqaXHGdRYA9TI5qoSTHkrIDMyXfLZyygIikhF7XOi3Tcv1Vz2tA3yo9184kTPmtSW6GgZT5lsZOCs06w5yyecG1xU0NcTts6EB9kq0KY881SJ3aDQy85nb7xkv2mc/8kWr17Id+1Fot+rlXNpmOrRayoeOpN/WRRx5VLNTNO3ftU5/6tK51+obp38YwrXpcXAUqoHpxta9GripwXhWogOp5Vboap6rABVagAqrnUXx1JG7gIT5FuQV+bp/4+E/Yx37ixyzP6Kd0+ZzIQSfTqTWaoQWwjXKXtU1GJ7mdwBaSI83azbZNZ1PdiAOGOu2uwAgsEzfWe3sHAqNFShZppJt1GDgYVkBUu4mU1bMkd72SgEh6FkfHR4oewdBnMRlbveF+xunX/FCSXUC3gKpciZEsY5K0EIDNs0w5kzLeCZuSfPLodftirjDGARxnKQwczr8AwIUAL//wpPRIBp76I+mHlVGTuegYHrC9SGpdzEzdIvplyRbVeABDsyZOwFEkhtTnPJYLZbfyHDUFkAFiXExOaKvVXIx1PQglsUVDmqSZXTq4bPeODgWocIt1klLXb+uMo1x0CuZEgH/Z8lohoOSch13GK8wmoKrbblocza3IM20K3Lh+U6AvK5ATO/aVY8JcAsC2httyks1xWm62LazVHXArcpvPJpIpw1Yf7O4r+gWwChiDbY6zREyr5g3jGwTqE2WDQKA7iiysNfVzHK9kvMX02QxhK6Mdwn7Sl+tYVo7F8WEhAZ+Aa86PqCPA697uviJ51O/aqGsNJeENkBBTmtomxzWVnJccXVyCGYPXUW/deBBPU3OmWABq2EvAt2KN6m5TgrWFEd0aDOTMW2AshuEWMvg8V/Ytay62diN1l7kV10xQs8Vqoc9SuZHDBk6jjtnYsX3lS1+0L3/5i/bE00/bzvaunZ6NjGglarp/sL8B54ntbO/LxOz4bGS/+7u/r/5UZ6ZUfkI5+puW/nUeX1TfM2NUQPV7ZimrE6kq8G0rUAHV6uKoKvAuqEAFVM9jkbkhxmTF9TICtJDU/sxPfcw+8fGPCnBNF3MBGfV7biJFypgZlw0aW9hqCUTAgIkh8lD8Burfk3kMss9MYa3qc9zf3RMgGk9GAjbcqJPpCfDAqZZeUkAMIAigVS+zQYvMgL7c6FuayzkXSepwa9uWK8CfJ/AK+AJUCVBspJjm8VrP2s2uWETmCJhFegkQAkwCjpESE2mSq1cw1TwFYhuhQCb9uQBMsXpZblv9bY2XxrEMbba3t208ObWDvUsy1MGoSFmb3Z6YSMAyIMGxy9ti+IAM/B3AA8O8iiMntfZ9m85Ordl05lCwcgDTooCJRNaaWZwmOm5Qr1kSY/zkK+qH32UYQvU6AqnKGxVrDrPo+lkBt7CJirdJ2ThYq7bE5GB6xYP+UNhKJNtcD+Tass7gHtUJM6Z2287OzrQOXoGRlmMUcYCmp3Jnd1fjwk5jIkX9ErnsmmJxYIMJZZnNl8oXrdcdEHX9yfTX1vWa2XxuvXZPNcBUqdao6xpyuatEvIw2mbOx1pa+572DPf0OmTfgc393V9cgbCVM+xIlQL1luzu72jyBGQaoigHeXA8AbLkt54DiUJFIOWCSTRHk5XFk5jsZMb2gXEOwsZpXLdR1AmhfZ4lYZvW4djqqkSJudC3hBE0eLp8T95lA2kxf8TZ94Elk3/j61+z+0YmNJhN79NHH7NrLL1hva8vCwNcaFGmmzaROt68eVfTNv/U7v2OHh8ekIG82K8iBZQwHhqvH+VagAqrnW+9qtKoCF1GBCqheRNWrMasKnHMFKqB6HgX/i0A1z5B8FvbTP/Ux+/7ve69t72wLLAI2FRsyX+oGGrdZ2ChloCap+Y26wA49lfT3XblyRZJY19tYWL3VkqGLektxk8VddbkQqI0T+jk9azbaYhkBLgBcucj6vli1yXxmk+nEWk16LTGhaVmeZGKuuOEHBK6WiWNC64UYNd57//Ce9bod63QcM8rNfLPeVnZnr+8cc5stJ48FaHMsfgZ803sKYJ6vZnJoLSNaAKxiUD3AZW5XrjysuBwYZMXCrOa2RoYrYyYXOQPTiRQatpN6IQ0GUG73+wJTSFtb3a7RdzqdzdTLSI2YM5sHe3v7Amn8IdqkFoSS4iLDPTk5Ng+gHUc26A10HilRQDkSZych5XwAqk7enAikugzZmiVZ4hxsN/mjxNrQ5wsD3h/0LYrI6SRHde3WpMCkCVfi1LwAc6BQYy1XGFm1BZDps+W8XL+oc/PVGHnmAHjgWwjozXKx1hxvPlvIFZjxkxRZdmhBiByWqBiXX4rUF4Dq3HXr1utv6byVker7YrPpNwVUAuwXXIO1wLaH26oFtSJj9PDwUKCbebCQgEFqN53P5VqMJJl68X7kzAL6QV3y7D45tKh5fa7Zhk3GZwLcROkA4AGBjRaZtDOdP5sM1KV0RBbrSj912NA1hAyYccOQzF5fETvz2cxlvq6XNp1NrO65TaSXnn9e87tz7549+uij9tw3vmYfeOYZG52cOFmzOSflwvOs1erLAfrfffaz9sIL117l+lvG1FQS4PP4hn3tGBVQvYiqV2NWFTjfClRA9XzrXY1WVeBCKlAB1fMse2mykpuXJ/YD73/afuqnfsIuXb5kSeYyUwEa9L85913nXCoJsBW2Jg+z7jIvCwDrem30Twoo4GzKc54DtgBIGEUYKWS8uJ8ioVVvIuO0WhoDJhIAA0sGMOaG3QJ6P83yLLDtwb4ABJJOQDRA9n3v+wE7Ob1rJycnYklPj4+V39of9JQRm20kv4pz2WRmgsLUQ4pEudNVPit9nIpCkeLUsyJLLErWtprObbUGPPpiCQF3t+/cVe8ftbh86cBa7Ya1Oy3zw4bYaEAcAHgym1i8cpmtsKrkk24NurZermyFZLkwCxvIkeeqH39vNRu2tb1n3UFP8tulJLgcG+fkwNIo2xgN1TVfAfFG085OTwSCkGurL9fzJIvmH8/BYGDj8URM43Qy1fqIDd3eEYDqdtu2WjkDI9ju5WIl6Wuz1bZ2q2X3792xJ598ykbjM/UjD7od6/a6AmlLWNR+z1LPrScsJcCJ82V+jI/R0+7Oth3ev2+dVsfabXJTYWwz1V9uzPO5zl/ojAzSOBJDClis+c4ReTad29bu9qZnF5ddx+Yj9cUhl+tT8ufxmQ16PTH2MJusLSBc/cTdjjZT5vOxLWZza/f71m51bTJD4t5SP+xisbJ2t6/raTRxuaY72zvaNAAkywSpTi93KjUt9VR/9nJl12/csL39A7t06ZKcsNOkkOwZ4Mo1zhy53olNQl4O24yZE3mqpXOwYnY6bWWoxsu1LdZru398pIik+/fv2dXHHrf1wmWu9jtdmy9n5vl1q9ea1mp37f/+f35L9a3iac7z+/Tbj1UB1bfHOlSzqCrwVlagAqpvZXWrY1cVeJtUoAKq578QnpebVyT2+GNX7Gf/s79pTz71pNXqTQE/zJYAEwAemEb6ComVIYvyaDQS+zqfTCTvFB1UgDPo5QtsuV5brQn7NFFeKnLHziYyJE8SSRyb7Y4FYV2OszB5Bzv7YkZxPj0+PtaNfKNJTyEZnOS3Brazu29pspa5MP2jeZLadD6SWROsJTLVXr8tQLFczjQneiJhGfmHBOYWxq5s14MhXC3nwkcuU9Nlls5nY0lo45UzIiLGhd7Xfm9LRjp3b92WwdPVq4+opxLAUZCbWnfsX6fdFtOMWRSSU1hh+nZXi5mTAgsUYtLjenrV7+v76mvl5Dq9vvEygA0gFnkw6k0ksFlBnAoSXSSmmYTckiyzGbDJJFE2aL0udhqgBZiDwRtsDVwcDNE0y7WFZKN6rveYvkpYUznbbvJeMUFOc5evmqWJWFS/IO+1prgZgDu9u040TH3rmlPpwFxmtwLWlee6TrUhAQBdLWCVWzLdKphDYbrW2FSYLWbq9WTDI8+5phqqHzm7XIeATxkJkT0qs6lNzzCbAkWitSrzZgGRnCdxO/fv3lWNhzs9m4zGto5iy9W7WrOw4SJtakFd4J9eY37PPMq818nkTC7H6nPVuJk2TVTjORJnZMH0G+N83LBmG0Y7tXav76TFMlCKFMXDZ4L3KwJpww5jKgXrO51MLF6uJFVep7kdnRzrWuFaPJtMrIX5Ux1jr6V6yLe39yShPjkd2b/47d+RpPgvAtVSSXH+3zHv9hEroPpuvwKq8383VKACqu+GVa7O8V1fgQqoXsAlQN+gJXbpYMu+//1/xX7wB96v6BaAUxmvgkkO8ldYIG6WO72ueiqRgAIauBFHwnuwfyAJK0CP9xBZ0mw6I6H5eCKgAkiLVgvXfwlDaJ7YR1yCkZDC3DJGgNxURGymm3nPQtvfvyS55WIxsuOTu3Z0dMdSGTPRqwo4cSY79A8CXGAWm42agB5AAgDMH4C0wE2aO8CACZIiUWBukZo6EyLGpU8QUCcbGtx75T6b6/UOlLlsTN8vzAsc6wyziEwavWi8XiuiBQAPsEJKCxMIIOJRyo5pAPXpXcQpuN50MThynzXlhnJc5uOALIAnVJ1gqQGLvJJ5lkCRsej5VQwMTDhxODCcHj2Rrh+S8+D1vEb/9zyLYGMFonXC7n0cG6MheogLXIJdL3BY8+WorD5Y4DLzZUwx169kqMIEMz82C+j5BEsjWlV2qVSpjh0FqIp5Vq+wq4+HuZEMjugxDtSXy5oBRHlFmVHqonILZ4pUpJov16WuJUyYNjFISLY1IiZUrAdyY0ye9DuzDhJ3jJK4LnsDbabQ90lNcICeL6ZWDwKx0WwYLBcLO9i/5JQEYSj2OI1TI2uY3NXRZGYPXX1UEt/ZcqXNAEDvcGvLsjTW5wRTqSSNLE2JcFrqemV+AGzAaKs7tPlyLVb28P6RWS2wve0trSObLDDY9dDlty6Wkf3RZz6niCnq5h5lbyrrUD3OuwIVUD3vilfjVRU4/wpUQPX8a16NWFXg3CtQAdXzLPlG+ls419/93b4988wPGh5IOKQCKgB3gEBuzAF/cnLdsH4Y6wBmkYcmSWbdTs/WEa6r9AHWBBqJ5gi8QiZFeANH64V+7+WZddpNi+hfDBsPwC4387BmAIt4Aw4bgL4iEBMFKIbJWy7P7Otf/6Jl6coi2FBMY2BzA08g04cZhGHzCrGsAAheACiUfJljyTiHG3chnAcPgBPyUSJ5FOESxwJZ9ITyPogqwJtAbAS4cDJbgB+yWydzdv9kAYAAVDKXIndV8TXOyEi5oIwOYFT+qTu2pNSKtsE2ipdvsl2J5BHrx7l45uEI7Hs6PscGAJXgl+MCP6PcmSAxR8YupaeMXeavNjxyV3GqLSxTnA9r5Qx+WA+PbFXMnwpnCKWwkzwVUywgnacCgcQUydAqdufmgDpuzC6qJqUORWLgQ2W8FjDiiSUAW79QVI4PSIc2hg/UpoBbc+JgOA/VbCNP5riubxbQ7I4nUIq8Vl5hxAFtslTJtdU5YHrkenfrBPgWPobKWn5AMMZeik9iA8bMdncPzPPq1uj21U+r3FXPZQwLVXuhzoGNHdaB967IoxUb7TYIrjzyiCTFp+OpPfGe94l9Ho/HVmSZnRwdiknF8Xg8HVkYEM0U2fj0xGZL+qs7kgnXGh2rh23b2hpakXmW+aZe59l8avPpWOAZsy2Ofe/esX3+C39qfq0hM6xXHhWjep7frq8eqwKqF1X5atyqAudXgQqonl+tq5GqClxYBSqgeh6l/4tmSh6ZnZbae558zD7+sY/Y0cmhgBmRMpKPBp5YI6SrDuz5G4YSYBVYSgbnOraw3bGn3/v9trWzIyaH9wLkuBlvd5rmZ6mdnR7rxlrsWrSy4dbQvAZS2UQyy0zZjzVLMadpuJ6+TrMj99bhzq6AXKdbs7u3XrIv/MfPmF/ERhJrnG0AFu2NAmGAJ5xo3Y26ekHrGOMkknUCpgEjsLAwZQAcTHscw4fTLcAtl6yS90j2vGEZy+xUWEJek5M5K7aSMckOBeQxqiegCtgDsAhMAtbEDrs+TDhB3JGT2PX+IhsV8+q56Jk4SgX8dBxJWpGlAphDSUsBpi6Tk55bx2TCTAr0CqshTXXMYslwlsC6vNI8Ng7E2mYyWVKciRhlJNeeakVNZDZETivAsTAxgDpLzlVuvg78vgIyXb+ry5H1BcxgW+UgnGdOup06JhXw9eoHz6uWXqAIHJe/ylwCsc6MA7spRrjR0gLT0yqATmQOTrzIqSNAKaDZc2z6ZtOgFnJs+l5drBEg9cFz6sUubL5Y2Qd+6Fn7yY//TYFrL0COPFfmKnE3mGH1+9s2nc5cNFC8ssFgS32k7UZLNaWH9O692zadL+3qY0/alauPSY770kvXbKvfN7AymwOnkzMB1G8+9+eWrOcWryKbTieax8GVy+bXmhYluT388FW7cvlha3a7Njk9taPj+9ZuEIGUWLPdsrMzxju2P/y3n7Wg1rQ0FQTX5616XFwFKqB6cbWvRq4qcF4VqIDqeVW6GqeqwAVWoAKq51H8/zSeJk/X9vP/+d+2J5+8qr5KnGevPnJV7OV8MrbZYmIAGiJQ7ty7bZPx2OoBTFBsRe7ZD/7VZ2z/8sM2nixs/9JlUmSUlTocDqDCJDm1LBb7yQ39jZsvW56mtphOLYkS624NHjBa73n6+6zV79vu9r4MmzDEAQjEaWqraGmTs0N77qtftK/+6edt0O6Yn2TmNesCjDi0irH1TYwZElUACCAMQOIiWmAYAXOOIQUoKRdTLkrunxoYN/JkkXPSq4j8kj8Y8ui1sH3m3GwFSCVthfF0bKrggV9H0KpjrZBBIwmu4ZabWgOHY/JeoQrJZI1jOeziaDzoDyxPVzLXEevr16weNsQyu7GRCNc3jKYDqgBW5LLgy9LfdXMiLqs1dxJfmFtAoNhUSXCRACN/db2SirFBFl1zsTi8t8a5+p7VYaEVdwNDvgHFMLA4QOM+WyPr1fWJlgyy2yQQkrVaAThEEuzbOl46J+Q8tsBzzrcwbYvHkAAAIABJREFUvjjXJmyIZGSMBlarNcSOs0asr44HU0mEDaCUyJjcjceKCCiz/nWydGFTPUmjAdrMWZsDWSr5dQlOIV6RLyPXZj1wh06ywlI/tL/1t3/OfvjZj1pQb9hynWjDQSuvazqxuPA2TtGhFAcwnJ1G03b3iGJKbT6d2Go5NavVrdHsWas7sEarJ9YYOTyyeNZtnSZ2/+5NZdHev3ODFFZdo0+95ykpFgo2V3BaLjzrtnuWB76l67V98/nnrFkPbR3N7Oj02DrtviWp2W/+5m+bz7VmDoy7RwVWX/3tWioayt+9Wo3wZn8LV0D1za5odbyqAm+/ClRA9e23JtWMqgq86RWogOqbXtJvccBXQxmAipN0/pN//Bu2s7NtnWbTJpOJXb582fb2du0rX/qSHRzsPujb5GYeV12otNHpSNEpJ2dn1t8aisXhVr5eb9hiOTevyNSPl0tuWdh4PLLQN6uFgQ16ZJv6dvfufTnI+r6TtPp1Ikocg4lJE8zYZAIAwPzmzLJ0bl/96n+wP/x/f8da9brt7VyyWhhalkSWR8Ss1BWZY4FjBl2GqGPhAGOAHp4j81J9l5j8ICPdyE2j9VJASrf2cSIzIvoe6T+lv1IxNVbImEh5ssiNAb2APcDYpv/VsYu+mMxcMmLHLhJ7o75PnJLKvsmC4xLbA+MbQKgKDMOqKe6k3ZbkF6YXsAtDWsA+w2LyH8ZBUeTYSzHEgfofC/Vquo0JAfYCUA5ADwRYkUQjm9ZNOpJpyZadqRLML3Jghw5dpIqey1PiQyWl1fjIagG2AT2/qXI9H2wMsGOwkUq7+jswzZwAoALYG1Zbfby8HMVu7lhwen/VH+o5Jh9ALF5f8mT3PCZa1J5aM1vWQJJgEFsJ0TaM9qslyTwFEKbubGK4HN/MxtOpDIsKr2W/9Eu/YsOdfRsO98y8mrWbbX02YD/JssVwSvFERBvRH10LtbkBGw7jSv9ov9sSW1/4NfWstlpdGWMlOBZrvZ1MfjEd2+npkd25c9O6rYa95z3vtWajawlscxAqkrgeOkOy6dmJTaZn9vJLL9psNtGmysHlRy2KV3Z2emi/93v/xqKkaQVsvgeDn1mQ1yRzfjVAeyvB2Xl8k323Y7xabv/dvveNvp4xP/OZz1T3sG+0gNX7qgq8QypQfcjfIQtVTbOqwF+mAhVQ/ctU7/W9lz5AAY7Nt2oplf2n//Sf2MH+nhgjAY0AFrFuR8dHtr+7I5kszq/IKNfx2mqBb/1+X0Yuo/FI3YsHlx8S+wk6QZoZJ2v9fdjpWZSubTYa23Q2kvMsQJUb5cJqAqIwiWHYtLDRsCiKBWbVy7mR3I5PRzYY9Gy9Gtmn//W/sK98+XMW+oHt7z8s0ARUoYeWOUtqKiCUW73REBOmnFS5GKe2M9wWkHEgzvWcMlbYqEnmDIMMUGuFDWvDaAks9mS2U7q05rljD+s+YJQeWmSpDmw7uatrfhTTuXH4dfJfcy7JAlUuXxOgBPh0j8IysZS+O/+NhHjT9mq+72JpxPqyaSBW9JV+UVhLRahg8LQBg7CTEJLCo4B0GTW5CwFHXQcCHUgtHXSpE+cqFjEDhDl3YgA258fPpYTZ9zYbATDVAEbPSZExtuK60blmuTUaTcW6sFnAuQU5ZONGHo3bcA2H6ZXqxngR+a4CoY6ZdUCVmCO3WQA72gyb2oiAGWYjQX2qyLJzZ4YldlsA3hkJwY5qvaNIv1dP7ia2CIA+n02Vh/ro4++3D/zQB+3ylYcESh9/9CmXqxqnivJRLeUSzQZDvAGsbr04HhsLmCI16uTdsoHiriVco8m8JY6HzYW24nAWqsnx4T0bjU4VHfTRj/ykpRm5rT2rN0Ox8wDSNI0ti9faCLrx8ou6npHrh2HHHn7oss0XY/s///d/bknWtgxu1k+1YRQUMPyu97d8UNPXMouv71vknfWq8lp/NVA9r/Nm7IpRfWddL9Vsqwq8kQpUQPWNVK16T1WBd1gFKqD61i8Y7IqDQ684gHIzBVB96qmn7P69ezYYbusmW862DWdaA2DwBKxigZQ4ifQ7AMWcHtYit263KwDITTomM5jn8OXdbbV1vDt3bjsZaq1ue3vbFjZbluCgu4qUmwrQAFwAgnHR5T2L1VLgtVGv2/Ts1I4Pb9kXvvBHdv2lr+vmfm/vIcmMd7e2BDqIKyGbEwABq4Vkt4wRYa48ah6yUiJrYs1VDrKAWrm2zgSWOE6r3rCaJKgYCoWaqzJRMRPaMKc1gWLYUs/F0wAKJTd1bCPHLPtTOU5NzLED0tQV4OcMkhxI1MZBgustzLVjWjmGA+yOHX7wXrG7ZV8u7sipxgXEchwYVQAcLKr7uxuz/L9jl507r8bTxoCTBGOaVDoVJ8nauSXLWMmN7+TNgFf3OuoAIENuCxbCdfkVxg6K1LHNArkbAC03Z3pIlWmbWRytLMu5Ztz8Afnla50JFn26ztGXTROAKs93uwOZCdGzihdTwJpsNgLYcAnpdw4bmnvJrPM+9Sz7dcmJqa/rfV1qo+RDz/y4PfTIVdvd27V1srarDz8iBjaNuS4Ti2CF6Zuld3U+s07HRTSxccOmC5s9MLNlvYfDbWuGoTVb5K0udc3MF7yvL1fnw/u3NPaLL75o/cGOffxjP2OT6dIa7a6Mx7iWswyJ+NLyJFL/a57Fdv3la3b77i3b27viPtV+Zr/9W79rsyUsd+0vMKrvVqBabnRUQPWt//elGqGqwLu1AhVQfbeufHXe76oKvBaovh6p1pslZftWO+zfSRr3enblv9MxXu8Cv1ljyTypCB4wqiVT9clP/rq9//vfb2dnJ3LY3dnds5PjYwGf7cFQN+DcSANGkTu+fOOaQOju7q5NpmOrBZ61w7qcb4Ed/A5QC7NHfiW5qEh/kU42m23bP9iX/LY32BG7BlPVrNdsNpsKsDSb9B8CjupODpoltp5P7JvPfcW+9IXP2vHxPcvoYd3aFUjqD3cemOwgt0VS6kyFCmu2kIiuBGQZE5MnevZwNVYOKY6wHjf5DgxONYfI2o2mi6upBWJUnTFN2Yvq3GsDeCtpVj055Dp5qwNKToLqHHdLIEpPb+kaDPPbUJyKY3wBpsyhBJ/MRedAFmxADmnd0pReVwynCmu3W2KsBe4V6+PYSsfOOqlzydRyfBhNTIf4nSTGsK9y4cX51wFQt32RCfxztlkMKHcuvq6Xl3iYXNEpSEtJkVFVCjcWBkaYTAH+Bdqz2Lk1N5piIenD1fllG5dir3AZuHlsHu+RW6+T9TK/+WKuOruoGd9i+lrZBMBdGD5evcfu3MlKLaN/6EGFCW2ETc2x8LCzBgAHAtwCwHlhq9ixoU5WTZTRypIkt4/+6F+3/YNdK3w2Hcy2h9vWavctCFoCq6Px2FbrhTU7XZtOp9ZqNsW08nmh37imz0JHc+92O1IfhLVA54NBFufHnIlyYtPH8zO7e+eOffP55+3q1afs8sNP2CMPP2Gz1ULRUGwKsQYwvvF6SUeuZZbY+PTUXr52TdLkMOT4E/uXv/17lltXebyvlf6+3u+bd9LrXvsd+3q+K8/z/Crp73lWuxqrqsDFVKACqhdT92rUqgLnWoGPfvSjr85T+AtjfzvA962A6tvtRuVci/gdBnut9JceVer1a7/239jf+Os/YzeuX7fh7q7dPzy08Whk+wcHG7OflXXbXbGb61Vka8Dlem3L1dySaG2NVmgHOzsCOUg0R2dnkphyEw4rOZ3PbTpxoAOgsLe7b91uX0ZDJaOXLFeSCz985SEbT86UKdnv9yxazazVqNud29fsP372D+3evds2n44sSmJrNbs644MrVzf9oyYwvQJwyMQIBrl0nyXOhD5KJJSISB1Y4jX0/wG54jVMoOv/7HVggpfOcTbE/MhldSq+BHAHQ0jkyYbZTAqXAyvAEyEPLayuHkvnRMzF7QcOgJV/MM2RAROGRIBA2MJa3fWkirV12bNE/TSazU3fa129uwBX5lLGBik7Ncs3Bku5MZ9yvamRolkE1vibY1dzcyZN6hv1Peu2AHvORXm5WuI+JLYRyTfuyzxwHQZo8QeTK9ZzvZyKScbdl0INd7YeHEdjJ04yy9o4NhM2NLVwI3uGiS8zZ1Vvel5hm8lj9WFrHcucScAKoPYsWs8soh+ZHNiwYc1mx9UVYyz1Srue3ihxDDhxN2GrrXNANq2e6M3ra3WimGJtxqxWkf30J/6WtTstY5+g22ur7/qRR5+01TK1k9OxXjOfjbVxQITMBOOkVSTLIjYE+oOBwOl8tbSDgwPrdXpWYNzleQKn9NWiGOAaR0aexEu7cf0le+nGLfvhD37U9g4etuHOnqUbB2TWFTB8dnKsvvJEnysMzVZ2eOeuJMRxvLbVemb/7P/451Zv7Fr+LXpU307fRe+WuVRA9d2y0tV5vpsrUAHVd/PqV+f+rqnA/x9Q1a31pq/u1QWpQOl3d3mor1AwRX6w7s1eZh/72I/br/yDXxbYm0zntlw5oPfUU++xb3zzG4oKQdLIElBz5I69Xs9azdDu379r68Xc2u1QBkBkpyKRnY5PrdnpCGBISpyk1m31rLc1sGajrV7N5Xrtollg7OS2i+ER2ZQLyY5xCV5ORzYeHdq1F//cbl17kcZPSSB9YlrkyLqyy1cfFSOJ/JT5AZ6d428qK1xYV+bAc7WNoU+Wx+pxzPJUwAlnWVhOYkEE5ARmyPuMrCC2RmDVxddwHEAU5kiYCPGeKKPftLFxF44sJTrGUauSM2NgBNdJRA7y1pKhdUZAhWSrHB/QxR9ky8wHBrHOe9RL2RDI4bUATIHbjYuxM4tyQFUmTs7LSGvaCnGHdZsGep3yc/m5zCz1zKsh+HXsqXovo1j1Y+4cifc692BnyiQAvQGqSezqzeYFQLjRbKgusOrIb2GNLahbjVyaDUhGHqx+VAy0PNebS8GUx7oxOeKaoAfWxev4ymNdRfR3rixercQ0u2iewuphywaDgdVD4lxiMfjb23su2kdOx66PFYZdubgbBt1JrJ2xFoWdzJf2zAc+oGtsb39Pc9zfP7D+1rZNpitbzNcCqOvVXAz1ZFpKf11/LIoB9R6HofV7fXvo4Yed2RK9zPSAF2aL5dL9TG90zbdr156zF178us1mkT377I/b3v7D1h8O7fj0SJE3uD5nbIgUuST5iooiY9ccmJ9NFxZFC5vNRvZ//bPfNL82tIL1fY2Z0nf3bVG9+s2oQAVU34wqVseoKvD2rkAFVN/e61PNrqrAm1KB7wRU35RB3vUHeZAuKvZTFrNFZu9775P2937x77rcyrBjR0fH1u317LFHHtNN99HhsW7WYb5gKwETuztDOz05sbPxsc3Ozuzw+K5ADRmmnVZbEltMm3DIjVNcZpu2s7MvAx8AVqfbcczWxjyHmBaOR2wHQAVMMzk7tuXi1M5O79qta9+w8fGhmLd6vSkDp0aza7Pl3AY7e1YLGw/6AmES1bMaMwdsZUiGcYZFmAzBPoG/+McFcyj0ndkmd9KBvdSyKDMvgAUrlO0ahGaN0PVYws4pV1TMqjM4ys1JXDEzwviGXknAmAyqSrktJkmFi6oJOQext7jwuugYwFKvvyXAUxrzAKgaANdNxmer3bGw2RQ7B5h8JRfWOQkzPwH2uusJdT2nAG9nBgVTqn9UPbNWs/2AUV0lsdZFbrvqmSUnlyzXWGxrucXBeSVprDkBRjm3ZqupcVqNpgyUAMUA2TL2hmJjPsR7WIeSUVa0jAc7CvhyrswcG/dmfgbkWuFkzxhRCdRSmyKz5WJq8XK5cW8GSDum10NqjWx4NpNrsxWu5xU1gFfAOrNh4DTLmDxpkyCHie+7DZYZwNP17iIZf/jhRxT9cvnyVetuDW00mtlytbbp5ERSXsal3pgtdbp963a6FhAP43u6xntkpgaBjkWk09bWjvJX6amNMWbKYrt2/Tk5+O7uHlins2c7O5eVjeoFDuAu5ks72N+34+MTC4lLCt2GQRmVwznmRWwnJ/ftX/3279kqbsiVuAKqF/+FXwHVi1+DagZVBd7qClRA9a2ucHX8qgJvgwq8GUCVm8s3qy/0bVCSt2AKLudTGmsvlUyTvtW9nYH91E/+uF26fMnanS3b2z+waO0MiXrtjkATfarcyAMU5quFnRwdqdf05OjQxpORbe8M7ezkxI6ODjeOtKlt97fUKwhS7Pd61usNbNDtW5a77MwoddmkcE3MBSkkoOjs5HDj1AuoiW0yOraXvvlnNjs7Ud4kkSHLCPbU9dvi5gp7u1guHALbsH2reCW2jUeRRGKwgIDc5CdrelWBR54yPGG9MB9CLbxeIbd1cSkhuGcTSYmqFGKL/+PNhMjUscz88S1OkBLDigYWR5kFHpJbMIvngHHAXH3XI+yZNZsYMMGtMYByYMRGwqDJJbdGLA2RNrj1Ap4wBwrFrDIofbYwr0niJMRyXdbpFtbotDc9uM4Aqu7XxJS+0r/LOThpsoyN9LNjXDm265EFFDoHZdf/mrhMXTGohUAp8TnIekt34363Jzksp8hr2IyQyVONSJ/EsE+mVjD6MJ/0GtPHijmQYmrkwkzcDiZTjsmmHhDdbIQwZ2S0abK2gD5ggWXnRoxMGCMjemEBreWmAnAU4yQXu0PGbrZhJN0ac3wegGHk3r6f2Rojr6BhzXbXBoOhPfrok9bb2rUoye36jRvmFYn6dLluAKmAYozIAKBtzp+NjFaoLN7ZbC6lQths24c+9GGr1xp2dHqmOJ+T4/t27YWv2o1bL9tWf8ueevL77MrVJ7RBRM8pG0NsABxcOhAgRgZ8Nh6rt5bzd+7PbB6s7Oj4jv2rf/n7VhRdRUXl5qJ8vII+7Lfg66Q65HesQAVUv2OJqhdUFXjHV6D6en3HL2F1AlUFvnMF3gyg+p1HqV4h5mrzrQo7Bp3Uadft4z/+1+yRRx6y/UuPiN2jR3V0cmJJFtvB7p7YKFgpnIFh3gCFcY5pUSBgkkSp4W4KYCGO4/9j781jJLvvO7HPu+u9uqu7q4+Z6TlFUjx1WXJkS7IkU5ZsybLstS3HiR2v15azXiMGAgT7R5Ag2SDIAtlgYSySAJvdfxbZhQUfK68PSZFt3SRlXuLN4dzTd9d9vHr3Cz7fX9VIomWTIjk9JPEKILqnu+od3/e6WJ/f56JsUaSsZMV0psoGwrJSOus6ZZRcD9MZfav8kJ2INJf/WZSnkt1DjpDAyAA6hzvYvvIC9rcuSt9mY2kF4+kMdrmGYDpEEESotZYEpBG08ZimwUTknUkSIPB9JGGMPMnBGlgCkjgQC6Z0VMYZwMYZHiprU0i+ZgSjBmtkIDCSI1M+VQVMSdwJ6Oc+ibG4rVxtm32h44D1Nep1fgJ4OoGpKGCFnWW+T7VGDe8cEFLmappwTVvkowRsZPnE6+owgXgBWg1oEiKkQKaENglQM8VjSQCjJMTKS6t8uCo8ikCW7OSip5TJtASmfA1nv6iq4XNvhEFpip2WtQ3KqJmCPAe3BJ6U43IglUpVVerMK1AW+5X9sbdVAHUi7CWDj4JgKt2lZEfJPBN0ibSYiHSebmyZNizKiFN2riaYTQeSJi2TF+RF2GnK3Hj+/AnrX3hODCCihJrgPhcfLtOdlWQ6CcmiE6CqflYukARBKDLbXr8jtUMMkrJND2aJXtwYaxsncO62u+E4NUymBOqRqAw4FI9+1MlEXi+BUmmGfr8jlUo8hzhhcFMqgUzHNk9heWUdSZpjb28bcThF4I/x1JOPwXMsTCY+jm+ekqAtJg7z3iVLK6FPtiMgfDSdyXWolz3ceeedGIxmGIw6ePa5J/D//rs/gG3yvslETQApbxIYXrz53YIJFED1Fgy92GUxgSOeQAFUj3jgxe6KCdyKCRRA9aim/r1AVepZ0hB33X4a73vfj6BO+aHnyodjSfTVdHS7XfiTCSzDlJTW0WQkoMIka6VlWG2vw6uU4XoeJmMfjXpD+h0bjQb6vQGm4xGuX3leAAH7JOu1prCXrENh7QvBwOHBAUoWk3hjYeoIIAg4KtUytq5fxgNf/QIsjZLjFtI8RZCkKNeWMZsMMRwOhGWcTQPx+ZVcC265DD1n2I8F359gOIxE7SxqUn6bUg4MkIyMSC5ThUxSk7JhlbWj/JaWArRCeGpAqBS2sA310Z+s6Rzvy3OCBAgZssT0WoJgfp0DXctggi/geIDlAmw14X5pj3Q8F65TlZCcPEtQqzUEbFDmy4UD+jQN+jxZc+OUBIwTnKnkZva5KjkoE4vJYDqOdwM4qmAhAkUFJMmAUmLNx6ICRgHY73hwpe5Gy+EybXheBcPXEzCx+5PbEamtrov/WLzBMa+bqnrh8S3ShOn3pRya9TqqfkaFOlHmy17UJAmFqaWMWcB+mgnjSTaTx0TWW7y1SSD7VLJi7pMMqzoP7lvtjxJqia66AeaVr3bBmmaKeea1lMURX0nEswzTyVi2X6uWRQpuW578e+/gAHff907c87YfQrt9AidPnEZvOBRftCT5xrEEiEnCtD9F2XWxs7OFleWWSNSXllcxncXy9a57345ufyTHE4UB9vevo7O/g4svPItKtaLkwJqOjWPHBItPRmPxbxOoD0Zj8WMvLS1J4nYyY4DSDGGQYr+zhZ2D6/iDz/4pHLMuDHgBVI/qPfXv3k8BVG/9NSiOoJjAzZ5AAVRv9oSL7RcTeB1MoACqR3URFkBVF6TFapk8CfGed92DH3rXu9BcXRUpIwFjxXMFmEgnqGnCnyiAwhiXse/LAbdX2ri6tSVgSqSPlEJqunSRUuqbRzG2d67DMpQUcTocC/NKUMdQpmngIwoVC0awQE+fI5UmFuySo6SN8QyPPfx1/PUXvoBqmZJKV6hJgrHxeIDOQR+jUQKqR/k/jFkgbSSK9cwY7qOAKdlYkoM6ESYB0RyUpnOyyaG0NyE4Zf+ohllMmSoQqkwmeT2BLUlEV+pPNURJLs93HAXQZkEuwFf5RdU+JJ+JnbKWYlVpAyWz6nkadFsTMG1bZTj0rWpMklX1JQSn7Psko+oReNOXGqlkYAJLyoTDIFSVK1kOz1XJtwSLESW69LDOq2U8r4xer3sD2DKBl15dgiyCMcqixxN6LslOUn4biVTYMVWC7iLtl7/z/Zl038r5suMzV723DDPidVfhRMobyu0QzMdRKNVH9Wrjxo2eZDFyBgo5pgQU0QNNz6iA8zQRrycrcYQFTRI49F0mBO0E1Zkw8UrqrEK+6A8m+FWhUSogSRKE6dMVb20MfzqR60Kprj+bYjQciLeYj/GISb4Rjq2zl9SCYdnwJzMcP3kKH/rxj6LWaKPVXEOacL6UEUNAb6d7KN2mG+ur6HcPBKzWGw2UKwxCslBtLAnwbbTa0AxVM0RGldU/o2EP0WyMp599UlKXqQi44613yHYHg578O4lTNFqteVJ2guWlZZl9ybYw82fiee32dnD+0nP4/Oe/CgNl6iaUD10Y1RuC/6N6kyn2M59AAVSLW6GYwJt/AgVQffNf4+IMiwmgAKpHdRMQqDLhVJ9nzzJsJ8YnfvLDWFleRnNtTT64E5hKyA+DgCR9VnV8ku1cbjbQHw0xmUzlA/RwMIJbKQu1SDBC4JUlqXRJEniE0zEG4x60LEWzpXx83C4/0LO6hrLMpdW2gGLpNqUrVno+WWviI56N8DcPfAXdgy089fjDsEuWfGjnh37+futyD6MRA4lUPtTcAirsHBnQVll5RcVjOu/+DGL1PVOAozlQVcUmc+BDwDv/Nz/q83nCoLJuhRJSQhlifUqD+Q9DSX4JjBeMLNlYi/JcKqxjej0ZCESACngVA06J/Z+qB5QbEFmtxTRffq8YzgVwU35LMqdK5srnKH+m6kyVmph5BQxBY5QqVpP/iQ+YKbAZ2USV0Et5L7fJbajO1RiuW5avi7oa6e9EKjPmg+wlj8uf+qhV67LPg4NdAWX8uTC68/ClkusKOKS3mZMjw0cWkftnkBQDgfi7NA6U99R2MJ4MhTUWEMq04krjRt8tgSXvE5Fti4eV9/D8YrKyZl5Lw/ohzpEgXPWsKsDM/tGEoFnAbobJZCwgNgyZ2pzIAgnThDm7U+dOwzLLyDMdfhTj5372F3H6zDny6Fha3kBraQ390URkz8PxSM5pOupLAFg4myIMJiJhZyp1rdZEtVKHYbK2pgXDdkRlMBgMsNZewc7OdUwmQ/T7XeWbjTOcO3dOVABRPINXrsEyS2CIVsCqHal44sKGLX2yBLQ8l1nQxxf/8s/x7cfPI8/LyMSbzTuWd28h+z2qd9cX76cAqrdq8sV+iwkc3QQKoHp0sy72VEzglk2gAKpHNfrvAFUVtEKfYIRPfuIjOHP6FDSbIILpqrawbOWyYunEp0h2kAm3aYSN9Q0Mh0OMJz48evMo6qTsU0J4FDBiJYjneTC1HNs715THUTckXfj69S0BL6fPnIHnVSU5148ikZoS8PCDfLlK8JvDH/Vw5eJz2N+5gkcf/iZCf4xKpS7763T72Lo2geQo5QpIEjwGbEShLBdAzQEITBnsS0wZ8DxEHDq3O/L7OQMqkJF5TPOP99yW+FLn/81VwDf+TcdklV5WAqj5dhf8Fb/S38ptEy4Q4IpX1VKAldJOMqy2ozCXZWnQLBVkRJDlOLbU5+imYlcJUEVWy8obsqrzPk7bLomnkYCJ/tYwiZAwHGpeBcPtNRotBQAjpvKy55VVJ748h/5XXrNFNQ+ZSCb08hiyZCYs7gIYky21LXceVETGNEQYzWT7IqkVQGsKY0mfLauGWPFDYMyJ8988F9dlT+1EgrSCcCo9pEy6pc+Wx8LtJTmBZKiAKWXDNzy3qv9XQLgEXEWKKTZ0WKBXdyqAu+Q4co2ZSjzzp/MUZILpGLV6A9PpeJ7KzMoj1r+oup7VjTba7WNIcgNnz74Fd951H06fPitX0zI9aEYJTUrk63VsXb8uHu1Oj0zqCJZG9zxOAAAgAElEQVSpw58Ohbk1rRIq1QbcUlmuT7XaQJykEpQksvZKRaqdtravoXN4gMl0KmoDz3NhWzqWlhpwvSqShEFZDCXjQgVnp8Ka+geH4iHP4gS7exfx+FOP4qGHnoCGhnh11V3MO7AAqkf17loA1Vs16WK/xQRu3QQKoHrrZl/suZjAkU2gAKpHNmoVpkRGlWwfgSoivOedd+NTP/tJ2F4dnW5XmDrKTVlPwlAa8QQSccUx2JtJjxxliVLn4ZVx2DkUMEL5JyWZZEPLNj9QmyKLlO7LJEQap6pD1Z9hfWPjRvWIn0SSkJpFETx6VjuHAl4rNQ/jQRfXr5zH9vWLeOrbj2I26auKm3IVuzt72N8LMJko4MneUYI+AjVLJ8BmoBMZ2lyYToK8WZrDnn+dq3QFnErI0ByRWqYCn/yoL4zrnLwjS0t/KrfFHxN82sxEYuquMKDqMbe5fg9DS4Ep92MyadZUYU0GA5YMBVYti+FH6tVuyRR0zJTfDBk8j1LdUIAopa9k2AiGWPdDUEhmlt5RAiAmBi88o7wm9H7S1ymVK3Nf5iJwiSB3OOyr7tWMwUruDY+pks/OZbK+Lz2dtk3Q5QgYrFYacr6+r7ydBM8EiATT3N4izIksK9lynpAClYkcI5+r5/TMThGzs5V+2IQBXera0sfMBZLRqD8/J/pO1YS5DzKJar+6HLfy26pwJHa28t7l7y3blAUM7pM1MJNggrJbw3A4hmUxlEotRRCEK7AObGyexvrqcbzzPT8ss15abmOp2cbq6gZ6/QninP2uDobDEY5tbgoov3LpeUymI+RZLNU6TPlt1lrChNOLXXYrmIZkmCH3NvebRpGcx87BnpxD1S3L7wlU77rrDqnDScF6nlxmyICxCuufkgST4UDO2R8Psbt7CY889TAef+w8srSKjNKCufSXlUyLALWje5cp9sQJFIxqcR8UE3jzT6AAqm/+a1ycYTGBQvp7hPfAAqgynZQsXp7O8O53vRXvfPt9eMsdbxM/HQOUmEBab6h+SbJS49FYwmosx2RYLU5unpbnDSkDHo9RrVUUq6rl8Mou/GkA23QwnUwRJyGG/R7qjSb86QzHTpxA2atKejA7Qvk6p1SCbeoi+0yiENOQMsopotkEO9uXJVSJQDUJfWFaNRjY2z3AwW4Its3Mw2mFuSXeMMiGLjyM87ReAk2H3kBKcck3zYEjU41FZstEW0pJCXKzXEDqvGJVwI4UwZCZnbO1BLqUBXO7fN6CTRVmd/4fOa1F9mrF0sQ/Sv8s6zYlJNcATp05jpOnNvHU4w/BKbHKhWBOgdVUulctkdXSf8kXkE1sNJZFIrqoZCJ4c2xX7iReLwGCumIxCdKk45Vy7jQR6TSZU76WzKJiPFV/KoEwASV3rs/rZVhRFAQzYdsJBvk8kWXHkXhoCcbCcCYAlYCYoIv7JHDm9hdAMstiOQ96oAm2WJtDdpcBQvRGfzcIbfDeI6LnGRuGeG55b/BnfD0XPzjvarUmx8EZMcmY3k+bwUpzVtkVEK48rZSx0wfMRxgpQDkLQjiOJWqAOEzhh7w+Jj71c5+GU3YlvIgsZ72xhGMbm8gy/j3UpR/YLpXVtSqxDijB3v51JHJsEcrVlpKzJ/w7c8DgMrLYlBrTC6s8tjkypNg76ArTu3nilKRjnz55HOsbq9ja3hNml9ei3qhL/U4w9TELfDCaisA4nE6wu30BX/+br+Hy5Q7wPYwq/1YLoHqEb6/fs6sCqN6qyRf7LSZwdBMogOrRzbrYUzGBWzaBglE9utF/h1Fl8i1lmRkaVR0f+cj9uO32e4WFjKNE2LvOYQfVWhW1WlXYOH5gZwgNQdBtZ28XaebWtWuwbX7gJ1vElNYUXsXDcDBBtVxVskX2ZgYBypWKVJlQDjmdzeCWPAVCIso7GZoTouaVEc58jP0hRpMeMqaqdvdx/epFfPvbDyONWKWiqM9ud4DnnxtKgi/BIoELvzJMyVbtO4IYF7UyEraUKnBJqS6B6uJ/MgJiGZg0Z0/JfIbz1/LqLACp7OO7AKuA4oVceA6MbZ0dlwoME9RzHyVdBTJJjSiZSk+DW/Xw0Z/6KXzik59Cu72OP/9P/x5/8Nl/B99X3k2CZtNioBFlv6yaITNKeXSG5eUVuQ78z7aYhpuh5JZhkqJVluIbnlSCTwJVvk7SjOcBQgRwBLMEeHyo/laVKKySdlkpo55DBlAWEdIU1UpNJeby2opsWIE/FcREnyhBsAo54kMBWDKhBKrhjdAnXixKlunnlMCkORtMMEu2U+THsm3ek+w/VcBWqmnmwVEEigTK9E8z6Zan71gOJuOJBFOxC5aLLYEfyAKE7RLQBhLiRMBNgBiFmdz34oGNALfq4Gd/7hdhukoWXavV0G630aw3oensV20gjFLkugXLdtFsLstx8dz29rdF3huEGVqtFhp8jaZjMBxAR46ZP0IYB5LQzMUf/k2ECdlrGxWvRiM4zpw6CbukY+KHXD6Re31pZRlTf4Jut4PRoC/3I89v1Ong6WcexuNPP469/SnSrDq//ipMqQCqR/fe+t174v351a9+tfgMe2vGX+y1mMCRTaD4Iz+yURc7KiZw6yZQANWjmP133JYKTxH08EuIqqfh3rvfgre94z1YXl6V7sc811GtVuEHBE2aMEOsNZlFM2GRyq6HSrmMTrcj7CWlm2Ewg2ZqGE8nAnTJVBIAELU0mw0BGvTYMfWUrB5BSjCbyFdiKwbekA3j/uhhPDzYQZJG0PQUD37zqzjY25FKE3r02K/JWpvLF0cIAhWcRODJXlQynUzxJUglkJTuU+nZVIyoVMxwh/MwJYme+S7Ayd+J0nlu7yOI5dNvSHopFZ77XCn/5X75HD64bQlZkoob5TnlvwmCCVSZ+rt5bhM/+ws/h/s/+jGwz3bmjyWA53N/+B/wB3/wWWHZyAwSnDquKbLoJM0E3NCzyr2oChtuU9W3sLNTelelB1UdCQEmHwSV0jU6r90hmPzurlPVM8pwJaYAM32W0lRdfLDzFlkBbMGM8uJEgpeUVDeBL8xqLH7kToeybANlzxPmlPukLFmORmcyr0oaVt2tMwHClM1yujYpZukFWgDchbdSybkpwWUnq9QciSyddTuqYoeMLxdKjHliM59HxQBnEwU8XiVf52vIUCtQTuY4lYWD2ZQBTqqKiGB1daOFD334J5DqrBHyBHiTWWXKteNSfl1DljNR2EBzqS0BUdwu90cGudvrqmtue3K/m5aNIAyVd9Ugyz2RZOtOpyd/Ywxmkv5a0BecoN1eRsm2eRdILzFnxOPkggJfyy5Yg6LwPMXVC+fx/LOP4PyF5zCe2Ui0uko6ZjlOriMR9UHxOOoJFED1qCde7K+YwK2ZQPH+emvmXuy1mMCRTqAAqjd73JkK12F8TW4i0xLkGhkXHSbBjRHi+FoVd997H+655+3QTQ9Xr21hpd1GRGCoAbVyVVJZh9MRDFOXsKVq2UO93kCWKraNITz0BsZpjCAI4ZU8ZJqGie/Lh+2KR3mwoZg7CU4KpAs18H1MBkMBPmRnnZKNYDbGoLuHStXDs88+hf3OHgbdjgATx3IlzOngYA9XL46kViaJla+UZxnPE2EX9TD0norKll/nab+cOIErGVSBSgSzOuCz0kaCnxTgJNTj5tS21WuIFVm5w2MhmGU/Kn+vhLlAlKqwJG5TUoABuHyNBXzoYx/EZ/7Jb8EuuRJWNRp1kfhjdA528PWvfgVf/OKX4AcqHZhVN1Tl1moVROzGYWiQpc27RlVokZIJOwIu63WGGgU3elYVA0tvJ1lPle5LuE2GU8KEhN7N4bpVVbcTqeAjXgdW2nQ6+wK26VNW8mEFSlXKLz2dZCKZPhtJONBoNMVkHGFtrSX7VP5m8sIqIIpAlfvhz0S+G4UqHAgGojDGZDJDuVKS8xS/LKXH7EslyDYNAXE8XiYO0/tMHC4pxfNjZE0SwX0wm4kvt+SQGSaAJDurmF+pKZrXw/C6hIFigEcDMrYqIbrZ8PChj3yMyVCoVity75YcC61mC83WMlLYqFaacEs1ScaqVRo47HZEcRDFAfqDPvyxL2wpw6iqzRZKjot+vy8KBVPXlf+7VJJ7aDIbqzCqTIVE8W+qLH8rOsIokvuE1TucNVOCu3t7KLk2HMvCI3/zdVx47hFcu3oZUd5AYDSEtreZgJ1riIz8xuLMzX6XKbb/vRMopL/FHVFM4M0/gQKovvmvcXGGxQQKj+pNvwcy8Y7q+fcCVfrtHOlGncLSZzhxchNnz96B2++4F+VqDdMwUEmtDLghi8balHnSKplNgoxatSbSU37gZs8lQQGBLf2nBAbsSc1Nfc6ghmg1WhhNxvLh37Y08ZwSgFDiu7uzg9ZSEwfdAyAJsb91SVi8/rCH3rgv4Jgf3lnZcXBwiF7vENcv9oQJG4wVq0mwSZaT/1FuS5+pq/CYCjtiABLZzTnoJI5kIBJB6QKc8n88/J4Pvp4yS8qJCUApByZQJTAlEF2kC0sZCAOQDMXKEaA6li6gmf82jBz/+Ld/DR//mZ+CV3EFyPYGfUwGA+hajuvXLuPbj/4Nvvblr4GYhS1CjmtgFjAh1sFkEqJWc5HrnDEPzrzRqUowKfU2mgKkZEUJAgkuh8OeSFMJTFWIkgotolSVgJTbItgrsU4oy4Wt5nVzS2S+UwlLIotJ4BhFqrRHsbmZ3Bv8ylAmMqRM76VMduaT9azIfUBWdcGuEqgqWa8tQJXhSDxm4k91DynWmL5TMqQLRphhUtw+919yyXCqqhvKkbmvRq0BfzaBZijf7Xjoy71l8mYgG+u6knbMWpeItThpLoA1Jy+ZkqVViwhkValm5sLEh+5/HyqNpiQUc398rLZXsNJeQ3N5XaS6acKqoSbqtSZC1t8YuoDxMAqwu70Hw6KT1MDGiZNIErLkXKRxBGDyXs4NDVtbWyhXPfF5e24FvW4PJ0+ewtWrV3HyJF8Xi1x+/2BfSeuzWHyp7Gmdjkd49JEH8MKzD+PY2hoefnIbflqW1ZICqN70N9WX3EEBVF9yRMUTigm84SdQANU3/CUsTqCYwEtPoGBUX3pGr+4ZfxuoUjao647oHS09QtmO0GjU8e4f+QBObJ5GnuqoLzWwd7CPRrUmvajdTgfVVh1aQicq2U/Fvq2vbsz9fWTslO+QQKNSrmDqzzAajtBcbsuHdEminftS0yxCEs2EhSRIrZGBYi/ldITDgy1E0z5293bFF5vqGZI4gWWSPUywvbODybiP6xcGsu8JK2q+y3NKAElPYpAQDCkmlT+jR5WPhbyX30s40jz5l55SApWFZJjbnCto1QvpY5zX0Sw8rpLk+yL5L7k/Mq1BwuRcDf/8X/wvuPuuO+CVyfJF2D/YxcxnQFFJZjIZDfHQ176Mz/3J52V/BN9zkg21uoFZmKJcpidSdaPquuocZT8ppbQK/KXyM4b3KC+o8qmSCVdAk/5eBk/F0Bg2xMUFSfelB5UAVUlpCTwlRVdX3aiLOphFVQ1l3WRw+Ts+JO1X+lx1SShWzK16aJoh/mQy6ATQ3J8KgOJ1YSjTRFKmJXxXOnQh8mW5LgKaGW5kCVNJ0LtIHaZnulYrIw4jYfJ5bhN2yXpq0UR8qQHrbQj0XfGFit1VroeO8Yg/53OUBJ6zluvOJQBLx/HNE3jLW++R+5ts77GN46hUq6jWG9g8dUZYaEO34VXqCMMUNutwKDWOQwzHA0yHYwRhLNLd4/x7mgNmkWeLNzaENU+4ZsUPD6Lf6yNPgZWVFSwtLct9KQp1w8Dlq1fQbDYRhDOEoY88jXH++eewde0SOnsXsX39GiK0kJktOQebbPSbnFFdeKAX99oiWOzVvVd+x1v9arZbSH9f7VUoXl9M4I0xgQKovjGuU3GUxQRe1QQKoPqqxvcyXvy3gSo/AZNRNaHDwAznTq/htrfehpXlVVTrTcCk3NMSoJNECRrVurBlwugEoQIpRo5GrSlAgSmqDPRZMHaUZwZBJJJGAlP6LAVAxZEwdfSxtupl+JLsG0ga8Gw2k8ocyn6now4Od6/CD30JW6IuMyX1ZhqIwww7O1sSsnT18hhUMRPY0X4YJnOwMQeOBJACwOasKYEnQQPZzwWwvcGQzllXYUDJjlJaOg9o4pDpnRVPJKtrvqtjVVjUObjV6eflcwxNJKYb62389//jP8Wd99yJet1DFA5x8YXnMBr2oWcGTr/ldsRZLl7PB/768/jDz/6xsHoSPkTwZqo6G8MkG0eQr8Ak/Y98EuW1BI1K3mrO/aUEj2RWHWFDybJSFtzvd+C6qr6GlPDU92WbzcYSxuOBLABwGwSE/CosaRQIkKbk13XJklK6y3qYqXg/VS2MCjeivJZAWTG0Ciyr5GVVNWNZrKkhc8nEXQJtZgfFwjwyMIrP4T4Z0sQAL/HJWlwMobxYHQfPU4HdFHnCBGMGfTHYianGuchvBagaurrPRjN4FQPTQSoyasfmzBikpGM0DIUV5ThEVcyvKeB4OmzPww/98PsFTJ88eQa1Wh1eyRUJsuUwQGkJtWoTGVRVjU45dJLIsfFYDw/20RsOsLK8hmMnTokcmHJeSqSZPjyZTuCWPfF4D4Y91Op1CVeajKY4ffq01AoZyFGyTWTQ4E+ngGFhNBnKQg7raVi30+3s4cKzj+H880/BqZxEkFflhPgqI3tzS39fz0CV93nBqL6M/zUVTykm8AafQAFU3+AXsDj8YgIvZwIvB6i+nA8li/Cav2+fL+c5L+eY31jPyVid+iLpLwGGAS3TYOoBfvS978SJExvwKjUYmi1ayGazhtF4hDxJUavUJfiFoT/jyVgYQYKERqOBVnMJ3W5PPogrlk4xavyezCqZNEowkzQRUOvPZgJkLEcX355IGqMEk8lEApquXnkBnYOr6B1uiRyVACVKFbvnhwFGwwkOOgcYdHoYHRJhAHmi2EuCTDJRi6oYU1NVMwxbIni5446zuPeeO+E6Du648yxOnzkJQzNwuLeH3/u9/xtXr2wjJTqdS4GDVDGqlPw2HA1+lIssmCCLttFFQBHDgiSQaP66Y8fb+PjHfwL/+S9/WjyGrHEhGOx1t3C4ex1pGKPRXMJy+xgqzZaczxMPfBn/5t/8W8xmuYBT7sOwNcTUMRsaSq4B17UERNq2J+BwwaRyBotKGi4MEPSJf1OnHDWcX49MQpqIyKSq5btAJsHpogdVMawEpCpRN9cV02kY7C1Vz4vJqmcpYqb2mjwm1gzxnlKeUPX3StDKoKJYQCqPif+xU5QLFv3uBLqRw5QO3jJmlIvT9xvHsuBBJpWcIr8u2Hvum2wqt01W2CmZSHghKOQlUx/EcL2SbIOLBhFTgZNUArdsW4NbImhm5Q/DoTJZ3ODv1AKA2ERh2Io1/8jHPgHPq6K1vIJWc1nud8qHeQOUyxWU7DIqNfpxTaRzhpr3+Gg0xN7OFgbjsbyOixHhLBLfLwEpK2g4x71Dynkh/lMuRPR6PfhTH5snTsrPLUOHliWqOsl2MeECURxI9y0Z1fFogKuXz2PY2cajjzwIyzuOUGvIAsetYlRfzGq++H37jfW++eqOtkj9fXXzK15dTOCNMIECqL4RrlJxjMUEXuUE3v/+988zU9WGvp+E6+UA1Vd5GC/75d/vw9drJTt72QfxAz2RMk56VC2pS8m1BElOyaMNItg0HuHjP/khrK6uoFZrwqspdochMxbZJwE2Bs6dvQ07e9cFZJD9JLNKELa+vo7xmKDDlHRW0lPsRd3f3xMJJtkjsnsEuiUG/0Qx/FmAUtlGr9cVH6A/mYlXk969zsE2drZewMUXnkYYx7IPxdrpiNNEtrezvY3eXh+9LsERUPN09EbZjR5VektTDViru/jwhz+Ie++7D29729tQbyp/JZnhIJzCsnUJwyFASOMUn/3938d//KPPYzAYi8+U3lTKhbmPukPgo27VRVKwZ2qYprn4YQlSm8tN/Fe/9kv4xCc/LgCXPbGU5nKfg/4BtrcuisyXUtfjJ07izNk7AMNBt9fBYw99Gf/2X/8eet0YpbLywdo2GcRMfJSUqlolJZ0maOTXRbCRWoAhW8lAJNWjyp8RGBIzEjyyw5NgnQCWXbWsByLoU2woJcWUwtILGqFUsqBpygcrVTWizTUkYVe3LPF8slKIqIisLieikoTVggJ/ppjKBIPBCK1W44aMdzKayDajKBX5rmVbcj9Rcuv79KYacGxLukbJ+HLxgfcPH/SlTsZDTMcpXFeH69lyH5KR5Zx4j6nUYgLeCGmkJMlJTP8tgb0mwFYFZGlwbAJvHotKveLPyb5HmYYP3f9RYUNLThn1WkOktwT0um0I6Ky4NdSaKyIxZtgV585zZ80Svb1Xrl3DZOTjXe99r9xjXCDgjMolV+TQw8lI/MDj6VC2S4Db6XSxtraG9sqq+K0zSb02EcxC6eBl2i8Z1dGgh8Goj73tq+juXcaFF55DkNYQLaS/EqakIzKUrLr4MPUDvWG+Jk8ugOprMsZiI8UEXtcTKN5bX9eXpzi4YgKvzQRezKi+0lX4BVj8+17/cp7zUmf1ckDpKz2Hl9r3K/m9yF4pBczZq6iAao4MuWYJeND1GD/9ifvRbjVgmiVU6o0bvkzKbuk/bDFYxvYwGCsGlB/Iybytr61LSun27o70YTKBVUM296dOMZ1O4fs+SpaN5aXleRdnIl2qo/EAGhOEGTSjmQJAJNxmOmDhCB584CsCdglcOHN6Xkf+RL7f2rqK3Ut9zKZkpOaJvPPhlF0Db7n9LH7+lz6N++67TwKf2C/KACfKd+M4wGQ6hVuycdDZnYMgXeS0BKz7+4f43/7Z/4rtnQ7GswyurWEWq5oZqaKZ198QSFqmkqcalo5/8tv/CD/xUz8pEmnlFbUwngxRcT2MOvvY2bmCwbiL0Wgg4VJrx0/hzjvvw3jiY293C889+Qj++I9+Hwf7B3Jdwnn6rwQ2aQzu8ZDpKj2XQJVhSdy3pMOGgeyPwJLfs8aE8IRVMjwWgjbFtEbzY1N1Ngpgqg5UAlmR1OY5TNKKkhpMAMiFDcXq+eFM5LStpYb4iaOA7KAhDKiuqdAhXi/5SqCcpuj3hqhUlO+VXlU+TEuxvgKmmRhdKsm9srKyKiB7PB7LsRHkq5RgdVwqvZlVOpQSq44h36eEN0et7orcHHoG2zIQTAjM1U2h+mMpjWa6L7dCRlnJxUcD1uTM5eOUfLtSCovN03fgxz74EakGWt84LgslPN71jTUVoBREEqbUXl3D3t4+8lyD7ZTgT0cYDA+xtb0nC0F3v+0d6HUHchxcGDi9eVIWbLjgMxwM0O0dol6vY39vF7t7+7j99tvlXNvtFZFuM9iKlVFRkkLLKbGPcfnyeZH/jgaHeO7Jb2E6GaM3MZDYy1KdY0oVUwFUX8n75Wv1mgKovlaTLLZTTOD1O4ECqL5+r01xZMUEXrMJvFZA9TU7oDfZhv42UI2QSuQKWTMCFB+f/On7sdJsolJvQTcseK4Du+SI/88rlTDqjyXopdGsSmUG5Yj04d1++1vhRwGGg5GAhttvuw25JKnOhPmU9FlTdW6ya1OxbmrAkj4rXtkc4wEZWYKHBNNhF6PxIZ5/7tu4evWKgDHur8wQHwExQ+xuX8fokOwfMGHi7xyMUOL7O7/zG/jVX/81BLGSvBKklSiXJTuXp5hMxgJWw8hHFATCiDH7eHX9uHxPkMYAnd29A/yr/+Nf4smnLgjADZNcvKmea+L+D30A/+Dnfx6rKyvQbCYYGyi5LmZxiKXlJfFMUhat5wmyJMXWxafR6+6j2z/EYb+P45unsHnqLNbXTmAw6GN3ZxudvS187k/+EBeeP4+A8l/2rpaYZKwSbJl4y4bMOGWCrC2glACTgG4RVMTz5YwXwJWgkd+rn3PwqjNVbKqp8pNKRYymGFE+CEwpcWVQ0cKTypIZ161hNB2j7FVF0s3e2+l4huVlVhTRSakJo07GnGwoASiBqUiiKReOApHPcpEgTsh+Kr/sYiGC8l4COS4WqGqXQCS2s9kU/oTsvS3/HvR74kWNk1BYXcqQST+bwszGIpHmgofcFCrrWbGqSQ7Ho9+WAUmUQZNpVe24UZzJfVR2laTbKWsoeVX80i//ugDERqOF1bVVOUfuu1yuwitVkBumhCrRo0qgynMnoxqEY1y4eFkA6u133SuAeLW9JrOmQkFAfhTKHCmVp4KBX3k9CLbXN9bl+Pi3W6nWEQszbCJjaNRkgDQOcO3aRfT3t/HIg38tLGuiL2OKOjTdgkFZNwyEeqbql75Hs/Ime4N7nZ5OAVRfpxemOKxiAq/hBAqg+hoOs9hUMYHX6wReLP19vR7nG/m4cqTQsJD+xiKL5b+Focp9fOpT96NSaaJSY2hSQ8CRgEnWjziOMJsVfjh3XJFQCthLEtTrNWEqCZh0zYBX9jAc9BXLqOvwpxPpwSRwZSclAYt0joqvkfUrwZwdsxAFvgQp+dMxeofb4lW9dv2aMJ7CVlkWJuOR1H/s7W2htxeKrJE4zA9VJ+rSUhV/9vm/QJKlMB11XAQES/U6dve2ce3aNSwvteYMXSzSZAYZkQ1kKI5d8kQCPJmwYsUTnEPWkL5cejLJWq6trglgksAbgnB2gsZM2dXQbDQFEIbhDNVyGeMJfaldTHtdZMkQL1x8Ct3BCHff817cfe8PCVN5eLiH0WCAUW8X3/jGV/CtBx6CP03Ep2qZrPPURKLMhGDddMRzSzaVQUREnJSPihyYgUqWJTNhAi0BIkE68SeZVAIf5TUlfaheJ0BxDnank6HIsLmowOdwoYH+S8pOyXgSMI3Ho7nk2JTzjkOyoY4AWz9Q6bW8DyrVmsydslyRSaepqpTRCer1eY+uCt+iR5hgnnJsYZLDANVqfQ6m2Y1K36taxOACgJI5K4ZVMbmGLDjQ5xlFMQyT94op/uZcyxCnmSRAi8qB6cYxJYsCyNoAACAASURBVOK6gOuIJmTkGA0ZtMQqG1VJpNvssdXwm5/5XfhBDM/1cOr0pkiRbcOEV67LYgGviVuuCeOp5pyI2uCws4fd3R0cHhzirrvvxYkTJzELE0kNJiiNghmCyBfgure3J9fGNlQ1EGXAlDDLwkKew6tU5bzzLIWhE34m6PcOsXXtMp574kFceuEJTGcBMrON3F5HTDidG3LuKbuTlej4jfz29YY89gKoviEvW3HQxQR+oAkUQPUHGlfx5GICb8wJFED1KK5bKmFKlDxmjK1lWE6miYyyWdXxYz/2TpTcKqrVBpr1JjY2jgsoc0ourly9hlnoo9lagj/yBRzQT0egUqvX4Akjp6SUBK4EsWSGCAbiIJTfM92UXlN+IKeuePF8AhMC0ak/Rp5E6Pf24U+muHzpGXT3t9HtdmGV6LlMkWf0ak7FcHf12kUJUqJNkirXIAYqNR0/9uEfx+/+t/8U9WYTw2FH9bUSUOqaSEvpBd3Z2sKZ02cFLE39iXR3snKFgNq0bMXg0uNKySl9nXK8wDSg7BgCRh2rJLUvBBBBEsIyTWEL6eWlpJgdo/SL9oYdYUz1iBLYq3jwwS/InD/28V+B5bTEO0yWN40jjHt7+NKXPo8vffGvBJAwjThKWNfCnlELdqkE01GptjxGAi8CUen5JDiltDeOZTFBAnrmvaJkLHksfJLqTU0QR6z6Yd2NI2CI7CQZUvJwBMEETGTOCdhN3VQgWYKZZqq/1bYwHAxRrVXkufSmGsJ8K+kv63AIOAkG+72BeJ0pu/X9BI1GSdKHUy6ClEookcGe0Surqmm4UEFASYZR+XDpy9UxC/w5YM1EEsx7Qap66M1lF2/KhQQm+pKl5f3Ie5ApzJQOE/RlMA0HMz+U4+GKSRjQB6shDgjqAc3UkIgymKlYBv7LX/ltRCEBoo719RV4roVGtQndtGVRo15fhmY6CGImXEfSB8t9jiVQaRd7ezs4cWIT5XoN7faGyHJ39w7heeyencrxMkSJbH/FdjAajeTY6YddeHwNU5fuYS586HqGaDZFd38Xo3Ef337or7C/dwXX97pIUEZz6W6kBLzM/dVYCusIUFVZ2MXjKCdQANWjnHaxr2ICt2YCBVC9NXMv9lpM4EgnUADVmz9uMqoMU+KDHlURPGoWtDRBq6bhI/e/F5ptY2l5GVpmCHtKvyrlpt1ODydOnoTjuhh1B+AH58GwD/Y/ygdqhi2ZlsgeCf4IWsjCTqcTieElACRryaRfMk4EMQa9irli/eSh5djf3UH3YBtR6OPy5efgj3vCNjmuN2dGIwn7ITDqDQ7Q2yMzlYM1lNQ3mjbwP/zP/wzvfd+Po9aow/cHkiLL3koyogRn9NwSMKsOU1sAIBOLVeCRSgZmXQurRphIrOkQP2GSJSI5JnogUE0iym95rpmAG/pnCVZZuxKSLQtm6A26It0kcKqXHfyrf/k/YTjcFib1Fz79XyMMDZglRzy9SRxgd/sy/r8v/AX+7E//AoaWwXEIDAnmGGrliAc4zeh9VSFH/I+zJrDh92QwRcpr06vpS6cppdKCYnly4nUlAIxUOm6pdIMNJ6ik1JaLE9wGwa8/oyRaLg7CMJGKFj6HMmEGB3G79LXymjIcKCXTSUbQtAS0SzUOg4qCGKVKGaPhEJVqRQHecAbdNKAZOlzTkaqZxUP6UyXwih5ZgnGGJakQKZ4vZ04QK5JtTUfVo6lUQ5YzxMmVY+b9F0eRBBUx5dctWXJsum6LN9SfEnyqDiDX1RD4lCdzscNEkFAYTxe3gV/+ld8SebzB/VRdOA6Tl8viWS1XW6jUl9A57Mt9xu1yk41mAy8894J03j762KNot1fRXl3F8soaDNNBlGRSU0MQS6aWadeWZVDvIOc96A9EPk6GXCU7mxhP2csaQM8zuc5uycSlF87jiUe+it2tC7h4rYvmyjrK1XOI5ejJqCqgqq5hAVRv/rvs9+6hAKpHPfFif8UEjn4CBVA9+pkXeywmcOQTKIDqzR85WVQ9V2E3QEJiVeppbA1oecDtd2ygfWxDfJpsVs1jYOIHWF07hkqVoNWSD9FLjRaeP/+csEYEeWvra+Ir1DUdURyj2WghCEMBSJToplJNYkk4ztLSkoQpSc+lbqDVamEazOSDOvNtut0DhLMxDvf3cOXKcxJK0+/3BIwQOJG9JHghk8t6nHDkC9j1xxl2+sDmcR3//F/8n3j3e94nVTh7O9fkdewL3VjfgAYDvdEAq6vruHr1qgTY0ItKiSsDkKSrk0yl9MGyvzMRFo+MMP2BZCmn/lSYSIY/uZ7qFWUvp4T9EAhpuoD8p559UqpOmOBKcDnobOFf/1//OyajQ/zo+z+MX/ovfgvV+io6/QFsQ5NQpksXnsHnPvdH+NIX/1z1ixqqOzXXTWEeyZgGkqDsikRXBXYR6DPdN5YFAEqs+ZXnLWm9mQpS4nPJ3HJRgbMpGUzl1RQ4tekh5nVR0lXFvBqS7rvYdqO+rOTPKaWtDHOi05LrC5m8JqN511RM6mQykm1TwqpApepZ5TkRcBJ0c9blak1APYGvkbHWKJV7jNcgyxNh5LlgoPzNnLWSMJPV5T1BoMpFAAZ1kfnPNTKq9jx8KUYSU3ocCVNar1DmrkEzS1K5xJoekQOTOc8Y0pRjMgE8T8M0yOXasQv3V//hZ6Rah4sQXExYXW3L/FbXjsO0PSy3N8W7vX+wD382xsyfzO8JTwD2xUsX0Gy20F5po9Fqq15ZqQJiGJQtUnTee1IhxKAnXcexY8fEuypAXNfQPewIo1pfaqDCxaLRUBaILl04j6ce/gqeePxb0CgF1+pwvU3VwctFAy2CljMtuQCpN/8d9m/voQCqt2LqxT6LCRztBAqgerTzLvZWTOCWTKAAqjd37IswJY2pv7KrWOpG6FElUM2DHm67Yx1LS22cPXe7hADlqYFM09FsteRDtT+dwSu74iGkrJVMEJkjAk/x5YWRJLkSpI1nUyX9JVhh0uksEFnkSntFJJ8B2TRNF1BDFkq8gnEoab9bVy9jf38Hg8EhxuM+phNfZJuUo/rTKTTLwHA4QOdwDxBW04DvxyIBZlDOZ377v8NHfuKnRTp6/epF+LOpBN+sLK0i05U0djyeSgKxVymj5HnoHHYEIGh5rupZwggWWb0sk/oTgiWiMpGeGrocO4FZvd6S35EpJvDitgmGwigWttCrVuGWPVy9dhUWUnz2P/w/WGuv4OM//TMoV1eg21U8+8yzkkzLkJzptIeHH34IX/7rL2I2HQlgs11PgnqgmXAcD3kSolIpz0OIVGIyZ01waYp/NZWuWoI8zpzfUwIr8lw6FjmvCZNkVZourx+9wpwxFxTIkDLsil950mQTeb25fVbOqJqbVBhpAl8GC0URU5xdtYgQxyKnZpIxpeKEs/SKOrYtx8P5GSLP5XxzYalZwUJPZpYyfVexw7wO0muaKS8qGVqCOYI0phEvtZggTdmz6oOlPDjKYriWgyyLJfWYHk8CaWNO2pMh5j291GoJ28tjmIzH8jfBY+G2oBkIogS268Bxq7j/Iz8pM6bn9XBvX+6/5vIybjt3J5bbx1Grr2I4UsCcac6lkiH3RK8/wpkzZ2VRh9eAoNNzK6g2GhLOxPuO8+Y9zeNoNJqwNR3D0fBG/y2rmMq1GsajkSRrU5adJqkEJ62vb+Chb34Dne2LePqZR7G2vomvPfg4PO8kbxXlStXo4VYqiuJx9BMogOrRz7zYYzGBo55AAVSPeuLF/ooJ3IIJFED15g9dwpNyBqvwU/scqOamfIh3wKCgAd7xzvfizrfeJYE3RE9kAsmCjoYDYUsJdlaWl+WDtVcuS+clWUnFkOrCdDp2CX4YCsiiv3Q8GmBpqSUgRaXLqm5SSkI10xRQqMATvXk59ve2cP3aZYyGvXk6LwN0IumtHI0n4h3s97vY2z0AsVS5RDbSFOmw7rj41M/+Mj7y0Z+R57PyhSxnmWwcwR50AQtksiiOZEBTa4kJvdQOQwX1CANJoOPDtfkaMoY0L0LANCXMlA6XSxU4JU+AmbB8fK2+6C0ly+pCIyCjl9FzcfWFp9DvdvCWM2exTHm1acGf5bh6fQc6Q2+iiVSaPPI3D+CxRx/CeNATsFmtt2A5Lky7hJwLB/UqcibcGophZsouA4vocRS2lJUvBiWjumJFdU0WBgg0RaIbBnLtsiiW60zmdVGllMSqZ5XPWdTZKLCoGDlWzYjvNeMsonlHrCXXnEm+3AfZU2FsHbUIwX2ShS2R8eN28lyYYS6TMH2XEl4Bk5qGIArguvTMUqLM2ppE5NnyYO2RBESlAn6ZrMvrSb+0Si9mCJFSOJPZ5D2hz9ON42Am5yMpxPQii+eVsyFYpmyZiyGK7U2TTLp7S6WKdJ/e+463y/1P8EkvNZOd41zD+973YTRba4gSXVKiKRQmONaYp53nEsAkbHQYiSKBc1BJxhTmahLElfLvxGF6s6mqg4B5B+38nOdJzTJ3gurpGBYXf2z2D/cxHA4x7lxH52AHE3+GJ56+hCRtQmeHEmX1egFUb/4769+9hwKo3srpF/suJnA0EyiA6tHMudhLMYFbOoECqN788VPKqGcEdAQdBKryMR86PY/5FGFwgF//jd8WBo0hMY5bkt5OskQSssMP8nM5LD16BEqUW878AC6rQqJIAAqZzXAOUAgawtlMGCyCKoIF+u1uFFgSjGS5gApKhP3pEHt719HvdTAeD+Q1ZO6E0XJLiAJuX8PTzzwhnknX0eHSZ2obGPkzqdX5jd/8Xdx177uhGzaqFQ+DwUC8lfxQ315W9SDcrngeTVN5IQlCbNaWKFmyMI3pvJolCqVKhGBiOB4I00fZ7UqrDdtRgUE8JvovVdUKAaIuHskwTVFyVdJxkoXwh2Ms1ZfEj0jPZhDTm6ph0DuAY+U46Gzhy3/5RXzroa+jc7Av4Tn11jIMq4T2xgkYdgmVUkmAnALnqtqFx0uZLdlqLh7wfOQ6OqaMmtJssqYE7ZJcTMYynImflgCJAJLAlmCbHaNk7fg8XlOyfpShsoeW36smU5WgqxjYVAAcmUkeA4+FixoS2iQhS5nsd9GZytfwJuHvFiCYCbg8Vy4EUF7NWUswEn3PcSL/5r3H61aplgWojkZ9FbTEaGRJGlbhS3yweogb573Gc08i5bWVmhyRN6u0YUrXef25eDKejKRvVzGtpoRrcbGj7DqIWGNExYBpo1Zt4L0f+CBM08XK6jGR/7Kehv5Rzo07kqTkLIOjM0AqFn8rq56kFkgWBnTElPrO/b1UJ0g6NSDVPGSXlWxb/Uep9WQ0FLmybRoSuLS6tobDgwNsXX4Ojz/2LaS5jitbXNxoI864pYJRvfnvqn//HgqgequvQLH/YgI3fwIFUL35My72UEzglk+gAKpHcwmURzWTNFDxsGUmLAbFZBOcObWMd73rXVg7flz8kOxiVGA2F6DB15VsVY1CCSiBHkGAZdo3wB1DlghGKWckUKOcUkJy6EGcgxiRdBL0UrKZKgaJTFmv30UazxAGExwe7mMw7GIqfaepHCtBgz+lvDbCk088KYCY3aYlmwBKV3U7Rgm/+Zn/Bu/+4Q+BmOHY+rq8/sqVywKm6JNlaFKj3pCBu15JQoAoqRTGbs7cqZ5RTfyeCbtvyLIKq5oLq0Upp6FbAloYitMb9TETCSeTd3X5PaXBhuMgilOpsnHKDnav7cCEiXKZIDYUEGsYJWGTTT3BxUvP4uGHvokHvvHX2N86RLVmo1yto7W6gfbGKal8IWgr2a5UsRBMqTqXUH7OnloBqinZP6b0agKsCYII2sTjO2dFCUr5IFAjyGMAkvhB515bJZvNRdZMEM7z4kMlAueSbktQmdOj69gSPLVgZwkE+T2TcMWXSjAsAU0MmoqEzXY91uDEzDJCSqm0rolf1XF53xCg5dAlmZpBSPTe+sJmClOq67AMMq6ULTNESrH9MzKOliULATxvHhfrkSzHknNwS+zxVfcoQ78oW5brn/PYFMs7mY6Edc8ToForC+jtHO5IoBaP/Z3veA8ay21omolGcxnV1hJqtSbCmL2wdcwmrMkxMQoC2AYrmgxhdjnncr0q3mey9fwbSaNIFmLoURV2V3pdU5HVk41mzQ49r8zwJbANJkOR1zNFmvczHxeefgzffOBryE0b/RH/1ihxV92w3/GoUkVR1NMczbvsd/ZSANWjnnixv2ICRz+BAqge/cyLPRYTOPIJFED1aEb+PUA1p5SyRD0nbD3A6ZMtnLvjLNbXj4kHb++gi0ZzSapJyDyRxarWqsJMVjzF+BCQ6YYpsk4COAIL0zbkQzZ/J18NsncqpIgfxvl9peyKd1U+sM/TgM+ffw6jQRe9zgHiNBB/6mhMyWUGq+TCMljHouP61lXsbG8hCCI06h5KFoHKFFGWY2X1OD7zmd9FY+kYHLeC9bUNAcLiRRwNBagy+OjkiU1MRiMBSgRIBC0LJpVyXYIWsrhSv1KpIJmzwaPpSAE9sphJJgE/ZGjpuWSaMFOOXceWwCUCWIJ9SmHJBnt1D9PBDK7uIM1j1JfK2D9kLUkF4XSCve0XcPXyRTz/3NO4+PwzeOapa1hetrBEX2+1heW142gut1FyywJ8y25VsXVktp3SDckoGciK6wmoJrgjwCaI4/HwOjJYSuS2kqarApt4jLwWC4Cr+klV8JZ4b5NIWGkC4TCk1Fn5WQnwuA8+n6BUsaeasI8EtvQe2yVTwBmvA79Ox8pzzLRjBlQRkCKiLFwBV7KGqv81FoZSJM2MXjY0SYCuliuo19ixSimzOn6CPYZORf5MzpGvz5CIBJfdrNKvSt+xbSHylRyZUE4WHEwDlVpZFinIMkfBFHHI3+por7TQ7x/i2vWLEgxWq7bwtvveBX80gu2VcfzESbTabakM0nQC2RSO5SHR9Pk1CWGbloQ3LRhonrPI3/kcQ7HEVCLwGjC8inJnmR3Z6DxBt3OApWYdFkHrZIDAn8h5cz58zqUXnsTD33oAfpQgycswzWMI0/lC1I0wJVmSOJo3mWIvNyZQANXiZigm8OafQAFU3/zXuDjDYgIogOpR3AQM3LGg5+xRjcAejTTVYFM+mU9wYqOB2+44ixPHT6LWbGEwmMJ1qzixuSkBNvxQLGFGmi7sJj9gUz4poKlcFqZrFgQSvEMWjpJUgqIyQROAVDpS+wIwGo06ctaqGDp8P5Cu1fFkKF7Rfu9AwM+Vq+cxC5gym8GxmeiqZLXPPPOkhNewBsQr2XAoE9UMxGmG+972n+GT/+AXUHHraLbasEoVCUViFUq/eyjMHgOhpCaTYUMEQ3mimGHLQa3WEPAkbFROoDeFZdDHq4EgdRapFNlWa0nqaYLIR6NSgS5AMRafIhno4WiggphKFQHrZATJthEoE/QxDIly6dksxHjEvtUZdil57uzjheefxeUXnsWTjz+LWk1Dhf2bG2ewvnEarfY6XK8qia8r7TUMBwMBRBImZJlg8C5Bm6qoYUowpDuWkmDFgPvCJpZsW5jKJKX0OBGQyNTaMhcEbKbjAiWvJCCXAFY8yIZasKjUqiJP5T6C2UzJpyXwiLZmC7u7u3I/iMc0iVEu0xOq0n/JAPN4mLLMOh/FwMfw3LKA5EVCMX2yvD70ZU4nTPilp9MCw4U8j/7MDpaaTTku5TOV3h2RC3u2hcnUR5JF4gklkcjz0DXlSSXQWzxMx5GFiMPOAarVMoJpgJhJ1fTUeqwuMlGrVfHVr3xZWMwzp05jY+MYDGTYPzzAUruN5ZV11KpLKFeb8P0IdolVORD2lyCalDEXLmShxtDR6fTgcREDKQL+fM7Uco48T/pd+bdFw61IlclKz2XYHPJsOkHJc6RSyWBCsqPhr/78s9jduQK3eQ7TfAVazmWlVCkF5vFpR/EOU+zjeydQANXijigm8OafQAFU3/zXuDjDYgIFUL3p90CGnCm/+QKoUiJIAaYGi6Er6QiuHeLsudO44/a74ZVrSHNLalDIgimgQh0wJZ+u8hymKniH7CM9dQQq/IBPwECWkQCHYlqmtUoNyowprqmA2Ol0jCRjfYiSXPpjX0Aqgc3hwQ5297bQ73eQ0muXU/bLMCRd5KWXL1+Q7REQG1qKLEwRZhpK5Ro+/cv/CGurG2g16qg3l3F886zIQ0f9PhzLkL5SAizp8YwilDwXCT2qZD1NJaUkwKBslIwqpcGsqsmSBKPJCEFC36qBOEzhlEoCAF3bACxbjpHADUiRRJEE6zDkKCeiptw0IjtownYsAdkMMkriTEDbbDaB749x+cLz0LUc559/Ft/65teBLECtWcXy+ilsrJ9De+MkVtqrAqh5fExkFg9mQrDpIqQUl+0nGv237P6kPJqSXSX7FJm1sKTskHXEX7yQcEvNjjlPI9JySdj1gwCt1rIsFhBQ8fWSEJwkwh4TUDUaLdk2pa3TyWTO3lbFq3nxwgWcOHFc0p1FCp6q7S6YXFWJk0kiLu8TAdElF93uoSyA0LfK6iL+PNcMVGs1zPwxHMeEYysW2zZZIwSMpzPUKp7cr2R7ORPOlmBX3Zsq+ZjBVVxE4UWgB3Y0Hso5MamYfuc0jJHzOWYu8trjxzfx5BPfxsPfehD33H0XfF6r0QAmQ5CsEtbWT2C5dQyVWlPmRHAYkj02bCR5KosTs1mAk6dPCatLxlkBSHpoDVXrRNbfNOScc+gYjybKI857MQwFgPN+C6JIQqd4T1M+zxkzdOyBv/ojPP/UQ0hLx5GWTgEpE6wTkcwzLI04vngc/QQKoHr0My/2WEzgqCdQvL0e9cSL/RUTuAUTKBjVmz10+lJT6LkDPdfke0ojdd0m3QTXTpCGXRw7sYYfe/+H0FpZhVNqCCNKEEoAIgCPfZ/s3IxTATv8gE8mjrJSogHFtroCRPghn6m1rCZh+JLG4BjxBpJ5nQpA4YMMW8lypHtz6g9x7eolYf74QV7AZInMlClJqRcvvoCDw715wnACUwNCf4YpJZflGv7hb/4OoiDGyRMnBLDWmgRZCSwCaul9VcE7EswTUapKJtKS4zZ0xfpxn1Il4rmqikbkrCniLEHEUKSEz6HsuSSg23VMaIYpjC97M+k7ZPgSQYikB0unbCISUJGfOorZI/NJuEJAdeniBUTxDDN/itlkjO2ta9i+fhm7O6rrtdk+hs2Td2DjxFm0llYEEB07fuI78mthhyORIBOU0Tcsvao2fbQ1SU8m4KN0m1JeVWejACyvJeXcrBqCpOfy/GcC2FnxQyZzNBwJSKQUt+SWJDjJKdlyDkzwpe+XoJXz471CD3OlWsFkzO9tNFtNYZX9Gc8xEOkrWUL6RglcybhyFkyYJsNLz7J4WtkWQ6+w70vycRQzPZhgOsWU4Ue1KkyRlNPXyo8L7FGlD1al6arjU/U19KJyWw6rhIJA7j2Rqpu6MLQE0vSCMniJ0mgCUV6/c+duk5Cpv/rSF+G5BoajPkaDARJKc1MNzaU1vPvdP4q1tWOy4ME515pLEiLmuC6GrL9hSrZbljmRjSbAlGqmKJQFBpH7auIGV7VCcYJgFolEXjc17O/tCYhlpZSp6QKu/THDu4Bubx9PPvgFnH/6MWTeBnL3rKR7L4Bq8SHqZr+3fv/t8177yle+Uoz/1oy/2GsxgSObQPFHfmSjLnZUTODWTaAAqjd79gug+h1Gla2agAlLN5EnI2ysVnDieBv33v12OKUyGstrAuQIOBkqRC/neDSG6xGEVAVkNJsN6dIksCOwUAxQIICFMl8COcofCXqSIJD+U34QZ2LreNKHZTrSsUp5KLshu4f7Uj3TaLIzM5IP6/xAL4xYluP8+edFgkkml/69gInAQQrdNvGWO96OD/7ET0KHgZxsY7OBY8dPCotKwEZQRtDGY5+GBKJKrsz9kzlWUtVUJRKriFg5BsdUvaHT2VSkv2Tv2BVLoMfZRLMJTKYhp7EKvJlNVQcoQ6sk9TaHyQqVMBH/bp4rNpKghuFIO1vb2Nq6Kq8nAKEMOs8SBNMJHn3sIViOjWMnzuL4iXNYWdvE+samhO8wjKhkl5R/U0KOHIChUkkqzCUZZD4IjpSkVvlxeU5kw3nN4oj+TSXdZcAUj1/YVssQWXdvoBhS1vvwOkq672QismXpmxVvKQFXJNsaj0dyr6y02/JztU8yhWXx9ZIRZ20NH2RDCaaZKMxj5EJBmiUCKvlvsqijflcWQbggEsYKhFYqlBIT4Edq0WX+nwQgIZPj4+sZSMTEZ0kGtsx5F7A/D/lSKcQM+mKiL/clPbQS0EQQqwnIpEd7tb2Ofq+H888/iaeefBgTfyj+ZPb7lst1vO9992OpvYpmY1kAOmXHmsFAJ1s8zo7nyvEwfEmSo4cDlL0yYt5r83AqWRgoOYijRKUsR1wQSVEre+LV5r0piwuWLuFeB/v7sMwctVoFVy5dwKPf+DM8//ST0CobyNwzMGAq6S+RbJGhdLPfXL/v9gugekvGXuy0mMCRT6AAqkc+8mKHxQSOfgIFUL3ZM//bQDXXWcPCQBeC1xnefvcZrK42sL52DNVaE5rpolavS/3HeDKedz0qcMYPYUpOqcJ8+A/KLMnY8U1bvHmUmtJfl6bCqgUT+luV/NSyWYkSCihhoi4ZMPpgH33kQQQB03N1BXBLCkAS1O0dHGBnZ1dYR0qCCTQi9l9GudS3/Oqv/2Pcfvc7MOj3BQhMx2Mst5dgk0mlHNQ0Ua5UFQjKFYDzuP08l7oPAlseDtlHgrhGoyGgK0sZ6pMgTGKpFhkOJuLFLHtV1OtVBAyRMjSpchkOewK+dncIPq/jtttuk+Rf1oiMB0NoBhOU2dGpOkXzlEmzKXZ3t9Fq1XHh8mXMJj5Kji1Jsfv7W7hy/QrOnrsTK6snsHn6NrRXj2Pj2DHxyBIMEvxIaDETY/NcvJY5Ge+IAJxe4TmjKJ5iWypgSGbz9QShBK3lqifnTdkxz5WvfW5WawAAIABJREFUUYFDOuq1BoajIRyrJHOl1DiMQ9kO2XbunACUzycjunjw+nGxYnPzJAbDAbqdLmpV1bnLpF6CQ7mPwKoYR5h3zoX3Gn3EBHScjiTfzibQpQfXRNlz4JUcYecJfgkICQx5TVSNDq9zRRZVCH55HNPZWIKdvLKHMEqlConXVhYwcs7Kx2zCdGBDgLBIw5MM1UoTGnRMJkNcvPAMHnroq/D9ISaTABvrJ3D3Pe9ApdyARWbd9dBeXpdU7JJXxWA8RNmtoFqtIQpjDP0Jms2l73hxo0RSiGeBLzJt8UObjpLaM8k5ipDGEXQtFQk9ryW3YelAlIQoWTr2D3bROdjDI1/7U7zw9BOAt4Gscg66MKoqLXtRy/Pid5hFd+7f984jf58/4OOVbPf7vebF+36lz/kBD/8VPf37zakAqq9olMWLigm84SZQANU33CUrDriYwA8+gdc7UF18SHolH9x+8GncjFd8H6Cq8UOoJaDFQIB33ncbmnUbJ0+cQmtlBYbtwS2Vb3Rm0nNKYMLQILJkTIBd9DwSpCySXXn0DMoRWWmaiEePAGc0IMNakkAeBiqFia8YW8PE/v6upPJeuPAcrly7JAC4Xm8Ic6jSTYGLly6j2+3i8PBQAnXIBBKoJkEmdSG/8Olfw+rxU+K9bDUaYDdnFIxFbnvi1AmM+wNJ311qriDKUvH+MVyJPkifUmSmz5J/ZciTTuYzE1ny6VOnBdRQWjsLWOlCwGSoVOMogOfY4t+lnLlzeMAYJgFbnAnTabuDvshiyd71h11JbyXzSMmsZbkC5HvdA5XSGwYIZxH88URYyMmUM3kWa+snsXnqdpw88xasrW9iaXlFPLWcKzs7KSElImmuLMu+dKlboQxY1ewoj7FaPCBoJLClj5Uy1na7jcPugVwXypPpHy65zrxbVUmlea0JfsTjSvCjaQKE41SxtASvAnrjBLV6TeZGhlY6SqFhd29PAG/FqygG1SEYVIFWZOAXjKEsYlhcBChDM4BeZx9xEsqc682WHDcFsg6TnuMAreaSXEdTs2CXKzLXpaVljIZjJZWlt1bYdIK7SOpv4hSI5ynUtO8y5CvLEvF6EviXSpacGxlcw7Bx+uRZqah56slH8LnPfVauSaXaxLvf9aPi1ybIpupYGPyNTVU3FEaY8TpYrHFyYGgq3ZigdLW9KtfZn4Nqi/eapth3hohxdvVGA6ZuYToZCljl/KMoQapl6B8eIkoC1CsuOr0DYVif/tZf4tEHvwmtvgqrcTeSiNVCKVJdo61cLQi9xOO1AoIvZ18vdSz8/WsFeF/Ovl7qOS91Tn/XsRbS35eabPH7YgJv/AkUQPWNfw2LMygm8JIT+MAHPvA9n6Re6oPBS27w73nCi0Hniz9k/F2r49zkqz2ul/Ph68WH/nL2+VLbpfct0zIYuSlyyRwJUpEGEqhqMPQQbz13DBvtGo6tH8PK+jpKXg22qZg/fogmEKXMNIchLCoZSumhJOCzVAUNwRtpSQGwOT/oGyJzZWiNlqvtEFERpFCa6NjqddevXcHhwT62t6/i8pWLyOMI5WoF1Xp9LltNcenKJZEC078ahr7U0+RpJkkxd97zNvzcL/4q1k+exWg8EcnkqN9DloUY9DpYXllGHifitzRsE4EfSlougXetXpHv6d0ksOp1uyIZpceSXtCN1Q0BawRYk9kUpuHCcQjiPZHIEigQqAbRDDvb19HrdIWNJcCeBjNh1ZxyGXvXr+Kwu6dkq0wbTnOcPXsbdnd3BHR1O/s47PWQJ7xaZEHpgYyxu7uF9uoaVtc2sbq+ieObZ7C6toEsoffXFTBMaTWPXRg0LkCkqQKTIc9TsXTii53N5Hqa7MMNWIlCGbAK5eExMaGZjCrls2RoGfBD7yTPv15tzo87lUUCCb9KY/Q7XfEtcx8L9pzXfeFTpj+X3tl+f4Cl1pJcL/GR0tOaZ3Jv8B7vD/oizeZiBmddrng43N8T6SuvEYE3Jd8SBhXMoGU5Vttrcj6WXRJQmlFm7FVloYHgmXNRychcVGBvrS2pupyDJAZzccCfyL1KhphgnYFMne4hprMZ6jUVFMV9DgcdfO6PP4vhuIt3v+dHUfZasMwSrBJnm6O11JRgKR0l9IYTVGo1RCkDk+h9NeRvR6kRIIsefMMTNpw1TWSMpa6JCxQV8dUyXTqJQ0ASfxOYpg3dthAHPipVV6qcxpMB6N5+4sEv4stf/Dz0xgYS+wwF/cLUJzrDlLjloprm1fw/45W+tgCqr3RyxeuKCbxxJlAA1TfOtSqOtJjAK57ArQCqC+D5gzIJLwc4/l2DeClA+XIH+HJkcd+9rVzjR9UMRsY+VAbpxvLhHAYll3xmgHvvPI31pTLW1lax0l6X7lJdt1RCag6VaishNSUBqvTVVSs1SQKm35DnRl8gQYApqbpMcvUEvDA4h+m5C7BEyaZtkU2j9xUYDHq4dOEFbG9fx9a1S5Kay8/XdslBucwAoBi7+3sYDVn7Qk/sTBiyJMyhpQY+9olP4Ec++FEcO3lOGFyPEtJhX2SaYeDL8ZiaJhJfgp31jWOo1slamQIYTVv1Vo4Z6ESQxuebylNIQEjwrduG1LlwJralZkAwaRu5eEt5THEYi3d3bX0N/iySGhmCJ38aYDI4wMHhjrDFg34PyytttJrL2N3dw/7BNvZ2t+GHAdZW1qTGhXCV7OaVKxclSOj4sZM4tnkWp8/cLsm/w8EI66vrqNWZAJwojyplsgR5pZIsGvBakI1T9TvsUJ0h19S5mrkCSrNIBVdRfl2mlzhJ5XsyvDp1poRZ9KfaJWF7KVPlscn5xhGmo/Ec1CsWVxjcLBdvKVn4IAqgSTcq74+yAHxKghlqRJDKbfM5ZGYJ6Bbb4GvImJP1tSkVp0TZJSNvy63N9FvxENslCT5K4wxutQYN9MIOsLLSFojJa+441tw3rNJzhcmdpyXTl8t7gsCO/bNMp+Y5TISNZ0Ix65FsCSf6T3/yx1g/tga3UoNjVQWoxik7Y2OstJfk38tLxxBGQCoy6gwVr4ZUY8KzSrwmOOd9w/Ro3vzCUueZ2o7I3BO5BgTZaRwI40ugSuDqVusY9TsSAGXoieoZDn089cAX8MhD30BcWkHu3iYMrjTJFkD15b6l3pTnFUD1poy12GgxgdfVBAqg+rq6HMXBFBO4ORN4MVC9OXv5/9l7zydJrjtJ0CMitValRWuJBghBgHpI7pIj9+Z2d8z2b7tP93VvzO5mb2/n5vbmOARAEiRAgFDdaK1LV2WlFhGZIc7cX1UPlwTYTQDdDYCRtLZGV0VGvPd7kcnw5/5zf7Jn/W0w+XkB1E87A7I3lCc6YeIBUOWDbMBeNgGLMV56/gwapSTm5+aQL1ZQbTTg+5HARPYgN5UyU4Zzmr5H9vCxR9ESUCO7R5knQSgZJoI7PZBT4mlZ6hml+Y+veBj2dBKc2Jj6Loa9Hm7dvi6gunH/jnGFpWxVvapJMXi7e3tiOwlUg2iC4dCDOwCOLM/j3/3Pf4dnX/oWEpkCSmQzXReJBK8xwmg4wKhPo6Y9xeoYYxtL/bfDoYtSqaaczW63jWTSxtLyskABM2PrjYbe0+v3BIwzuZwAR6lcVdxMqZTHzvaaXIgJxre3dgQaT5w8aUBXho6uIQajISb9Nm7dviaHWYLH48dPYn5hCR++/wFu37mOXm8fuUIeEzfA0tKKJK0EKds72+j2u1haWMXJs8/i5KlzqFRr6p2kA68NW7Wn5JYOw6x7uVBUz/BhrykBU7ZQQI9rQOfZ8QiholKoAY40fuXKjl39rETJcquJdC6lTQrGGNEEyeSRGnBFsEr3X16LOaHquw0CsaL8PaXLkhlrLUN43gQ1jps3RGgANc+Vzqb03wSUmXQGCYeGSSU5NMuYyhtK/kvWmmZHvL+K+QIS3AA4AJUmSiiPgGNz2QNMtjulnmRubtABmCZdw1Ff2aMzjTm0+12Bd2Wm6p6IJB0upPMy9vICV0w3AX8YMLM3jcuXLqI/ojS6CMdOw7EZhWMjwBBz87Mo5EtI2Hl4Afuzp6hWZzAe0dU4jWQ6o4+vADidjh0ajSXR73cefJ6IXa1pYDYbcgV40zG8yVhOwey3jZwE0glb96pj0ZzLhuV7+Mf//L/g9vVrCDIzCPInkLBSWh8j/Y0Z1U/7vflZ3xcD1c9awfj9cQW++BWIgeoXf43iEcYV+MwV+CoC1c9clM/9BMblV1SlRaDB/sGk4i6icIRnnjmKmWoas7PzWD16AlOfksqcjmdeqJMwpjw0meHflMtOpz6qlariPij/JEtlWEYKEgNleDKfskSHXck9jZspmTixWDQh8sYY9PZx6f13JHPtD4diAtX7J0dXguUE7q2tobm/g5RjDIh8z8doGOF73/8+vvHtH+LCcy/CmxjQQWZ3GnhYXlrAtatX1fdHkJXPZHW9tfV1DEY9fP3l76BYqosF7Q17WF1awt17dxRHwwxVgi2yyDR1olSV8yUjuLvfxPLSimJUaBJkWz4CZsA26VJbVN8n+x7zmTR2drZ1vmvXPkCn3UWxXMfC4lEx1JR43rh6CTs797Hf3ILrhphfPKL+xNrMLDqtXezyd/v7OHLsNFaPnpT0d2FxGbVaTYCPIIxQkjJmMnYE4WSVWWfJX9M5TAJfTGKnS3ltUfXIp3Mm+mU80r0gZpPHi3E0fah7u1sH4NLCNKRUlsZCQwFPRvIUaPDTaZsomUQChXJZQJdxN0tLSzIRGgx7AvpkWAlSuZnBeZu+TXMveXLaBTrtDhr1GUXZUEpMt91qrYxmk+A+LXa1UOC9lNAxiVRCrGdrvykgnkJCa0SmmvcaNw+ymTTub60hx8zbfBYhHXUD9igzQsnIvyVTJgsv06iEWP7R0ETnlIoFHb++tiHwv7m5qX7byEro/ez8TWcIPkdozC8ikSgoh5hgubnXQrlShxeE6vfmpg/7eiWLtxyZJ5kcWRcBFQ60r+JGj8Ms1b4MnvjZYz4u16xWr4vxp6Nzv8eebwder41f/OQf8Ju334KTm4GVO4cgYfJTeT7KyOPX06lADFSfTt3jq8YVeJIViIHqk6x2fK24Ak+pAjFQfdyF51OruuIOLuRL2onQUc+qZbm4cOEIGpUMZhqzWFg6AjuRRiabQy5TECtGgxk+UOcLZckXKX0tFyrGpTWb0/koCx2NhnBHI7GGCcp7XReT0VjS1EZj1shBGd9CCSTdbCIfvc4e3v31LxRP0+n3MXanArZyC2bmpQXsNlvodPYErCk37rW6AtJ//Tf/EUdOnMO5Z57Tewh85ufnsb29hcWFOexs74rhO5TyEoitrd/D9etXMTe3gGMnTuLokaMyQSIgbO7tqW+W+aUElv3+QACN7CXPzbkyGoaML51w6Ww86HfQbjfR6fVRLJZV40zKkkFUu7mD4bgn0Ekjn5df/i5sJ6+M0la7iZ2te2g1N9Fu7SIIHRTLDfzVv/v3GA5HiPwxrl75AG+/9YYcfwlij504h5XVo2IfBZiUBZtAtVZRbdlrS5BK8EgWjmCKkmKufjqdUs8wQXcxm5ObL8Ei60bAxj/8HTcKCAjZI0mWMZXOYsx1oLswpcNRqPxZxgC545F6T8nS0pmXoK9WqaNSrarXl/cNpd0E/a02I4mSxo3Yovw7pbVtd1rGnIumT5YjEMo1yLCXltm1ARnvDopFk23LKBxYxsXXuB4b12WysBY3N9hTnSSDaWl9eiM6M0MA16KD9PY2GrPzytM1Y2DfNJnKllEAsM86miCcTlQPMsw0Q9rc3MaVy5dRrpRgOxltplBSns/zcxWgXGugUGpgMGKW7hTVSh1hZCN0aPw1lckYWVOajFFezRocRv5wI0iOv9w2YI8xZcFjV+7GTD3mOBipxE2EiE7UAc3AgP2dDfzyp/8Vb7/5K1Rnj8C1j2NqB+pNdaIA/kF80eP+honP//sViIFqfFfEFfjqVyAGql/9NY5nGFcAMVB93DfBJwPVBJ+cMca588tYnClheWkZldqsjJbyBfb8GUYmkaSJkoNpEAmMELAwbiQg+qLU9yDLkwwX+wfVN5lNKqc0QbZuPBaAMf2SCZnXDJTFOUK7uY1rH72H5t42Or0e9ZFIpQgEUgKZBB73NzYwmQwRTgNMA1eGSPX6Ev7Nj/4Cp889h5OnzsvxlzJZ9oaORyPYasA1UtVKpSqJLAEcQSyZ3o31O8jlUwKszOH0fQKCqTIyV1eOikEjUCIoJCAnK0iATnkrez0JYgm6PXcogEigm85kBcpohNTe3xHbx35Z9hNWqzWcPvOM4lQ25YRbwPq9u2i3d2Xqc+/+Ov76b/4DWt0her0OLIGlIS5++C7m5lck/V0+chq16gxq9RoqxQpoVkSgyUgXgjYaIfFv07+ZFYALtNHArFATKaTe2+lUwJvrZNhOE+NzaIpEcyXOiRmmzAYViGKvLmXClHIPhwKUhxFFlOQOXQPwyeJR6kuwxf5L1oBgjxFE6mXO52R+JFOhg3OSNec5CAi5RlyfSrGkjF3ed/6B8ROl2ASfjm0J5HI8As/sg45CSZRpcqs8XRkveWIr7aRhidn/nMvklYlLIybjEtyVIy/NlAgisynmoDrwJy4GQxNzU67UcOPGTayv30cUsYe0JDmv73molbKKwFlaXkUyU0Sz1ZUDcK87QLZQRCKdYwqOwKbidlyjGOBGB+dPUE4GnxsNvM9kxjWZwh0OpTzoK9qmaiTXnFTgo61NmwAIJnjztX/EB+/+Akg2YBcuYGLFQPVxf6M+yvljoPooVYqPiSvw5a5ADFS/3OsXjz6uwCNVIAaqj1Smz3DQH2ZUbdvDSy+eRjnv4PjxEyhVGggiShqNXJMsmJFRZtAfjQUcCCgEbOhqeiAVJQCSjHFKdislcMsvcTJw/oQMU1W/J7gjAPICH51OEzub97F+9zp2t9fQG9KZ1pKEluwnpbf9YR8bmzQiovEMz0dDoh5Onj6P7//gz3H2mecxM7soqTD7IjkeSjatMESg2BnIyIcAiL2L6qe1LFy/+gEuXXwb8/MLYr4mXoBMroCVpSOSQPd6fck0eT7OjXUgMCLbSXfhfCEvAExHWDKP45ErdpOMbq/bg+cOMBywP3ZHoK9aq8sNlj2dQ3eETqctN2K62F67dkUOsUurJ1Gu1lHI57C1cQft5gZu37qKWmMBp89/DUtLp3DqzDnVvpArmqiZBDcRbMmvuYlA4EOWkZsMBKpOOiWgyqgWyq75hyCI8T/speSRlDETeBJo8tyU2xJoctwFReUMBVDJ9tEdWAyqxXzPlGSuvCfGExoCOZiKFWQ+bd9IabmJkUoJiBFUT8OJaknmluNlHA3BG9nheq2h+iTTBkxTfstxc35cN46d9xNxKv9mbyuzSrm2owH7XLOaE4FwNp0XqM1m02Iq1atNs6JpgCLBoE83XeNs3OnSJZrGSTR5stV/yzxbuiCzF5vmWzdv3cJHH12UW3AylUVkJ2EFASrlLAJ/jDNnz2Ma2JiG7MtOIgwtscwh43MSaUmyMzmyxL7Gx95hmVNR3p6ibHmi3mTWWK+QrsEJ2EnmrNKFmNE/Y4x6XcAKkE5GaO1u4b03f4J33/4FrMyB9Jd9xzGj+hm+Lz+ft8ZA9fOpY3yWuAJf5ArEQPWLvDrx2OIKfE4ViIHq51TITzzN7wNV9iXaSMIRjBjjhRdOo1JwcPzYMZSqMwJ97KNM68Hfl+OrmMopWTY+hJtsTgIOolECObJAPG8+k0Orzd5NR0Y9igchYEiZHkpGm/ABnIzqcNjFxr1buH7lPUVuTAIoYzKfL0uK2u/1sNPcxXQawPc9Y/rjDmR2dP7CK/jmt7+PM+e+hoWlVTGZ2WwOVy5/pHFkFJvjCcRQNkkQQjkmwRgf/BFNBQbfefvXYlJPnzmvvE72OFIDyjmS2RTb5zgCSvy72WwZ86AwQC6fRxT42Gvu6jp7u03UGzW09lsIwgksyTzJoKWQzqYFyEbjIUYEqt0uJqORpLp727twUikcP3UeS8tHZALkTwYC05cvvYul5eM4duo8FpdOYOXIMczPzZs4FMu48pJBlk8RJdVc0eFYfZc0J2KsjgyHskZKy7XwxiMxxTyemwrsjeR5TLSOrw0K9kayTkmxlqa3lMCa/81zGCjMuJUpVlZWsNNsYjx0kcxlVe+pH4jB9EZ0Fg6N0ZZjy+U3n8tha3tL90yjMWOMuBwy6ZS/hgKw5ES52cE/imsJpmI9TU+sLbdpI13m5kMOvU7rgZyYoJeOzWTAWRfOlWwpr0OgyKgX9T8r1xeSMKtXNjSgmjsApVxBYJY1I/O6sbWF999/T/cNnAwsO4lyvgB31EYiGaHRaGijYzwN4Y6mqNVn4CQy8CP25jI6Jy9TrsO+VPYY0/2YTKtFVYJlJMycy2DQx5T90dkM6WFtNDCnlp+D6XiIcrUAfzJGt7mLt37+j7h29R1YmUUEyZMIYkb1cX+hPtL5Y6D6SGWKD4or8KWuQAxUv9TLFw8+rsCjVSAGqo9Wp09/1McwqrJzdeDwKT4a45lnjmCmmsOR1VVU63NwyYDWGmIJGeFC5pDgzPM9yWnVY3iQnUnwSNAml1lmhNKZNwgw7o8wNz8ngEJDHQJJgj7LCjEa9pHKZHD95hW0djdx/fIHGPbb8KaB8kCZVcpMSUo397stARW6sXImo0FbpXj55R/hxZe/hfMXnsfxk2dx5cplMbGU0TJqhXEzBAEct5GERqiUawJEPI7RJGnbQrvdNj212YwMfAjC2NdJhpEgm3Mik0tQc8gaE6wx25LnRuhjZ3cHu80mBv2BWEYyrL1BV0CV1y0VCop7kXlR5KPba+kYRstSotvv9DHyJvjO936I3oAgOkImBfz6zddw/col9aceP3UOK0dOYX5xWUCVNWHfI0121EuaSktaurvf1ryzuSyKhbJckKk9NRJa9nuyN9WXHJfsZaVcEeCjXJdrSMMlMqiZfF7MarlAWbQBqBkC7lRKIJMZrt1eT2vN/7aTxqyLGxCsFe+T8XCIHAGxjJOMoy1fdsIWg8hXNp2V0y+ZxAI3JwZd3F+7j1q5JNBP0CgTp8DXf2fY40oWn32cXN8sezdt2JG578goJxMpREEkuSwl3FpfbqZQ8hxGKFYrMkna3trUBgxNi7hOU5pm+VOT78rx5AuY+FOk0mlcvHRRMUl5Lgydde2Uoo9SiQBpm12q5jOTyhSQTOe1tnvNNqxEGjMzc5L/dvsd1Ot13dfcECBbSwA9codaczpcy3RpOsHEdSXLHoyMnJtrSsOwXDKB/rCHerWI29cu48P3XsP92xcx8PLwU6cRqkeVhkpxj+qn/8787O+Mgepnr2F8hrgCX/QKxED1i75C8fjiCnwOFYiB6udQxD94ij8AVA8Y1QsXjmJhpoTFhSUZzfiSHaaQZtRHIm0yVNkzGhAclSSkJFt1yOjxIZ+AgMChWGJ8B7McIyAIH/Sakp1TJqUdYuq5CAhAhl309nfw1i9fw6DXxiQgn0bjn5wyQgk61tfXMB57cvulOVCvuy9J5tdf/j6+92c/xtLyMZkYlRkb408xGg3kcEvwYgyGvAMW1RWjNj+3KNaKjBbNkQiqJpMxgiBEq9PEYDw4MP1JCUSQcSRg5XwDusb6vkAfwQP/e+KOZfZDoMceW/Zi+uFUvblJCwKz7B3NFXKKFhmN6YTbxaDfVXSJcjK9CXq9AUrVWXz3ez/Axvo6hr0m1u5dx/bWOnLZIk6eeQ7HTp3D4vKqAAzNrAjsCL4IpgnKCKhoUsWcTs5rr7mHlM0cT/b6+qjWquj2Omor5vs4NsOoGgaZEmAydwSB6WxGAI/rxnlubm2KVWbe6O7uLo4cO45+t69aHObljiaTgwzVoTFwchJI8j5hpJGyYYdiFrlO7F8mu01jJtaK0ljGBim/NJigUauh3W6pP1UbBGOyxkaizLlQNsuYIJpbseYE3qRECTZ5zd2dPcX28DqcB99LwKyxUgZgmb5VvkdryrlPeK9UtKnCGjFaiL2sNkF+GOFXv3oDkT8RELUTZI5zGHZ3sbI0i057H+VaDZkcwSf7gYFafR6RPgs23KGne2tmpiFpNDc1uI7dThepjLmXuH4m/imCOzA9qjRTMhJtW+MIxi686Qj+dIRuaw/3bryP937zGnrjDJzcM4iSSh2Kgerj/lp9yPljoPqUFyC+fFyBJ1CBGKg+gSLHl4gr8LQrEAPVx70CHw9UrYhAk9DNxfnzq5hvFDE7M4fjp07CndI1NqU8RyeR1EMyH/D9yIA0uqryoTnhJNBqtwTkyHaxB5VAglJFPuxPPV/XYDwIQSfNcMiokvVMZRmZso9hp4m3fvm6nHF5XcuhG6phVIfuWPmpfTK70QS5JEFfW8DsxRe/jVde+Y4ccVNpyiWHSKs31hbIHo7Hio8hs1guFzEYjGRoRGCWdFIyT+Jx6qW1LAEhgj0naQyYOF4yaox9YT8n52+FzNvsG1bQtjXHQbcrQNzqtrGxtSHQZcCshXK+KCZw7JFJZX3G2N7ZhOsO1X8pV2NYMtFhX+k3vvU9jFxfBkTuqItRv4mrlz9EOl3EhedexpkLL2FhYVmGRLONOTDblrJesriuOzJsHCzJpnlugkz2oyIKBd4z2bTksxSjsk+S76P8l2CeII4gkutLUCf57EEUDX9HpjmdMDmsrGFvxPzQRbGunCtlvSmLYMoAQDLrlvJOGXuTfXBO/pySXwJ/zp0xPmQmCTw5Xh5LyXWlVJIs96C71PSnhuwzTqh32Lg5cwPBUb8nGVtj9GXJ0IsMZRBRLjsV40twLHacomLbEaMpJta2VU/ek6VC3ow9CFQPZc4GkaTMiXQav/jF6winHiKLGwIp1Gs1BGOC9SlyWealppDLV2A7aQxHYyRSOdj8rFgJLoFqkEonxaiqb3XQ10bO1J8cOBwHWgPeT2RUy6Ui/MiMRRrYqwjjAAAgAElEQVTgkFmxA8AOFLXUa+/h8sU38NEHv8TAK8DJnUVghzFQfdxfqY9w/hioPkKR4kPiCnzJKxAD1S/5AsbDjyvwKBWIgeqjVOmzHPNxQJW40iZHg4Tj4cKFYzi6PINioYTVo0eQZD+d66tHNQopc00KuDjphOSrdMkl0CD44osggoDCuLBaGI3GyGeYKZmHx1xUGdNMBTQmEwLWqUAo8yCZo/r+O79Ee38XrlxpszLoIUO2t9/E7u6OGLDheIBihj2zLgbdjpx+v/dnf47nnv+6nHrX1zcEBCqVMubnFzFyDatJuWk+nzXuv+WagJBknr4BxblcVoCJIJIGTAQ2hyCF0SuMauFL7FZABtVFsVQyhlDeRBJndzzE5s6WwHGr1ZIhj/o6KYuWA67pHyU4Xbt/VyCO8+C/CfI4R8qRc6UaEsmsZLAz9TJ2N+/hg3feRL5Uw4lTz+LZF76tSJ1atYZ0KiMDJm41GGMgw8qRUSWAptGQzK3onBz4AkOHwDSbNH3DHB/HwI0G5pjSPZggkP287Ickg0rWHA7n6glskd2juRB7l30yg4OumFGub8q25aDL6/P8HJdlJ8Rekqkl4Gd9WTfKi2caM+pFPTRqUtxRLi/5sdKLCDZpgBQykoXyY5rechPA1rk5NmI4MpHs7yRYJRtMoBpMp2JmCWSldNeaT8WkU2bNvlyOh698oSCn5mzayIP7g4HeozzXbleSXt5bv37rV4rtmUxtMad0Jc6lLIT+GLYVojHTkHSbebmUzLNHdRoxpmmCpG2MvNLZlNj7iWf6TgnwKcmmcRXZYTpk87r83HAMlIzzUzbxfH0GI37W7EDM7t7uOibDXfzzf//f0RulYWXPxtLfz/JV+Tm+Nwaqn2Mx41PFFfiCViAGql/QhYmHFVfg86xADFQ/z2p+/LlCK1I+pB0lEFohIv5hiAdZ1WiI555fwdHFeSzML6LamIXlsBcxh4i9bnZCD9Nk6yahL7aJ+JRghyCApjYyqyFIAuBOPTAThSyVAAIiganIMqDDuPdGGPcJpAZwxz288fpPFLlBiyeiuhxdf3NZtNtdOfkyl5IZoGwWZX8rgWKpWMP3v/+X+NoLr8CdBHL2pTnNxHMFyoaDocBJGPkyhiIoW5xdEMNHya/yNskE0+DJ9TCcemKOI0WXBKhXKwJGmWxKACKVcgT86PpL6XAwNVEqwdTTmNq9Lnb3dtHudA6MpmjkkxA7lojIXqbRH3bRbu1jv7UnZo2SYdZS5kGpDJxkFkeOn8Hc7Dy8YRe3rn6Id955A6m0gwvPvYRnnvs+FpePqM/R9IHyRUBsWGGxgylj0CNZsmcMqJhVSiaSbHci5YgZZvQKx0/gTkk2AT2B7Ngdqg/UD0IxynSaJSimtJtAi0zsNGAsTgoBHLF3GoVlSbpLAyz2WlLuzPqTweX8aObEe4XgkvXl+HlMMpOG5dhaPwJeyoM7e03UajXkClkZC9E/2rDPRp7MjRHOj07HhUxWMtrkAWtPlp89rPzDMWdSCc1T/ay5osAqe5EJaMleUj5N1pRgNZGwMBwMdB/R+Zdz4ngynHcY4fLlS5o7kFRvMc9bKhcwnQyxurxAnhqjwRjZfBHelJ+zBJwkZcfGAZufF64VN2uoAJAhWdI4IAtgH8TtcJ6K3CEDm0qhUZ/FvXv34I9dmTE5KeNE3d7Zxu7Wdbz2L/+A0SSNIHWSpOvvuP4eLNDj/5qJr/BbFYiBanw7xBX46lcgBqpf/TWOZxhXIM5RfQL3wL8CVZuE0gOgSvmvFQ3x4teWsThbV6bo4tIRGcU4TlLSX7nA2mS9bAFJPpwTwTF4hHJNAjFKK9nPKWbSY4ZnWiCFD+L8m/8jA0nHV/7NPtJiJo12cxfbW/fw3ju/xH5rF8kM2UuyVTkkUglsbe3g+vXLmJ9f1QO6NzFmPOkUczdz+Ou//TucPHUBM7U51OfnxJreu3sLvU5H8TG7Ozv6GdlZAkWaLJGxI1DlvNiP2Ov3YUuGCkmZu722wAMNkMiM8loELcy65Nx5HvZEZjN5AbJ2q4lUJonm/h42Nzaxs7MtgFMo0YAqh71mEzXG5TjA/n4Tw2Ef/X4X2XxG46OpD4FWLlfGj/7ib3HkxAkMen1cu/whtjdu41e/fE0g78y5Z3HkxItYXDmK2ZlZzM7O4u7dOwLt3ETgerFnMmIGp+fKNEnS5EFf8mXOjYBL2aBWIPm2cmqjSL/jJgJjUrghQDaUJksESuORJ3Mi1oTnJZil3JeZsWTWyWgaZ2UD/gnWeV0aWPHFdSOoZC8o43sOwZ8iatyxomLYp8pzd9ptOexyDpQvz87P6F7b39mR5NoAPZpSMeKIebwTFLJpzYObK3TuJYvONSKYDUIfCRPAo7xfmmRxvLyXBYATCRw5cgTr6+vabOG4aTCVy2XEXtIETGC0WNaGwqWPLmHieygWapLGu2NPMtwwdJHPZrCyvHQQw5NGq90VE84YG94HrDFrS6B8CEgJQjkXglZm45p70JEjNDdJeBzv11a7LSOyRGRhr7mjTQ6ZmXkedjeu4P/6L/8rRtMUnMIFhDaNlLgJRTMl5iRTNhy/nnQFYqD6pCseXy+uwJOvQAxUn3zN4yvGFXjiFYgZ1cdf8t8FqiEINhlOQ6A6wgtfW8LK3AwajVnMzC0hW6ior+4QWBjXViNl5DM/nXz5M/JEJvbD9PpRjklpKJkqA+oyYjfFokVGnkrGjkAv6VjwBn3cvX0F1698iP6gg9Bif2QS5WpVAGVnZwf7+3tIpXKSRgaBJ4BE4FEpz+CFr38LL3392wLYlCfXG8YBl4zZRx99JOBh3kfmqwQrhJGlCryWxFSR4eKjPFlbMn7Ut3JOZFSZpUmpJ5lE359gc3sdtUoN2XRa8mYyq8zg5PGM3Vm7fx+j4Ri3790Ri1uvzWhc3oQxNJR3jsTQsZ+U7xG4D4ycdnn5KI6eOIvhaGTccQMP03EX//jf/g+xfUeOnsFzL/4Ay8urmJ2bE/hTDIyyRtPG8Id9t4mEWEH1a9oMkAnFzhHYMHN07A3Ra7eQzZg8VIJegnXm5GpL4aCXlvmlZLQJUE1eLiWqvoAVz0dAmSFQpYyVcTUWe0w5T+NmKzYzkzFsehRhROk2rz8eGQfiqa/7ixLwDBnqwDgT8zzVYkH3jOWYCJkRs1UZTcOIloP+5/39fXSZKYpI8uwwgK4502iIoeV6cKylLPtOTb8t+z2N+7Ev8L2zs6uxE2TzfuB9STkyGe9KtQpv4kpRkLATqvH169ex19oXm8/PB9noYjkPfzJCt7OPSrmMSrkqA7Kt3SZqM1QnpDEam/xh1oLg2Tzc2JJns4ea92PgU6lgeqDLlbJ6s+fmZ7G9tY2FhUXJpQOXDDmQzBjAPx2NcePKW3j9p/+A/a6PdOU5TPk5jYHq4/9SfcgVYqD61JcgHkBcgcdegRioPvYSxxeIK/D0KxAD1ce/Bh/HqMqcJXKAcIgXvraMcyeOIp8vKkd1fnH1AVN2yIpSTgo7KTaSYIQP+4wWIQNk+vEM+ODxBAWMsCGqDcKpJMA0LdpvN1HIE8RO5XrrBD6uXHkfVy+9h6FLJi+QMRKBKplGusuOXfa0QvmjBFMyagUwN7uEM+efw7Nfe0Wuv2RxCaAYS0NZJoG0GDFKksXuAv7koE/SnwpMMVeVY2QWKIEL+1Sb+03MzjQEOhyBcogFLZdKigVh/yjHQXBx+85trKwsSM5LkETgw/GOXQ9RQFMjAn4CPBeDERk8W3E4BFHsU6TkdDKhAZCDZ85dQBg58K0IabrAToZobq/hFz97DalUBidOPYNXvvVjuTKzd5aGRmQiPfahMtM1mxPoZu8t6T+TdQoxhEbKa+pQKNLkaoTAN8eQDScwpsyXYIibCTReIvhjBM5hrAsBNI8xUSmuAZehYWMpDaehkbJWQ9MPynNyTJL7Mv/WG6vm/Dk3OsigcgNgwkiZiadzk+Xmq1ooqg9V1ruA7jceS2ab9xvXQOZeBPuKzqFTNE2L2LMairVnrAtZ4rLyUAmkLbj++KDPlvm6oXEerlRNb/VBliuBIP/N+5FMKu/jQ1n1jRs30GztI+FkUSpUxUZzE6JWryBhQSAaYaTe7rnFZbGqdorGY6wP+7M9MczcVOBcyaSzr5XjJhjf32+ZqBz2fZMlljkxZcwGmKZ5EyMU2N3b28VcvY6bV9/Gqz9hjyoQphlPQzb16TCqxkX5X1+HPeyf9Rvud8/L8/3uuT/umN+97qOM51HO87D58DoxUH1YleLfxxX48lcgBqpf/jWMZxBX4KEViIHqQ0v0mQ/4PaAK9qjy0ZxskYsXv7aClfkZLCwsoVhuoFCqwHFSsCxbYIZPzmTH/MgSQFIkSuAjL7bKyIH1QG0xH3OqB32CKz6w0TRI8l8rVC8kJbL8ck8lbNihj0sX38Gbv3wdoeXL4CmZYh9lCsl0WtE0/tSAEvVxStaZlAyTOaYEb3/2wx8j4aSNtDdfQKVM1s5Fu9WVmY4Gjwjj0UjZmAQ2ZFXZ8zgzMytwPvZcGd4QWBH0lfJ5E2lC8yRvjHwhp+NLpQI6nTZ6/ZZ+T/C0s7MuA6X9ZlOgk9JSb8I+yD4aDcOoDkc9uNORZKGaiz81vZy2MdY5deoMIh+YBiGKlRJm5urYWLuF+3duYO3uHbQ7PTzz7Mt4+dv/BidOnBaTyr7aw00DAibOSeZDPoFMoPGmyYp22kbGS0Mj34fnuyhr/oz8iQQatba+6RslgCTgJwAlqGRfK5lX3i1kFckIcyOCbCKBsgHcpgeXIJEgXQZGiCRJJpvI83IsvJcONz4ILNmjSzfdyMJBDJDp+6SklRJjmiNxLjw3x0iGlL2nzP/VehIoep7mzpeYf5kz0YCIKoBQZlYcL+/bwDIbLAR5zAbmfUJ5u5yMU6mD84RaJ/apmh5brpGpR7vTxdrGOhAlkM+WEMLCjetXcfTYKo4dPYLrV68gk8piZWUZR46fwNWrN5DIZlU31pJAlXXh+Fh/vngP9fvMSnUO+p8zGktHvc5GXt9p9wRoLZ8SazovDw2jnkoKqP7s1f8Te20PyJ5le/jvANVDM7XP/DXy0BM8CqB86Ek+5oBHOe+jAMwYqH6a6sfviSsQV+CTKhAD1fjeiCvwJ1CBpwVU+WDzKA8uX4Ul+F2gSqZKiRdRAo41xnPPzmFppo4jq8ck+83kCmjU58UOHuY6UpJYrc0aCWYYiD0lI0igQ1dfPtybTE4HlI3SFZbAgZmX6QxjUIKDB3TKKcljhpi4Q1y5+Bu8+dbPMZnS5ZS/SCBfKMJKONje2pL7LF+SFsuR1zilZjNFRX/81d/8exTzFVSqFVQqFZnm0OiHUt799r7+Xakat1k69iozNDD9ku5ohAzdiUsFATUBnSDE/Oyc3ICDiYtUkhLPtHoa6WjLzNUomMKdjDAaDjEa9QV09nb3QDlqMpWRs2wAG7Mz85KBDsddxZ8EUQj3wOhIAM5JSz5cLFfh9odi4n7w4x/hZz9/FZ43QKe5id5+G1u7Ozh97nl887s/xsrqUfVTkkUmWCXzxjmxV5Xj39mmg3BegJNrQ1BMtpm7A1w7ArjRoG/Y0aQxeyKg5O95PpoGcf0OX0bWaz4rvAcI7Ng/SvjDnFECyFDxMGSCM3KzPXThNdE7A9NPGZgNDI6dYyK7StDI1eW5BObGNEwCnDBCJmMAIol5Xp+AlGwuxyY3Y91fgYkJYqTLmOZECTGXZK7JOhLMFdJGWkug6EdTVKtV7Lf2FVPDcRHYHsbacPOBjCXnQgDJHl3Kcyl9Zu16vT5u3Lop6S83GexUGu39HW1arCwtoVQo4a0338R3vvktpPM53L57F+3+QC7UHH+r1dT8CDqZn8vxknHmZ4nGUIxvUm6rbaPb6aBWqwi88rPKGiRl7jRAuVo0cmHPw62rb+Pdt3+C9e0eUmVKfxlPQ0Y1hE/5tPVwM6VP8z34h4Ahz/cowJG1+DTX5vse9fy//f39aa71MJb4k8bx2muvxc+wX4X/84znEFfgD1Qg/pDHt0dcgT+BCjwtoPonUNoHU/xdoMrEEco2LTBTc4Qzpys4fWwVJ46dlAEMsWEuWxRryQdpPtDTobXemBcoI8hxmA3J/4WRWDv+jI/ECScpQKE8S4c5mgMTE2Lb+rmyI5MObCtCc2cLN69dwvXrF8U62om08kQFwqZT7LdaOj/HYPpiDzMlI6wcPS0g+PwL30ChWMLc7JyAGuWh7OtzDwAcQWY6QxY2wtR1BZwajQb8yViGO/kiM1KBgA7HjoNMMiU5bMIGGo2aDJDEjNo2bt2+IQnrxto9pNK2TJGmU09ghnNbW1tTvyydcoPQwuzMgoA7mT325hLA3bt3B5VKTRLjfL6E/miM2UYDX3/+RRRLFfQOGEtSrK/+yz+h09rHXnMPx0+cw4//6j9i9chxgVD2UtLMh+CR7CBBjmEcGRFj/mZuLLNDWReCQvYmE7QmLBMzxPnX6zX93vR7UnI6FfAimFtaXNJ6EVTy92T5FuYXxKKThR6OR/o3gR7/sD+XQJROzWQ5CXp5PxDsFg/AMxlZAtAjR46ql5aMKhsvWSeCZo6pWiwrtkfmSQ6wsbkhMHrI2nItua47W1tifPlzMveHvyfA7Pf6YroXZ+cM4LUt7HcprTVOwstLK9ja3tQYGfeTTKUVsUOHZ25AyECMfbmUI1tQDyzvwzv37orBL7KPO8XImbTk14VcHmdPn8f62j30O20cOX4c23u7Wl+CcDKmcvelO3KpLAOlW7duY3FpUc7IhsWlfNk8+uzt7WFmtoE7t2+rL5nGT04QwQ8mAuXcHLKDEOt3PsTrr/4X7LUnCNN0/X160t8/pe/Uh801BqoPq1D8+7gCX/4KxED1y7+G8QziCjy0AodA9dPskD/05L9zwB+z0//HnvvTHP/bO/yPc/6/36NKRtUAVUp/z56p4sTqMo6uHkV9dlHRGmRxCKjINFJiSuBSqtTFviWdlDFTYk4p2aqJq4d1gqfJ2BNoYS6o+glDX26/NKZhLIfkjGRdkzb67X189NG7uHblIkbjnsAi8zXYNzhiFMyBvNP3CPTGcBKWmCeynIXyDM6cOo9TZ86jWm2ImWR+JmNp2JeZyqSxsLCAq9euis2kLNgbG7moAPSwh0IhhyACmnt7KFZqqFbrCH0f9VoVS/ML6qsluAimRnpM+XJrbxed7j6mnovdvW247lCcIPtpl5aWVC/XmyKdzqFUrqLX6T/IOGWva7vbVmwNgdlw4iKTyuD40ZOScfJaxTqdbm2sLC3g7q1reOuXP8OVaxdx6txz+MY3f4xTZ86iWqmaOZANTaaQTqZ1+yVTZJK9B1JdsoAEmHPzc+or1caCT+mpiUUh60h2m3Pjtfl7bkqQOVxZXkGrvS+W1ZuOMTe7IBBLlp21plzVZ/RPliwkNP+5uTltYBDQ8fzK340sAcNC3rgCkw0/NOOi2VM6l5UMnVJY9mny3NUiGUPWMKk1J4PK8fFF8MgXwXo+l0O/wxzXkrJIWV9KdrlpwA0OOh+XckW9n/dNtpgXcBerPQ10Tv08YxyKFVd0YPykzRYiVIHUSEwnDbVu3LiOQrEm1+eA7tfc0QBw/uwzKFJGPhzgjZ+9im98+9u4ff8uUpmselJ7vYE2E9iPzBq3Wm2ZfymiJ2HyWyWfV+5rJPOtQwkw3alpqEXpLxlSl6x+FKGzt4f97Zt485f/hJt3tpGuvYCQG0RPqUf103wHflXfEwPVr+rKxvOKK/CvFYiBanw3xBX4E6jAnzJQ5fI+CfDMSBqbJi7Rb8XTRBbsKAnbGuLM6SrOnjyG2cYccpT+ZouwEwSEGckTCS4JggYjT8wWgapepGYduv1OJUWk9Nch2JSU0/Sy2g4ja0xv4WTqyfG2NxxgrlrFoN/GRxd/g6uXP4TrDRCGZNGSKJYrGHsTyUh5DkqCe90ekmnjNky2zk7ksLS0im99+weYmZ0VqKADbiaV1kO9N50IpJHBpDyWLCFNhThGSnRzuTS88UBmPiY+xVKWJ9fj6NGjSCcTYr4y+QyG/aGcXxntYoWBAOrW9oYkwIyIIYDhuBj/wutS0pvLF1AolMUykr1bW7svs6LeoKdja/U6hmNPOZ7uaIxSLotKtY763ALy+TL2m9sYj7q4dvVDvP/+Ozh6/DRe+daf48TJU5o/x0oww3NNPMpcDRNK6avyTqXthvJsCdxZf9aSLGwuzWgd4whMSS6zVbnRwF5OmkrRRIkbDWQ3yYYyDoVGVHQnJkPKTQ4y07WZmq5H0Hi4AUBGdcz5FMsydmJvJ9lMSxmo9gPzJ0mF6VacSgkg8v4huKVEtpjNyUiIpkl2wjCrZHZJ2RN8cpwClzSeSiSNdDZNgyKaPzk6B8GwmNTgwOSJfbzlCkZD40zMMRujJFtjV0+yTaBuHI6nUyOd5mYJ7xmae3Gdr1+7hnS2KAY2ky/KsOmY7peUerbp1ptLWRhNPNzf2ISdTKqWrDvl8AT23Ag4vM+uXbsmqXan05WRUo5mY34gcM8aFAoFONwcIqMaAePxELk8M4bbiHwfneZt/Mv/+/e4vdZEqvw1RA8YVUp/+Vl8uPT38/q/mSfxXfZ5jfVxnycGqo+7wvH54wo8/QrEQPXpr0E8grgCj70CP/jBD57ck9Rjn80X9QIECiEsAVULkRWIxXIiB3Y0wrPPzODokRUcXT2GXL6MYskwqZl0QeCCMmE+vCvKJWK/ogUrRTY2KUnpxB0hn8sKaEwnZH1s40jruUgmHTGZlHDSTIZyUTJlnjvExO3jw/d/jbu3b8A9kITShKlAQCEpqZGJCiQcmCrR0VemSoUSlhaP44UXvq7MVN/z5MBKoyGCZIIVdzSR+RHPoV7GQhalchF7u7vK6uT4aNwkcAAa84wVi8P4F0pVZ2tlgVtvEiCRSOPWrZvY2dnC8WOrGHS6+Jd/+Qk8d3DQb2niT3htGg05SZo7EXCxfrbAI+Wc6uUlOKMc1KakeoRnn30WNnNrS0V4dODNZrG9s4E7d2/CHfXx7rtvYX5pGT/487/D3Pwy6vVZAa5MitJt46jMnlyydcmkLVloNp0TsyuX4lxWYE6Sb4JymltFlFEHRiYsEs8wrQSilOeyD5WAVLm57EcdDhRpw3FznQmEGUc0DScCyQSQtVpNUUUE5zMzc5gGPhKppFhDglWBVvZMHpyTUl2+uCFBJpQ9xmQVebzOP52i0ajDc41jMQ2ouClCoEY5NXuMKfllTSlh5qZKu92RERNBJll8AvRkgr26dOQ1bCvPwXuKrDvddwlEM6kU3FEXFWUCE+SbWB++j9cu5EpY39nCvbX76o9OZHLI5agasBD6U5w8cUJRP3u7O2i1dqRIaHXZ35pRj2sqmxe4Zw1Cn/3azAM25lWcJ+8JSbR93zgEB1NkcjSc6snwi5tFBTG/3JiYYDgewEk62LhzCa//899jd28A5J7BxGI8DTem+FmPv1qf1jdyDFSfVuXj68YVeHIViIHqk6t1fKW4Ak+tAjFQfRKlJ3vKh1bDqIZg3x1TVB04cHHhfANnTp3EysoqbDslxqiQK8LzCG4c079HJ9npBIV8UYDGCwJkMjlYoY/hqK8Hfco+YdFQyTCwZOsodwwDMo6+AALjasg6MnsS0QTXr1zE5UsfYtQ3TCPPXao34E6n6r/kzwiUKTkmo0ewTQMfSmSXFo9iZXFFPaXs3Wt3WqjVqgJKBC0cBx1T+SLgIlAlcCZgSNoBJl4fuWwBlXoDyWQG2XxJjsL9dk/gM5uz4TgEcBnYyQTee/ddnDp9HKNBF+vr93H18mVdJ+EQGLNH0jgd03uW115ZXcV47GEwNDmg7JkkcCVrTKbs2s3b+PMf/yU8d3rwPjreTjA7U8f1m1ewvb0hd+SrVz9CpV7Dd3/4P+Hc+Rd1TmaSgjmsXE3mmw6YR5pHsZQV2KNclXMiy0jJLtlsAkkC1WQyobVhnypZTUUP8UwHjCpBE017OObDvFZKv7lBoIzcAyfeZrulqBxKiCXNjYz8OGElNf8B3XTp1stc2CgUGM0kjMT5X4GrZdhu9mfaht3keA6vz39zk4BOv4wb4v0gcy42jQYhvAn7gRkZZEAvN1h4n7A+ZIn5e4LVdruFBHOAI1vXI7MpaXC5BCeZNOA78CQ55jUpJ3bHQ3hT06PtWCkxopevfgTbSqJSn9M6EHhXywXMz86qNnQUHo668DyCYUgiTEOwmblF9fga9+Wp1pUvjuHQ7IrXdcc0+MpIdcA+a/43+565UUDprzYyyszPnaI/GqC7dwev/tN/xsZWG8nyi3DtAEluLEVODFSfxFfrJ1wjBqpPsfjxpeMKPKEKxED1CRU6vkxcgadZgRioPonq/49A9ZBRtQIgYXkCqs+cO4Pjx08ilcqhWpvDlGwc5bQ0MxpTCloAmDoCAybUvAc6xRrn28l4hEqN/ZVZPbAT4JDZ44N3EEyUUUpTIwJOPqhH8OFgqh7MDz98DyEB1UGeab5SheuHMtshOCLAPVQwEpTVanWUK7NiFsn8zTTqYnSZSzlxp7i/vo5MPosax8NXFOHu3buS2TLeg1mug8EeKhUT87K9s4cocHD27DN6wCegox3tcNTCzFwDpXJD4OrajWtwEpDT6+7utuaYThexu70nEFar1zRmAq1ypSJA1Gm36RWk3NFmc9/Eu8CGk0xhdfWY3GMjy8K9u7fwysuvYDzoY6+5jW63LampYwXY2dtGvz/EX/zNf8KJk+eRSeVRqVbFJG7tbSv2h8ZXZLyrRTKp7gFQTSKTYRSNAYoC7GGAWqWMtfU1zM3OCkRyvIyZoZyWK0vjK6pGCQwJlLgGZFJZKx6v9WWGKeNfgkD1bLVbMtRizyx3Q7hmhVIR++2WzqHYmCh6YMxEAyPWj0Zc3GigwRVrzJoRpFLaSokz59jt9E12bIbOwHT3Neq+z1cAACAASURBVAZVBG+hP5EZUqvdfABO2edJwEn2lGMlG0mgyk0XA4qzisaRBNh19f6NjQ0sLs5rE8Ew0w56/bZAvZEIJ5TP+857byOdzqNQqaHb6aJSKSEKpyjmDWvNeCCOURL1UhlW5Cj6aGFlBbvbu2Lsy6UiNu7fV48qJe3s+y0WCwKhVAeQLQ8I0NOMzMkpX5i9x8yEpSlXhECKhQmjdtau4o2f/AOu37yPXPVljJ0ICcn8Y6D6JL5ZP+kaMVB9mtWPrx1X4MlUIAaqT6bO8VXiCjzVCsRA9UmU/2MYVYo0IxspZ4pnztZw+uQJrB45KqCaK5QR+IwbyQmsphJpgR/KZAlkKCclYKmUilhfvwt/6qHbauPEqVNIZ+sCsfwCJ0CRRFG9ckZqyvNQYpvLpJC0Q/z6rTdw6YN3xfwZ9iyFbLGMwXAsZ9nfBqnK+XRdNGZmsLBIkGcjn81gZnZGEtGPLl3G2r0tTMmelvJYXFxEqVTVeclcESDzwZ8MGeXHg0FXctbt7W0kbAut/SZG/Q6WF+exsrikuc4sLitXdmdrF7VGVbLOd997+6An1sfC4lGxZ3TYJSNIl+Nw6gtoUbrpjcZyhvXDUGCOESyUV/tRhAsXnhPQ5XXKxTzG4wGau9tot/cFhAmKU46N/qCLwcjFc89/BxeefQmnTz0j0LjXasKdeur/LJdrkuLmko6ks+wVPZQYs7YEdabX0hfQ4UVLpRJ6g74ieQhUCQAV8RL6ihPiqj3IxnXIZGdlUkRDJLKDZE8JGAlQaaBElo8GSgS+BITMACW7SVdbssp0xuWY+CKQI5DkHx7P2BjF3+RzOjel0oeSWLKkBLHstW3UDaDlLcV/kyHmJkrCMTEz6pl1PfW9EuRSjks33fFoiJ3dbYHfUrGkmh9KmPv9nok0mni6XxgdQyaWpl1kY3l9x85orJeuXEQqnUG10sBIvbCRwDKNnbLpjDJ0U6mEXILHzI21Esiyn5jjHQzEnnJuze0dsasEpuyZposx70/Wm2yzk0yoT5vHciFGIxeVfA77zX0kMwnVOpPNYGftOt56/b/h2o27yFVfwsgmUA0EkKNY+vskvlw/9hoxUH1qpY8vHFfgiVUgBqpPrNTxheIKPL0KxED1SdT+46W/Ns2L4OLMqTLOnz6F02fOwQ8ipDJ5yRsTSeafkl2z9bBPt1q6ppLNkazXDzANXOztbMGKQszMzsNJmTxPvgiMUpmkeviGo4FkqgnHxng0okgT3riHWzeu4dIHvxEAJVDiNfKlCkYjus16mPi+rkmzHfY0krGqNhqYm1uW+Qwlw7lC2mSjOmlUyjPqzRxPRnL6ZX8fgRuBY7VaEUtJcxsCDYLxbs+wZsF0hHt3buDenSvo7W/DdnxU6ov4wb/9Gxw/cRr93kDg7eKH7wsoEXzUGwuKTjl27IRAOVk6gqVcOqPx+oGH7c0tARf2axJ0K4ZFLO4+fvSjv5CE1B2PkUpYxi3XAS5d/ACZXEp1LRWKaO7vqG/y5JmX8OxzX8f83CLC0Cb0VzYr2WT2WrKfsV4qCVwRVBE4k+nl/NmzyU0CsqaDcU+9knTYlasvARel0pYt+S/Xb7e5g9mZmQeyYAJcgizOU8x3MqkYGhk4BXRF9gUACYjJmpONVd5qFIkNZYQPAe4hy8n3ZlJZ9c8SSPN8dP3l+ch08g/vB56bYJfnPDRsYm0JKnk+AmeyxMVc9kDma/J2HZtRSAOBWJp/CTRPxrrPxBInCCYDnZ+sP1lV3mvsv2aeLWtC1p/yaG5mOHZawPLSlQ8VK5RKZDCeugj8CbKZlAyRKE+WEdJwIDa/y+vnijofQatk4ZQup9LIpdNySub4uIlCBpf3Fe9jmTsV8jIq45pyvAL1ZLtlLNWTSRZNwpobt/DrX/wjrl69jWz1JQxjoPokvlAfeo0YqD60RPEBcQW+9BWIgeqXfgnjCcQVeHgFYqD68Bp99iM+HqgyxiJpT3D+bA3PnDmF1dWjyOQKsB2azEQyTkqmMwKq7H8ksCMVRRkngapj86E+janHftMQqVQWcEzPozEVyqA/7EnySRaP7r+BQA7Bah/euI/fvPMr3L9zU4wer2M5SeSKRdDzhw/9vWFfQCSYhmKaCBDnFhbRaMyLEVy/f1cAhT2K5889B8dKo1QuY2d/V06qpKP48E/DJAOwEuh02Fs5q9xSgmayeAkrwtr6LZk7eaMWHCvCJLJw7MQ5fPMb31EuJ4Fkv9dBwLgSnzwmHWbHKFfKYhIJdgi8KIX96NIlxbrkMhkd0+v3BUTYdzj1Q5SqNTx74QVMfdYygj910ensY9jvIJ/LIJG0cPPmdZSLJbGrEz/AybPP46UXv4Wjqyex3+qq1zdXZF5pILderoXPfFSfDG/VgL2ELVMkghr+TUDIflXWslKqyOGXP2c2J8HgYUxKMp1QzA1BE9lCAk8CW0XedDsCoTvb20YmDUuAjxsTvDbZXNZKLsvp9IMoI4JZArXDmJqkTcdfGjMF6vElsCYgMz2yIwFXuviS7WSkDOdHoM+/2TMr12Cb5l4R2q09pGjwpVgZZp5OUClXzeYA6Ng8QCaT0LWpBiCoFlvJDNl2B8VSEU46pb7T0cDF3Nwsev2ODKiomk4lTQ3ur99V7y9Nv+j4aztks4ti94MJwXxGLDd7Yb0DKTB7uen+m0jy+pGuWSlxXXc1V9aO9wjvMcqBuQaZXBZDRfJYqg3v9QlVBi7/0DQsKya9t3cPv3nj/8G1m/dhZS9gkqSRUhQzqp/9S/MznSEGqp+pfPGb4wp8KSoQA9UvxTLFg4wr8NkqEAPVz1a/R3v3x/eoEqhS+sse1W9+/QWUShVYdgrlUl0AitrTaRAimU6jkC8hmDIegw/JOWWjkp0k40f5JeNcWt2uyQilYVDCMTEfwQQJPsT7U0x9T4yqO+wrR3U46OCtN3+BO7euHbCw7N1MI0+jIMsxEky6+dJ5NbQlW+UD/8LCEmYa85ifX1CuZafbwtLcHBr1OSwsLGOv1UEQTrCzvaMYGEqXmUXZ63cxHA/R7XTUr0q5sIBsCBw9clS9hmR3PW+IYj6DwZjSYxr15FCrVBRZUq2Usd9qYXd3H43aAkLQgGciqSfPRRMfSknZZ1lvVLGxsSYwQqkpgZfrTWQOpdzWSgOZdE7S4nw2LWlqu7mDfD6DdqepiJIp+0JlSpRFdWYJ3/rWD1Aq1lApN0Deuj/sy/2VoI29qDZjcggOETwwPSKjSnCn/NpECp2eYUJD30TG0ASKPZCU/Mr917YFuLe3twQ0CXKVX3vgTMu+z16vK/k2OXm+hxsNBIUmh7WHSrms8zCyhwz8XnMPDebsHjDjjH1hhmwUMsLGFgAjY0kZMf9mLy+lvbzHCPQ4Pzr18r6zbcqTTbYtx0JWstXcUy8q17hYKAj8UkZuNifShq23aL5EJ+qkHKUp1c1lsrpWEPlwKMvNcG4DbayQqeb9R2Z+e7spcHt/7RZcz1eUkCJ+ogCjYR/Lyyvq5WZ9PZqHBRE89mknaPJkI8McVNsSGK2Wy7DCSJJfnoO1P2SQ+bnhhsGImzpRKLl1lp835txOffjhVHMhgL935xbgdXD53Z/i4uVbsAvPYWIztScGqo/2vfj4joqB6uOrbXzmuAJflArEQPWLshLxOOIKPMYKxED1MRb3wak/HqiyRzUBF88/N4czJ47h2PETyOXKYlMJppxkFhYlpA4fntPqgaTUskxp7sRkZ3ZphlM0ct9sin2JJrqEMtNcNiNAMeiT2QzUFzol2xQG6sUsFlL4xes/xY0bVx70R0bs6csXJCUlK7i9vafYF7K5VtJEoyzMLaBUmUG9PgOPrJPF/koLm5ubcN0pVleOoDFLJ1/2oY4OonUSujYlwMeOH5cJ1I1bN9BqtvHii6+gUC6hVCgIGO1sbSKVtHDs2Elkc3n8/Gevo14twbFC7Dc3BERpuDudhEjnkui0O8rJXFxYRjqTFaBifixltHSOpZya/YI0yaGUk3OjBNWPLJw8eRqnT50VcNzc2sDEJbNpyVDJn07Q3N0Ti1hrzGJmdhGFcgN/+Rd/i257gGw+j06/g929XTHFs3PzcIIQYUSZ8UTXzx30egqQRyGqlSru3L4rOa7vhwKwzEolO66cU2aiIpRcluwk14/gkr2dfjAVs8ceUmbWJhImcoYsJNlLMsY8F52eJVWljhkRJhPfGDXZloCXYV8zAu5cE9adxyuCpt83LL3P+KCxNhRCP1TfKYFvq9OCzXEFpjeWwJhrOh4OsbiwgFZnH+PRAI2Zhq5D2S3fx6xZ3hMDgvR8Xn3EA8rGszQrmggIt/ptbchQ/stNkWZzB5VKVZE9FoycuddrotWmW3DN5LTaPo4fO657gKD01LFT+OCjiwL27DFljyo/S+PpFEtLi+p3tS0LuVQaa2trigY6VB8QrBI0k+kNIsrq+W+y2kbKXUjTfdqSaRg3MdIpC/ub13Ht4s9xf62FUXQCU+qDadcVJuMe1Sfx1foJ14iB6lMsfnzpuAJPqAIxUH1ChY4vE1fgaVYgBqpPovqf0KNKoBqM8NKLyzh14giWllfhJDJIJjJypWUvJY1/GLdCpomgMJnJoMKc04kn0EqwkUlmkLAdsVd8qCYgIoAhSGFfJ42KKJHkg7g3GiBfyMGGj82Ne/jVG6/j/r3bklHKuZZmSoW8YmL4762tbcWHkLFM54vKpGw0ZtGYmUc6nTNyV38qMDw/Pydp5czcAkLbEsNIVpbsFlk+9kIuLi5pTJzLxHUxN7+AwWiscTs2jDFUt4lup4VXXvkOlhZWEPo+Ln74Nm7e+AjFAq/notvtM8FUfY5kytiLmEjn0G13BWCyhawieej6W6k1VBs6z04mZGgpHeU85nDq5BmN2Q0m2NnZRnNnE9VqGZvba5Isj/ojnD5zWnLTZCaHmZlFzMwuYWFhBSPXlUFTMpUwESuJJBKWBUvAnuyzjWQioboTRLIPlWPNpfOmh5b5KbAkSSUbSXDbau+rh9cKmZkbipWenWuIuVSMjQXT65plvzBjZMhM5sUks9eSoIvs6dLiIjrdtmJeBAz9SAwpHY7JUA4HI4HAMJyaSBZJzK0DoyRL8laCM46djPbEn2oDhOfiz0ejsdaeY5LxkusJrDMqqblPB2D2hiYlxeU8CTxz+YIcoMlgsqc6mza5qhPPlUGSx/vC9XQvsD6WHcnBVxm32bLWem3tBnr9odaOjsWpdAK1ahVzM/MYDMaSqytTlg7QrivJ+qA/QmNhXioDRubYVoRCljmsrKmrzwprRrDMsXNDIJ3NCJDTEZmsPsF/PkWWv685s297OGihu3sHH737GjZ3O3Cjk4qnoeOvyVF9Et8t8TU+rgIxUI3vi7gCX/0KxF+xX/01jmcYVwAxUH38NwGde23Fg5iHV8XTUNkbOUhZHl742iKeeeYUFhdXlBcZMmGV4FC9pYwmySCbobMrZZgmp5MGN9SzEvgcGsQoJ3XqCyQQ3BJoEXDQcbVSzIshZNMfY00mkyH2dtbx3m/ewv17tzANPD2os8+Vxk2TwIBjRpMQELsBJZhlyWRn6osolkoCrQQaBFlRRLdXGi4xCgUoV+vqfyQAonR20O1KDkrWTlLVKERkhSiXqwgnBgS19/eU+UqAS8BaKtXxve/+Gab+WADl1o0ryGdS2G+2MAmA2ZlFhJSpjkbqz+z2+qpJa28fjdma6kR3Wtb//v01sXsEJTn2AVuO4oD4h9LcZBK4cu0j3LxxA0eOHsXdu7cFIsl8Li2tSj6bypUE7iinhZ0SC8162gdGSIz/8cau5jk7O4vAdQU2ab5zKCmVo6xt5LoEmQSNZPjYjyqH5UMTrGRaDrOUAJOZPpT9cn6BGHMC1LTYzIk3weLSokAaz9/t9wW2eV72bvK8vB57TflvSncJVOnKTADPcfClCBuLLsfcBMCDXNXIcQRYCegpKWYv6KEZEmyuNiOU6CZtwKqZo6V4JJkeuWNtDDDehoCWWb7pBBl2V6ZMdPedeFMZW7WYF2tBLKuJ7WH/qId8oaie3hs3rqLdaysfliw61QYnTpzC7ByNtbYQSipuDKem01C1YyxOij2lNKsKQ0Rk3AGxuSZvmEZYdKWeYDwayySKsm7Gz3DzgSZgvMecMKIiHoN+3xgzBQO0N+/hgzdfw72tTbjOUYzsBJwwgQR/L9ff+FHqk75hWUN+Rh/HKwaqj6Oq8TnjCnyxKvB4vj2+WHOMRxNX4E++AjFQffy3wO8BVQQmL5MgFB5efGEJR1cXcOr0WcBKgXilWK7oYZ2gIpnKqc+OoTOUUfLdYrPGEz3oETiRbSJrlXQSiCxjhESQxOdAAlSyi2Sx+v2BMQAKJmi3tvHOr9/AzetXEVk+sumCMkH5UD/RQ34ag/5YYCGwAhSKFeTyJczUl1AqlSUfzWRpqCPuVhLNXq8PJ5FWhufc3IxAIPss4QdoNnfV17q2dh/rmxsolAqaT9KykXAcFAo5BBNXxxGodjp9SWcbjQoG/X30+x1kknSftZErlgRUN7a35MjLPsrNzS0BP7LMYuQsSwCJdQlCSBbMPk3JOPNFGe4sLa0IaA3HPbz55pvY3LyPc+fOmb7XMMLS0hIKhZKiTSh3Zm8ir+VHpv+TGw4EvgRTZPHYK0wASwaVhldkWGk4tN9qaq6U7vJv1SXJ3tlIgEljZLSL52I4GGJhblHnOZRxU7pL8MVxyY035HoZAycaFTEKhnJmSosJEHltvg7jZ3gdbkQQNxE8MueUII4xLAb4EmCbLFcCS24wkLEkW0qDL5ltMb7IdsQWU17NPlMnaYBwOPFRb9TQbrXFSJK11wYK5esCrgk4qQR8bwLXGyEka5lKKk6IGx3ZNKOYkpLcDgY9jaPb68psq95oHNTUQ2tnW7VjEjDXl/cH15CsOaOHBKj9wPQM+xOkE8ZYKrRssbYswHg4wuryEvb3m8bQicL4IFDPKu9l3TuOg9mFedWp1+1rjD5zZotZyYz5ubItF2vXP8Ltqx/g4pVLCNKn4CZScMKkslRDi3CXkDh+PekKxED1SVc8vl5cgSdfgRioPvmax1eMK/DEKxAD1cdf8t8FqiF8sTuHjCqB6oljK5LUZnJlIHIQRJFce/nAnErnMRqSVSKzmhdrSJ1su9OR0y352sMMS0lxgxCTMJTUloZFvc4+0uxdDQKBD4LL8agHx/Hx3//v/4r7d28BNqWYBQGfBGNoQuZcZtDrDvQQH9ohKpU68oUKcrkKlpdWJAdWPEpoImcIXsiyEtRENhQZQrBC1sr3TI8jWd5Go4GtrU1sbm4I4BF4zM02FDPCsZLhovmTXHgHfUy8sQAEM03JFudzBURkMW0H+62OmFwCikKpjNnZOdy+fRu7+y0BMTKgR48dkyyUslWCQ7LSlH3yValWNaZiPou//9/+HssrS1g9sqzasQeT8TJ022V9+wNP86mUanB9mgUlxVISHHqBiXChuQ/ZTwIm9u5maMwzGMpEiH2y7PvtdfoCWQScBGTq0ZSjri3AyRfPRcBIoyIynvwdwW+5zB5mGvqQybXBLlS+h2CRfazsFSYwEwgmcx0GGj+lqhw7wTXl2Oy9ZC1pFMR1I0hjPq4/YVyMYRU5Bq79gMCV2beMSwoZKdQTEFaeqgNdlwwp2VgC47HHvmRjzGRbxumXQJxzFXtrheoh9iceLCsSw0yGmz3Zzf095dZWKpUDifFI7+f9xTVeX18XIHfdkdaXDs/Hj58Qk0+XadaGmztcm8FohFqlLnl2ltmtdMzm5yqZxvzcrKTgPJ6gNl8oYG9vF0VeZ+oqC5g9yFyjtbUN4/Ib+DJjypdMNI3v97F79yauX3wbH1z+EEHmDDwnKaDq0FzY8r8SQPXjWE/W8WEvvu9Rjjs8zx97/Cddn+d59dVX42fYhy1Q/Pu4Al/yCsQf8i/5AsbDjyvwKBWIgeqjVOmzHfNx0l+yoxZ7VMOxGNVjR5awunIMlnpU00gfAAjGwYShpQf+iT+WtJIuuQIRkTHHEQs3HCGbykpiKjlu2pjmkMHr9TrwJ2O9x2RvpjEadNDv7uPnr/4z7t67KVOZQq6EdDan3jyTZ5lDp83e0imspIVqtYFCsYpCvop8rgzHSWF+fkY9pwROBIIEHDTkyRZyAtp7e00sLi5gd2NH4I3gQlmnxawADoHq9WtX0drbRTafRaWQRy6fFava2t9GFE0EHsjeFWgIxIiXbFbs2Nhz4Y6n6PeGYjlPnjmL6WSKtc1tyaSZRMKeWPYqMvqHL9aDIIiuwAQ2h/JXyk1fe+01fO973z0ALwSKBEOOgLRkqH6EEydOy/Rod3sf6VxWklQyyQS7gUU5qAE+kmQT7csYyVFPLkFaoZjHdMJ6JVSLQwkw/yYoJTCi9JnOucownZCBdPW7w2OVZxv4YmMZCUMwWi6Y+B/1fE6MbJasN42j2PvKWstR2LLgT7mJYRhVP+S4rYMsUcM+Ly8tq5/VHbtIk531J/DGnhh9GQ8dxN+wf7ZaLWm8fBHELS0vCpSzBgTBRIfD4VigVWxnRHabTsPMaPUNk57L677e3m1hMOqjkM9pzrx/KG0m68kNB8qDb9++i8Gwp95V/pybG6dOn5ZhFPuR2c+ayxqmvjdkvE5Cn7MokVT/KwGsP5miXGSWb1WMLsd6WGvdkxMPBUYvba5jbm5B42YkEKUOnD/vC85xPO5g6/ZVtDbu4I233kCQOY0gmYEdJaWINozql//1aYHqbwNQ/vcfAq2H13gYsP3dsXzc8TFQ/fLfc/EM4go8SgVioPooVYqPiSvwJa/AFx2oPuzB5NPuwn/Wh68/Ztl/n1E1rA97Vp1ghJdfWsW5sydQq88hihLI5gpw+bBMN1/FPlLem0PCiZQpyYdwb2KMkwjYKG/li9JRfxpgZnYWO/tNOQATuFFKWSuXBf4KxQJSjFNJWrh88R28/+5b2Nm6j0kYIJPKIZ3JSzpMJpcxOeMRjYu6AqrZbBG1+izq9QXkMkX1s87O1jFyhwq7LJbIBht58jSYGkb4wDF1c3tHYIDMWL1eF8tIIx8Cs1qtitd/+lNj/KTcUYa4BhiNWuj1m+rBpFkSew8JrgwAsuVi644nyOaKmJmZUy/v2sYORp6LSqUmWStdgy3LkeyX/6dGE6ATJ44pn5NAbDQeo7m3hzn2lAa+sjEpJ2Vv6Gg4EOtG1BEK2KUka6bJFFld2AllsvKc83PzGLljlEslARmCSBr3ENA0anWZSRG0lQtFTCOIFSQjKbCV5bVGmj9B0czMDJo72w9yTfkzAi4epxxSGjMlmGfK8ThoNvdQKRdRpAlWyPG4yBfy2vBgv2k2a/qEKTEWO06GcxqC+lX2YfL+NKyxJ3dfSZvJageB3jMe9uQ0TfG55030O/X/IpRUnNLjQ6l1FIVIZ1JidAmuZXhEsy+HkmhL42UmKxlesqo0M8pn82jTTdhOYUizr3xW9w6ZYkquy5WKJNt0S6aLdLfXxmTiSoZNoH7y5EnD1FKGnS+KOeXcPRlARRgPXGSKRTkPc04E2symJSA1ObHcBJrqPuc9xg0XbozAtjAajnUvCPjLwXmCVMY4a7daW9hbu4mtW1fw7sX3McQSfIdAlZ9t64kD1U8CbX/Md9VX4VjWIZb+fhVWMp5DXIE/XIEYqMZ3SFyBP4EK/PCHP/wfNFwP29H+PEvyMBDKaz3KMZ/nmP7Ycz3K+D6WUbVsWKFlGNXnF/HCi88hncojk8kjkc6KuaFhUsQeN4t9qikwNtL0KBK05OBYST1MU2rLPkPKNX1vqgd7RXwAAhF0RR32esrL9BhPEwVot3bghC5ef+3/w91bVxWDk04XFE3Dc1GmWixUZVxE19YHjGqphnp1HvXajHo3CUqyOWaIuortyNCwiOY/aWZljlCvNQQgElkjzWSeKgE1GT1motLAxh2NkEw4cl6luY7iZxhfMmoC/gS3bt6QFJiZlwSRNEXKMvYklZIk+uy5CwL+O82WjI3YW5smqAh8lCnt9SOxiwRZlKRmMmkZHhF47u7uolSmQ21azroTdywXXLF+CRuddku9lGSMaUrlTXz1QzLzliw3o1JofNXvDVAqFbW5wM2A/f29A9aQ4JPrGGkdOHe6HBN4kuFWf2cQqGYEmYzPoVNvyI2KfEHMIoEqgR9ZWspreS7Kggna8/mcwF0mk5QMmPcJDYEIMCkJH3uUK1OOnBQwk9R4MhGrKwfifEHGQTwfa88eX4I7AjO6NUu6nbDlTEw2mxsl6pENpjJzIhDn2vOe5Nqwx5Tz5YtMpeJ32A/L3s0EN1YMe9nptA/kz7bqzv5S5qfSzTiRtOErQmis402+axHr64wmGmAw7Bvpb4IZtGmsrK5Kyq3e1Sk3GxyBeubwclwUSCezOQwHpu6ck3qjE0l9ZgjiGWdDWfGRI0e0YTEYDtUfy3xWyqJZv0qhiH7//2fvTZskuc4svdc9PDz2PdeqrA0gdhAg2c1pjT72/Df9AZnNR41JJpNJNmMyTc9IPWyuzeYCkk2AIBZiI7Zaco199SUiZM+5kdUcNEAUG8isAtuDXV2VkRF+r7/XI+DnnvOeM7RCKdSchuNTG50e2ss/+a69+8HbFnu3bOEh+4XFvXyg+qd+d/05vz6T/v45r252blkFXAUyoJpdCVkF/hVU4FECqpT7k0D5j7lCXiao/qxL4UGYWYxc/PVKDCps5dpfOddfy1nBi+1b37hqX3/xWWu3tq1YqNh4RlwHN+yh+jABR2GhbIG3FlhCnuvkimvdbHs5XyyVHF1hYGlhDUIxZq1Ox05PTgS+6LPrDwe2u7dtvdN7ls6H9oPv/a3d+fh9MV5+vmTlWs1lTQY5y/mhnZ12JZcMywVrNNpWb3as3dq17a1d5VZiiERECDf7yH4FZGD/ykUBksB3zr9BqSzml7nAzgGSGHM0Gdrjt27aB+//3uIk1VM2rQAAIABJREFUcnmufl65nMPRmc3nY/v9u2/b7995w8JiaPmcb8WwZLVq3cISctbAdveukFxpecbJY0a1skK1rFiV6WJmz3ztGYE9mEBAFIzn9vaOQCDgUIZEk5G1mk2NC+AhJxNzJ6J9AK3Knu2diG0k4oZcVRZzNo8M3bRjKtfWlNsxfasNOzo8FACCld3Z3pazL+DSmVS5vFL1k4ahQDTr59jViS3jWP8GMEpuOp9Lssw46n/VGtOL6Vu6jC3IezYbY0yUs+3OlsDZYDiyfFjQZ6pUKYrFpO4AS9hFxkfGDKAH2MJgqsd0sXCX+wqmtWRx6jJ7NbfZ3MIgb8N+33A5JtsUgIrBVaNRc7XafI6ZiyJ75PDrcny5JjkWYJkdDHpLMWdCxs2c6Q9l0wKnZNaYz5dyXwuhIomGo4H1ul1db2xyEMsDuMSdGekxkm8+L+48UB2YNioq1C5dqz6oDOg95t/0WDMXjg/oRhpNzXH55d/USKZW67Vcf5GCiwmOI5tFIzu786G9/cpP7a1337T58sCSDaMK34wU3DWUZ4/LrkAGVC+74tl4WQUuvwIZUL38mmcjZhW49Ap8Uvp7UXEBn3ZiD1Oq9mWN/SDA+rPiaQILLPRi+4tvXbXHv3bTttq7YjWR3a59XwAFwJkscWOtmk/8zHJpdt6H6jmzG4AL8wBc0Q/Z3toWaKo1Wio7N95FxbqcWi7MKxZmPDyxdDqyH373/7Pbdz7QcQqluhWqdQcgQno0k/vGP6V6xVrNLas329as7wgglItVub7W6vQfxmLFkNzCvDmToqWMewA4PhE7hbLYXuSc48lEc0Y6Wq6WZKwE25nLuTzSk8NDC8tFOzq8Y9Nxz9544xUbD87MW6VWKVWtUW9bq71tpSZmUjmbzRdWbzQtTdZWqFSs1W45cJou7WD/qsyr6rWaGL/jkyOr1+oCKETx7O/t2se3P7QkIhu0KMaNuRO5ApNGCk00n9hkMb0f4ZOySRAWrVKp2d2jY0lJeZTKDRsMBup9LYSBTKMAxzCSgFTAOf/GHVdutMuVXotEV2ZEeUyJPOsenUhyinwWRhKJ7PbWtgArIIyNhLBUslq5oPNZrROZTdGr2azUJHeOMF0KQoFHsl5hEZWVOpvZfB6J8W5vtWVMy5qxP81mQ6/f1zUDmKtVqsozPTdEQsYLA97vn9nO7q699947mj+MNu/f292VwzE9tpxfsQDj67Jei+WCcmW7va7AMvNptTt6HyxpKV+yeTQVW4skm35iQCxgE8kt58bGBj3Qi9lEmzhct089+aTVq3W5+fLZoSeZ9Y6SpV4z7I1ssVzZjes39DMPgC3AnDk6AyYAf+JMqcqAdif55RoqFgp2dHRs6wRZdltAFUfteDmz449+b2+9/BN77Xe/scRuWUIW8YoeVRdF9efSp3rp/2H6ggNmQPULFjB7e1aBr0AFMqD6FVikbIpZBb5oBT7JqH7R413G+y8yf+8i5v+ZQBVJ73ph/+Yvb9hTz3zN9navWhBWdZMdp8gTIesCC8OKpLAhDFUeEyXSXlKRNUgXYYhghgAzq5RYFTN4LYBMuYiscm6dVstOz04kiaUXMpoNbdw/sh9+72/t8N5HkhlX6x0LiyW0nS4OZBZbv9sX21RrNyW/7GxfsUqpZrVaQ+AE6SlxMMwV0AHw6nS2JU/d3dm1w7tHViwVzQIyNZ0UVOxhEAggyVipUpazL2AJ4xtAG4AOZvj07FhA9fbtd+zwo/dtPp0IkG619+zg4LoFAPiNwc87b79n3/zmt6zScCAUIycAa6AIGRjWkp2cngikUj/ANpsBw0HfZunctlvt+5miuLryhz7QOT24q9RG06EY0mJYsfEURg95cCi5NCejmi2WktHSZ0q2LCgriSP1ZsJaIjVGGoy0ld5I2GreR58pvbcwrYBTjKMAUhhJvfX22zKk4hw4BrVD0o1c20fGPejqWIC3/b19Z6AU48TcEJ8H8CU+iM8N1wJgDODInADHfuDLXCrwkX+7DFI2EgCnGA7Fy0jsM0wzmw7E1CBFBtghicZoqEwPMRsSAD42VFLH2LLxAFDttLYFeJGVw+xGCQZPjr1nrTgf5lKuFOX6C6CWSzDXliJ+yHJd2WDQ03V+enys3lvWb2dn25q1pk3HU6s06wKy2kC4d6Qe5TBXsFkSS/oLuB4PMX266s5d/d4OrBI5w7XOg3pwfZydnVmr2Vbf9KjfF8tOXWB2l15kfjy1n/zd39jhyR0bzDsWGT2qOQHVVMk0fx6GShfxvXiRx8yA6kVWNzt2VoFHowIZUH001iGbRVaBC63AVxGoXmhBLuTgnvmKc3Asy9pbiiVC6gij+o0Xdu3f/tW3rdHcsmKpadOFMyLC3Ma5wTZkkgQLhSupDHVmLkJEPXfrpUxguNNepiuxTACc0WwqQMHrw8DJS+k9BQj469Tm46795B/+zu7c/cjFhxRqVixVLF8sCiDPosi6Z2caH6aUY3S29mx3b189sPTJAk4wsqEPstVuCjzX6nXJbukbxIxpRt/gGkYTcOuL9YI9PU+YpK9yTOTJioTYlYAbQIF+Tfogq5XQ3n3vLeuentjg7NS8XGDb2/t248Ytmy0iRbY0mi076XYdqxovbblOJWslCmXUH9u1awfW7fXsyv4VmRzl0CgDI1YrgaSgWNS4YjQ5CWWL0rdJTE1ZfYrLBIDtO5fbTdSJZNK5UOeLLDgs1ez45MSuXN0XeKTfEXksvan0r8IW93sDxdQgNVWv47Cn3tKc59l4OBRDLUdoSWYTFxm0cfMVGBTzmtOauaxdwCHyXTJBPf0bpjpKFupLpk8T8CwH3I3rrxyD6Xv1kAJHrtmHtavVZIDE9UMt6DtGku1et9C8Adlch6PBQH2n1Ig/HD8kMqZakbs0Pxdwovbzej+kK5sqzBeAzrUBM4k0/PDwUJsKSQoLW1QPKozq6RlZp2W5WpPFimEV1+90PDJbJgLF9JGSO4zYwEmZcVXGPTkWMx6WcaNGwu1MrLjyODasabMB8792n6v10mbzqTZZ2DBotdo6PmswmUytXWdDwrUncG7T+diGJx/bu6+/ZL/69UsW+1dstqqoPxVDJRdPkz0eRgUyoPowqp6NmVXgciuQAdXLrXc2WlaBh1KBDKheRtn/e6BKjuraPAu8wEI/sRe/vmvPPvm4XTm4aTs71+207xgl5I7nrFQ+F6pXkBtkmC1urAEkcj1euRtnwE4hdNJVwIQX5MTOAj4m46lYSsARcSWBv7KTex/Y333nb6zbd468OPkG+aLyI4OwIBCIsVEQkCVaEaO6u3ug/ll+JvoFcAFoJhuV42KSg0kRDNjO9q7dPT5xRjoYP2GwUygazrAu3xMQQ05sQdEiAr2zqaTJADvYMqTMYd4Ts9o/O1XfJWAHeXMak9Gat+eef96SFHBqijNxvaNTMbn0LCLdpFYyS4qdmVSt5GJIqJ/MhdYrF+cSuQggubzWanbWPbNyuaiaB5ssU2TOsIKcAxsIgGTmRJ9ma2vXDo+PFaficmy37d7de9bqtATARkOMgNw6AqJlNqQsz7zAMed7/nCy0+Imk9VsOBhau9N2Rkme2SJGmuwyWzkPjgnIwiVZrrlz1twZDkkybo6JR/bL72XYFSf3QTfPcd6wp+Tznj+Go6F6QrnmALcAX1hNJMAYH/EcD0DmeUSOpNVJIoAJs448exHN3HVWqdgCN+kRfcEtgVqAJf2p7ronFofM4JL1et2NQVao9y7i1Pq9ro1HfbHJnPOzzz1n6Qp5MjjdV48tDtA4LePOnK5XFkX0pbpjsrkAs4sEulFvuain1VJqAMC9InkwKCMCiEgfNlY8z4pBTnJpmG3AdlgM7O77b9orv/ievfbGKzZf79nCagKq3jqwdQZUL+PL9VPHyIDqQyt9NnBWgUurQAZUL63U2UBZBR5eBTKgehm1/yOMqh/bC8/v2AvPPm3bu1ctTjwrlOsCBbCKgAeYIW64Mc4ROEpT3XADwriBBpjy4OYZoEJ0ixxl10sZFwH+BFaSlZg1GMIgt7IPf/+mff+7/9W6vROxZoV8RTf45VrdAmJHZjPJKGFPK5W62KdOZ9earbbV6y3b3d21VrstoHIO7pDtNuoNgb+1DzM6VzQMLOfe3r4t5nOdEyAFQIWUGZMnWFkZKQWBpMQAVRhjIlBslZh5a7GHzAeA2ux0BE72trcFIKnFInEM43Q8s0azrmPyMyY/jFWr13RcyTpL5JnCkDpgGK9SCzx6JScCgtSMc9rZ3hHggRXNmaf8TgAwbDcsMGtBDZBBY9qzSBKBP6J+SrWGffzRbR3nmWefVVwObOV6I3fFcArgLEA3GVu9WrXyBkAi+wUQnfeM8zPr22w075v/TOcT1Q+AhZwXQA6LDbgCMLIhsDaugYbAMRw+6y/n4PVabCYbGWII6Z3dMK5cK0S1wFTTbwv7zftYHwyxeK2MqNLUprOx1hPymnkAfpE8w2wCNqFquaaQAiNths1mLmG+IAMw1pPz5MH1jcyaa5u5sX4yUgpDjcsmzNHJmXW7JzYc9KxccNLpW489Zh79qnIkhumMdI4pZl6AdzKIY6TeVZcfqw0dJ0OnhxrwyfkArpF38zzMMID2PPuXDZFJv3cfrLPJgTJidHLbXnnpe/byq7+y2WrHIq+eAdXL+Er9nDEyoPoILEI2hawCF1yBDKhecIGzw2cVeBQqkAHVy1iFTwGqcEzrnJXyS/vmi/v2/DNPWmd735brvNXqHTFf3NTj0lop13QDvlw5V1yA6P38WI8eRPczfwCt3IwDSibzmV29cmB3790V+ELeGeRwYc2Zb4m9/cbL9rOf/tAGg67YWnovQ6JfKjXL5UO9Hwmk5wWKomm3Ora9fUXMFA7ATz71pI4H0ABMwGZiioORUwHWyQOslCxOUvXtAVTov2SeMK+ob+uNhpyM3Zwd2Ab4wGACoAAIabowb7myOYyc+TpOPleUxHM+n1itULSzXs8a7ZYAJmwnAIVaOYsgB8oAplCRgOXHrt+0k5Nja7YaAo/0WjK2XGGTROCUeTz+2ON2ePeufhbokWOtW5c0iW2JuVMFABQLyCdpauPx1Lrdse3vX7ViuWrD0VjHDwqwn4khLkZWC3t5dHxoBwdXxfCVwoJF87nAWbvdFEhkTGS4AFEAHnPigcyXrFoAFg9ecw5qOR9AJnXgffzOOR6nGymzWwMenCsOt+esKGuJLJbnGY9j8b5zoElBOXfJhtcrgUttSpjLZ+WwXF8w5ZwHDsdci6wDDOV9hhj7a/PcBoCfc1E5ZTYwegL6ZK4iJ+c1/EW9tjo7dnzatbt3P7bpZCT5OrJggCqZwRhcwaguNnmpAGfAreWRvUeKNIoWsVVrFW188JliPXCJFpObOodl1vPu3bsCpdSD1wC6i5trhGtAdffXNjj60F791Q/s1ddetlHctvka2XbGqF7Gt+ofGyMDqg97BbLxswpcfAUyoHrxNc5GyCrw0CuQAdXLWIJ/DlSFGslRNWem9M2vP2u1BixhYEFY1k0yN/3cYCOl5eY45zsgCviDCURuqoxNAaClQONytXEG3riORovIrl+/IadV3strAJONasneefNle/nXP7fjk3sCFQBinGxlqORj6JSqT9QxqjWxszCqB9euW7neFAjmRh7DHFjL4+NjAUVADUwdz9OLCxtGzyXSXmJSAIQnR2eSC8P69fo9GeNQEgADMmfOC+OfeqMuRrJ/eqp4kwTYCX4BUKYrm4z6VigEVimWFcETRXPrdXt27do1RaIAKKJ4bo8//piMlOSAXEJS2rd2p6PxTk9PrVZx+aKOvQvvy3Nr5Yr+Des2ngwcA7wBMDwvE6JczipV1zu8XqcWRanN5ktbL30rVKpWrdYEfOqtpm1vbVnv7Oz+xgJyacA7LJ4YSrJAYwyxlrazs6NIG8CpjKBOTq3VajqH4Jxv7XbLuT1vWGDqer5RoU2L9UogEJAMKGMsem0Brjj6ItlWJut8oee4RpDisk4AZH4+Pjq2Gzevq6+TNdExJYX1Ze6FbpjjUmPOgYdMiVRDJ62mT5XNDXqyAaYwsue9vtSTnl5YW3JjuX6pAfFBTqY8F2hGdk7/cW8wtPfefduixcy8Fb3cJdu/sm+1elPXA5+Dbm9kzVZT15zMknDNVq4sMu/Ems2GzoPavf/++wLmsPrI1amrQLvn+mlh9zudLXfu8UL1ZM5c50GYMz8e24++85/EqI7ijkVeJv29jG/UzxsjA6qfV6Hs91kFvvoVyIDqV38NszPIKvC5FciA6ueW6Et4waf3qJKjGvqxGNV/861vWqlSNz8oC6hyg00PHUwTslLFvJSR2Ia6WZZM05zklRvn84xM2B9iNQAfSGOdxNH16wFOzg1zcNJ9583f2Ku/eclOTo8k2wSMItPN5QsCq8v12rpdQBXuvjUZBjXqHdve3bXHnnzatrd2BGLPY08cY7eQ5BLpMXMjJgVgMp8u7NqNawJglVLRumd9STVxwJUb7NL1Wbq4nZVNJy4Kht8TB3L39m1r1Wu2Nt98Yl7ooZ3NbJkmFoaBLWEGxyO5EAOwiHJB7glSnkVTxczQL8m8kAD3RyNFpTijorylcbRxtaWHFqfeBNLNZtOpXbm6J4mqi5NZKlMTcCkWWJSty7et1moCXJhWTaZklWKa5Vmj1Zb3K+Do7p27duP6TYFP1pEDnHW7EIHWrCMbdRmj9JYCIllb6stzMsUK6f91zC+Mntu4KAhMAzZ5UEPmSk8uQI8H80VKq95YM4FbDJeQ6HJObCgADDl3Z8xU1jGc8ZFbQ6S6HPOcnc37OUW5JMvY3v/9e7a9s2PFQihwDQhmA4XrFbMiJMlsklBHWHLWm35pSdjpB67XnfsuxkxJLODIawGNlBjpO5sz945ObDTs23g0UK4w5/7MM88qL7bbH6gX1cdhWm7OQ8t5geWKRQFf2FTqRA8q8m36bjFU4pqlZju7e1IxYJyEIZQctqlvWHBZt5Px/fqLgV3FFg9P7Fc/+4794lc/tf68YUkOgJwxql/Cl+YXOkQGVL9Q+bI3ZxX4SlQgA6pfiWXKJplV4ItVIAOqX6x+D/bu/x6omr8yYiuJsCjkEvWo/g9/+RfKPQ2LTUtX5IkinXTsaL3WFDsIION5gJBjrnCgjQRWYGC58T53YQVg5GGyNn2L5/1+yBqR3fpeau+88Rt75+3f2tHRHQEhDJJqjbbYN3pUYxxrRyNbrTxJfx2juie57hPPPCegCjCAVT3vi5SMVm67ACAnQybeg77A0Xgop99iHmOlnPmAJrnvrox+TYAJTBUusdVKHU2zmC1qgLQ2B2NpJldiAMRkOtPze7s7FsN6zpxREQADFhFgIsCcLPQ3oGw0Goohm87njqXOBWJzp+OxM8qpOKOiArExPlmkSGvp+YxVe2otAyK3Ag7gV8vqDx0O+1YEyMEG09Pph04ynA+tUq0LsHW7PcvlcE/u3O/NdLExuNrCFq+cW3BKBio9oZgX5dRjy1oCAsVoSoaK83JJP/M8tUZaex5ZRL8vAA7W91x2ixSYE8SAi+eQQVMv/gBmqR+yax78G9b7vA8WgArQpX8V9rPTbAnEAsABeJg3sV70d3I9wZ4ih4apxFBLfbKSnwd6LeNj1oWUG+A+Goy1yYL7Lkw71yxs9HjkerWZ39Hpqfp5R8Oe5Yxa5RU1UypXJVtnbaazSGuDXDjw8+YXCjqGczx2vbLK7A1yGick2mcRWaA6OIDLeWKkBQMOA6/Pk/KFCy7Khr7daGbppGs/+9Hf2G9ff8WGi5YtMkb1wb4SL/hVGVC94AJnh88q8AhUIAOqj8AiZFPIKnDRFciA6kVX2AGaT4ungVHN+4l96xtX7Jtff862dvaVo2oeGZWpu5n2AQJrmfNg3sKNOH13gDekjIARST7p4VxgXOQiSGAEK7WGZKL0Ky7mALhQGZsAovfee8vW8cReefnndnx814GcYlUxHwAZANc8Wliv17vfowpQbTQ61tnats7uvnpWAWE3b9yURBjgAYjhJh/2DaYS1jIMijaZjw0GrpAPxP7SuwjQLldKktTyHuYvuW+lYUUYPeTI1arFONEuZrbaRKBIJus7l9tury8Qg+kSHKRAndhRsl19i4leybnIFkW8APJ9z/KFghhpQCJAtAKDTDMkyTRy2y0IWAOg+Y8hwAqnW8ce09tI3+ZKjKBMmlZIfiOxebDGs9nIGs2GpKPkd+aDktWqDTs762umyihttwxp9vbOto1HY40DkwrD53o0HVsqOW+cCHjBaPJCF0vjiYkEDMNSUjt+L6CqWJuSxSk6aXo3kbJGupbOzZAU3ZLP23rlIo0AfVw7kkcXihqDa0xyWJhcYnGCQBmrOCIX87jjOgMrOUonC8m+macYaeoc4Ajs6xpkHdVrO6fHF5fg+L4bMXWgrpIpBw6EK9KGFyL3XrnonDtH92SkNJuOFU/DvHb32Dxp2mg0sdXak3x9NBpLNo7c2C84VhcGnmNxvfA5whiL2hC5Q+2IHeps7SiPlbkzF0nRNwC2QF/yJr+Y6yxdx5aOu/bD7/wne+u9N204b9ps7eJpMtffy/he/ewxMqD6cOufjZ5V4DIqkAHVy6hyNkZWgYdcgQyoXsYC/HPpL3fq/so3bzUVUH3u6SdsZ/fACqWGLdcuBgMAAxDgJpsYDR6K0VitnGFRgTgRDHZKNhgMLQxzdnZ2z1qtLcceLdcCsGKDkMvmAQJ5sXCDs2M7Pbltv/rlj+32xx8IwJQrdTFTS45d2jivzucWLejrw923YFev3pSMs1htWL1es0ajZdevX7fZLBIDLLfcIG8zgHGQF9M7HsPQrazdgBmOBH6QniIlBizASBJDAuADkBTDkqJGcgCM9UYWbGahMjJdXifnBJM7ns2tVmvYZDwAjwpAksmJbBbwyZxPu2dWb9ScvBWmEgYtSezk8Nj29vdtNBxZtVxS76kktmkqgD1fzCQT5Q+Mp3NXxsXWxd2wBr7ngDGmTAC8KFluMjuJQ4Gpm+t186kD52StWg7mrqA81U6nIwkucmnMmRjb8+ifdDJfDJXAmdV6VaDYufmaFYsFgXzWFRYbRhBgxc/IZQGeK+D72rTe9OcqqqZYlNQXdlOmSUhtFwsSfWTQxDz4jz9jA94AZE4G7LJSK4rG8W1lS1vGyX05MjXguiCCBpAJG8raV0rIoYlJcmsupjuKHDMcwHozj4Zk2VzPzBvgnA+pK2sdyrUYJQD9tawlzPV8Rp91We7Rf/Gtv7BCqWwffvSR+X7ezM9JBs11x2YJv0MyzmeFY7IJAXsKmA0CzMoqlq6W2jTgs4RcHVUA58Hr6EFWPTGYome45DJ3uRbn3Xv2y3/4f+31N161XtRx8TRYfilH1blxZ4/Lr0AGVC+/5tmIWQUuuwIZUL3simfjZRV4CBXIgOplFP0zzJSWnuX9yJ57pmNPPvGY7e9ct872FVskRGquZJaTLnGgHdvezr5YIJfr6Nt45hhDABOSSMAJfXvT8ZmYTnJTkfJevXqgnr7T3olATs4HbN6wQf/Y3n7rVXvv3dft9ofv2TxKrNnedbJImd24KJKzQV+9nkhXkf9ud/at09kxy4XWbNat3W4rpgYA1+/3dEM/m8+tXK7bcNBXdAvACAAAOKpUnBwZdkusoOfbaNC1RqOu7EpAWRgUNL6Xy9sijsV4Aap6J8fOECoIlN+pmJNi1Ulw10uLYTyNzEzcW3ELTuXCG83mkvcq69RbK7cTxpY+XsCUwOZ8JrC3u7er98NkO6krkUCudxOQc17z4WAgYMv7eT2/F1MXpTadjtSvmqY8D1As69xgm5N0bfla1Rq1hg0HE5tNF5IZY/4D+Dw9ObKr+7uSqMbLSAww58tcYJrJCAXYIVel97YUlp0cOXFAslgi9sU5BzebHYuSVKw6zCkPgNsHH34gsynF1sh86kxz5/oAqJbox4wiRfMAfOezhRhTpLwC8LHre1V/L/3Hi7leD+NJvegTxml5Ops7x15yStOVwC11QloNCAa8IrO9cuWK1grwqszfyUQAHnnyOasrNjx2ZlAYNw2HPQvkMBzY3u6uNetN6/cHYlOPTroyooJdpUdYucJrTz2xbIZwPSSLuUyY2NQQa+3ndI2ymcNGChOfT2aah5sDGyNEQsE2u9zYXv/UouGRvfzSf7PXX3vN+smOXH/Ni+RyDVcPm5w9Lr8CGVC9/JpnI2YVuOwKZED1siuejZdV4CFUIAOql1H0z5b+Bl5kzz29ZTeuX7Ubt56yeq1juTyGSoGYOJngjMmqxHRmoRt8GK50TZ8rbGlOz/G6aDG3dDG0rc6uQAd9rfy9WqUCIrCMME5hWLbppGe97j176ed/b0fHd8UmVWstq6unMJD8N13GNtjE0xCzUq837credeW6bu/t2/b2tgABQJX+UkyM+A9HmmLyg4FOWRJgSZETF/1RLRQFgGN6JellJSIlmjmpaUzcy1Kuv+12x7qDviXL1EL6SzfHA1Scs22wWotkKUAO8zwY9GydkmPq3HsBWXJNRj5NdIpvNqWXU2zoSuCJOVLbQpBTvA6sHmAFRpB5YxY0W0xcjMtkKqCjXtZyWb2+GAjx2vMHwMn1sS7U1wrLyM+MAVjt9Qc2iRK9b73yrFZuaK70kQK2AUPMv14uCdQBrgBwAPudrV0BZY5DVmkunxOYKxcdE8zYbEhwPMXEIK/2HciV++3CmRYBLAHtjz32mH388Yfa+ECyy5ox1jpJBdDYLCB3ljGQm3NcQC/mUZwT15xif5JEbC9rwPp5uFCRTSuQHaoGSZRKGsxc6G8FjOLIDDhn7fk3dWQsJNGcu+TtHtm1c82ba0yROb0z5a0Gksb7dvPGDUl8iVIKC0U7PO7q+sHEijksl2tlCtNrSh2rbMYAmGV85WoyWbCpsLLJZKZNk1ajYdGMa2V5P9fTXUO7AAAgAElEQVQVMK2sX98TmxpHcxudfGi/+cV37LXX37BBsitG1bx4A1Sz26jL+Hb95BhcMz/4wQ+y4j+M4mdjZhW4xApkH/JLLHY2VFaBh1WBDKheRuU/20yJeJoXn9+3xx6/abduPWXlasvWFlisHsPCJjamopt4ejCRcQJS+fncBAcAhcMqLNsqwsQnJxYIma+Md3wTm8eNf6FUtVK1araM7e7H79rPfvojOzs7dhEgtZYVS1WBX5hVxa8okoOomrUdXL1h7daOYmyK1bL6R3d3dsUq0ouJ1DIkomTtmC7G5GfADgDPQ8a8XtmN6zfE9CExBijMJyOBBv4HmAaIx1Fis2guZjSfCyQp5n2u97KgvkzOB6MmHGYBW0h1ASL0QdZrdRnpAODieC72cDwd22SKA7ADsUSZAIj4XaIYm0isNWPIfZj815zrhV2t6e3NCSwBQGGKe92upMPHR0diV3mP3Ji9tY4L8IHt5RwBfoC7KE5tFsc2my3EfPs58khN8mr6TJlDs920Zr2hPlXAMKAXCTAxQ7DASG9nswnNtDIbEstuTp5KDcvVkthPmHGiRWE9Od/hcCCGlxt5Nhc4z6OjQ7Hc9BgDxJrNphhVanjelwrjzGsVSRPSg7uS4y3jKU8V06tNvqrLsM1pLRyYrWtDgFJonp5v6Qrm1vUMA3BZW4AzPatsAHBcrgEAdb/XV/QP47Kmd+7csV7vVKwqxlOVclE90pLIr1izpaTzHr2psOqxW+MYANxqK74IuXPgORDOpgQs7ng+dZs5uETPZ9agrsuVpO1d4oTot83nrVh05w/LnvPXdnrnHftv/89/sI/v3LGpXbfI6uYpRIlPa3YbdRnfrp82RsaoPqzKZ+NmFbi8CmTfsJdX62ykrAIPrQIZUP2n0nMD/6c+nBnP5z0+XfoLuACo/tW3b9lTTz1lTz3zonW7I4O9rFRrYiPp/UMaSiZkEDqTHNgnxuXGWWxWCRYuUo+hrVMZ83CTfP57BzBwWp2ZeYGko/nA7OVf/sTefP0V6/e7MllqtLbkggvjiksvmZbEuAB4cFTd3tqzSrluYb5kpVrFbty4brUakl1AgslkBwbyvIcTdo2ePpi5Vq0u0MzciY5hfv0hcTIVmw1HVig5d1t+z3zPHW4BFZwfrBevxTUXgENNYNqKFRflQ++parNwQI61xD1Y0TNLHGiHeh3A6NyVFzB0Htei/sPFQkAaICJZcT50gN/Pqb+yWHKS2LOzMzu4eiAGGXnsP7n85iwXEPEaaH0kOU0Sx9o1Gv8UL5PLWbc7FMNH7+Xag/FFIlxRTynnTs8tYBj3X+bgGOeFel7lOgsU8mDIc/odoI5rRE65laoDzLDEkjmXBPR4HawxTCiXOqCb2nIJM0eALGCOXmBAnDYPqGPOxdNwnoBpOfqORtbqNNUDzfGYI464bFgANPUAv3I+YUGZwQBSxnPS7FBrjcMxtVV0jgykzIH69UqbDjJ2KhbVc8p76LVFHs36rAGLuZy9+PxzNp6MNmDZt+kc0yvcnmFDydeNpAy4enAgAF4qlNRfe86m6jMc+HIglpyZvlT6ugGzK45RkYyX3lmkzcQCMZdlsrBofGT/y7//n+yke2aTFUCVHtVk06PK98m/jj7VT34PPsh36ad9dz7I+z7v25bjZkD186qU/T6rwFe/An/6HdtX/5yzM8gq8K+uAn8IVLlJeDDg9dUo0596Pp+8SfoitfjDY3Ef/IeuvytLzcNgZuVZsxrYN164Yi+88KLVW9sWRysrlmuW24BQHFJLYUkAEOdcGCdkotxQ8wAwAOAAajBKiGnPMz55LUACgHEu26zVG9Ybj205n9hvX/mlnR7ftaNDpL8La2/vKDoFt1gB3TCw/nhohbCkTNZ2c8fq9ZYVC2Wrt5u2t7+n3kf6AkEksJW4u9KT6kDjhlXDITbISzYK4MBQh57XeRQ74IAzrCuSQAuGPYBeomIAY0hdG42mQA7gBY8aAIpcagPH9gGQJBddOakqYJl5I9NFSnrn3scCUABMgCb14PUyLBoOjM5EgCc1w1yJv2H9AGXTyUR9pgAb9ccCAnGAJTc2isUWK9fUiM9ZahxAMQ/3vGMTZRS0dqy4WL4oscFoZOVaU/Ug6oc4GcbCGAp2mf9zTsbIZGH8Vtbrnenc1zDkG9adn3ks49V9qe94OrViuSQH5FqtqvkCogG19P3CeLOpQX8srDk9nvRFF2Cwp1NtKPAAUDIOteAh59/x2DrtjphVrjHOhflxzbCmrAGfAUmuPcFqbSxQA47TxKV3MhIzyeYBZlrtTkvXNsZh1FcqAs9XHykS82azZb1+105Pjl2sTdGt4cGVPXGXSKeJbiJi6ejwyBqtbSkDyFLtK2PXbXQwTyS+nU5brDpz7DRq99eejRVF6zQbYqrbnY5ijRwA9ywsBtZsNGSa9MFb/2j/8X//n63bH9o4PbCFsQmQmL/K20obX/86gOqj9l+ETPr7qK1INp+sAl9+BTKg+uXXNDtiVoFHrgLnQPUcWD0IOPu0Xe8Hed+DnPy/BCx+1nv+lHNibv+SsT/rnP4YUD3PUc2tc7bdLtnzz+3YE48/aY3GltWbW+q7xJmUG35YQZxrZ8hbfbPdvR07PDrUDTrgdTgaWiEfCmgArJBQuh5F+hsj5wIL+7N0sSTEsgwnU5tPhzbqHtudj39vr7/2shiqVntHElqcaYmdEdhMXX5oWKxYuVRXNmiruWXlesWuXb8u2SzggJt9ehExVCIGR+ZHva5Vq5WNCNJzzCc9pxtwSxTOaDg0fwNqJA0NADdOQuvkuen9aBmBJD9w7rSpMziScVOpeB8Uch7DyVhMYyFfVHZqkro6CMRUa2ILfVxb08jSKFadSsWi5KTMD/Di3JYB+SsZ/gDwvMC56gK4qBO/ByEB8llvXJDLpYLApMyVCg7sgldgvJUHS/9po6Hasi6j6djOTvu2vXvFCjjOyrSnasslfbYlATfXZ7wS2ISVJBqG4yBwjVMHnlmj+5/BlScgWa5WrVSp2GQyvg8a72fBYpyUJFar1zeAkPdM7MaNGzYZuLgg5ah2tixHpmzOZdACOQHa5NienpyIYeVnwCas6n35s+8JhHLNnTPd5KQiUY+TSKCR952enUp66xyVV1arVu3uvbvuGgwCHY9j0zsMy3pyfKhNCXpcMXai9/nawb5tdTp2dnqq6yAsVd2GQAUWe22LaWQLMolXJraZ4/B5gWmmN1dOx6mTe7MRwrVLPzPnhnM15l6wrKxzLvQlQUaSfnZyaP3j39vf/c3/Zu9/+IENkgNL/IZ59KiuwgyoPsgX/gW9JgOqF1TY7LBZBR6hCmRA9RFajGwqWQUuqgKfBKoXNc6DHvf8ZvtPkYB9noSM3/8px3vQuX7W6/75eJ9tptSoBvbC83v2zJNPW2d73wpFmJ2aDcYjsYswT1vtHTmvYuDi1MmudzFZJlYulgQiYCQBgjLbSZdifThnJ4X1rFquyTE2XyjaFFOdasnufPiO/e71V+2tN15VT2GzvaWeTBx76ZHlRv1UYLNmJaJrilULw4pu1NsbIyXkqfnAZX0yXwx7ztlOejl3t7bt9kcfWb1Vd3mvAFrFnSTK+CTrchU5eS3zRAKMvBVJKGBTGZpr8lF9nSvgkGOc1xh27jxrlPfxPDLNwXho7daWQBK0JGAfJs2BS0+gA+mo+lIjB5xGk8F9KTXvA5BC9M4mxLQElqzoWfUF1gDhO7u7mgvnJRa3kLd4PnVzrTjwdW6uRC0Av4BD+nbzQU7mWMS++PnQJuOZVasNsYmYIBXLbBTATAOq3ZripuvG82QcVEXGvExsES/URwngQjaLxDefy1t3MFA/M+uF7JvzBCTD0sOm0qcKA60eXUmUF7qkYZcBkbCZsInjEfFCMKtzMZesE6CU9+zt7kmiPiXDt1BQzcT2sokwm4qlJD4H8E5fKOtKLU9Oj51EOe/MwHhPuVxUHWUEli61GcEj5we6TojxuXv3trJ9karnoZ29td28diD28/jkUG7X5VrDiDvN67MR2Kg/tvburjZ7AMWc+/Hhse1f3dM8qYlH7I8R+VQQc14oOpm3A9H0ANNzCmPuXIvp5U3imd374HX7zn/+X+2Djz+yQbRvsd8UUFWOqvQND9Ia8EW/cbL3f7ICGVDNromsAn/+FciA6p//GmdnmFXA/vqv/zq7k/qSr4PPA6pIf6FsAstZpWiS/n79ueet2dq2Qli2WmPL5hERILjlJmIGm42ODcYDSU0BkOR6AgRgLAE/92NqwlDPY8TDTTcMnOsddPLNsFyx6Sy2wF/a7Q/ftY/ff9vefO03Np6ObHtnVzfhxUpFOZ8wTGf9vpjSsFC2ztaO+YahTMWuP37L9nf31Q+q166WkiHDQAEeySVFslvI5yW/bTQbknMC2AByk9lcDsOMgSwYgAIAW/srMa5kskKy+V5ghaIzaAKXAGo4V9xi5WQ7j6xSQ27pibXkwTHnMX2QBQEqXl+vNgRUkCYD+mAqwzxGU77N5s5tNiEOBufhZerY4V5PzCvuvAJrTMAwgAIch2LkeP95bA1AMl44R2C1PQZ5zRuQBrNaq1W0cUC0DXXmedi9WrNlpyddW6Zre+KJp8zWvi3SSEZEOCxzPZ0bInE+zB15NIwqMT1cCxhFUVfnOJyovzZZIiPHmMqxuZw7ebs4C2tNN7JnsYg1NhI8Sa5rxZJAJIAQd2KAmhjaUkkyYNaHeQOIYfTVPwuMW64EcGHEUQOMRyONAeibz2bK0T06OlLPMut4ZX9ff7NZoLzWMvE+sWOrV7YxDHN5rgBDNiIwQyJ/VlnCS9yGQ+u0mnovmy0w4Iso1bWaLF3WcBqv7KTX18bHzva2WFM+W6wXBk6sZ7XoFASw4jhDw9Yyd9aS8c+jjbQRglS407F+/8QWg0P78Xf/o73621dt7t/c5Kgm5imeRrD+S/52yQ73IBXIgOqDVCl7TVaBr3YFsm/Xr/b6ZbPPKvBAFXhUgeq/hFl9oBO+hBd9Eqhyw6o4DFI+iWjEFdTLmb/2rVE0e/Gb1+ybL3xTfYpp6lm+WHE9jhsmFOklN8rRBpDiqioW1TOZ7Zwb3dCnyg02zFip7KSSPEePYrPRshVy4WrDlmK31vb7d163d99+w95687c2HPVtZ2dfUtlSuaIeWYDHSKA3UCanTy/pKqfoj8effNLa7W3L4e67kcYih4RtlGur2L7UatWKQAsARL9bp2KnlC1qJomzB/OYdz2snBvyT4CI67v01fcIwEtgugpFgRrX74l3VKLXxamT2E42LB6sJQAL8IEx1Gq5Fosq8EwcynxmlUrRvRdn4CgS0KYBljkgrQXwUStkqIAjP8jJ6RcACqCh/q5/1LGL5UrJLHV9o3m5MIdiOQGkzHdnZ9dOz443ET70amKMFIPGNb/lElOope3u7llAlmmcyGF5MBxq/dRPuXYmRwBVDIGcuzOAlXk4oN3r97VhwHqXKlXXXwrARE6epGKPmQ8y6PM8U/p03c8zC3PBpo/TMaLnhlZcS+efy3O2mHHYpAjLTpYMM861O52ylsGmp3qk2pYKhfsuvu4z4vpdeWB65OcAgabrRSymh5Mza7YUU7+13dEaHh8fOzOl9dIKIddm3a7u7ytqh/fJMKzRsrBYtnKpYrNppNxhXLCJCZJLtBtWGxQ8qsjHMcDylvfjcErFgtaP55Gzn7tBA7SRI3fPjszigf3i7/+r/eoff239dMuWuaZ6V/1VYCuaqbMc1Uv4xv3nQ2RA9aGUPRs0q8ClViADqpda7mywrAIPpwKPKlB9ONW4mFFXm7AKgCk3rzJT8nzzV77ttsv2wtev2pNfe9rK9brlC2Vbpp7lyBytVGUEQ28gN/+YHCFfnc0ntuQmPY9zKvmP9EOWlOtYlFNtZJbbxIH4ZoP+yKq1qoCTGNZCaLu72/bKL39qv/j5T+2se6QxOlu7yr3E4RenX0AUcSgr37Pt7V2Z1KxSszAs2te//oI12h31NcqFF1OfOJE8MyW+BNOcJHZOrray0CendCBWrxiWXKyJWF8X9wFDCkCBgayWXC4oQsvzuBIxhUks8AJrB+hYLCILA38TsVKRXNnfAB8n3yxoHJOhkW/zyVTAmDnifttsNxyjh+SVPlkzy+eIfpmKXeR4bCzkC8S3DG2VLJ0z8XwhVtD3PLFu2jBYJWJKm7Wmei3DckkmVQfXronJA3Q2m21Jfb017DN9r76Nhv37ZlcC0cWSZL2FUl39o2SkpvZPEm5g1db2llj22WRqURJZf9C1YsG56ALyQYD37h5Ktsq6AMzfffct9Z8C7mHh7907tieeeEJxL9SJ+tKPiqR5NB7b9tauADFs6WTQ0xoC4BVDg0Q7X9TasLlAjcuNuiJuXMbrWn2eMJfE+sxGQ7GmPM8YMq8i8gcZN73T+cBKJTZWUhdxRE0NefPEdnd3dF6AcIA68uHj02MdO1cACBdtfwcTMCTaEzHgo/FMTr2LKLEr+1fl+ouEOgcLXijpXKLFzM7OutZptFyu63Qi4Lsyt9HAfIh7EmsfR9oMYh5sGNVqDT1XyHtmi4H96Dv/t/3kFz+1uX/V5uuaBWvPSX89zKcyVvVivlX/+FEzoPowqp6NmVXgciuQAdXLrXc2WlaBh1KBDKhefNk/CVTXnnN/Dby87TTL9uILV+2Jx5+yYrUqx99atWFxSvCkZyNcWZtNgVLX4+mMfpA5CiAgTYzm911WJeccDASWiqWinZ2dWKvVuc9AwmxicpMmc+uf3rNf/eLnNhr3xHg1Wx0rFMuWlwkRbrqxgAN5lFtbOxYWKjJ34ngvvPiiBWFREk3uxQGWFfpfJxOxseR33rx5wz76+APNGyEkzCxMWDEkbqQu2SVzBNScR4Mop3MDCM/7O12v4lpzxNGYAeX+6+XMPJd3KkdbTIUYG4YPgLpx3U0AzsnSVkkq0x1ALHWkp9T1oa6ME0HqutVCIjxTTAvg6GzQF5Msdm+KZNTs+OhYQAaG7Rvf+Ib97ne/sytXr+h9xTwAeiZwj9EP7CU5pDhhpQJxjgWeL8hzJZZmrZrxOO+jZg36A0CfOaBrgZVq1Cux27fvqF/z8O6hPfPUM1ZrVO3o+J6LTskjU3ZdkWKvVw5YR0TXwF7m8zpHrhnYfaKFZLgVBGLJYcA5h5D19zy5I7M+y2hhQS4nAMdaAto4IED9vF819ZzJEOOdnJyIyecaRKaeLHD7TdULC8uP1LZSJnt3pv5VNl/4w+YA689aUrOPPvrIWm16Pj2tMee9mM6s2+/rekltqfUCrOJAfHzvntjpRUweLLm1ZpVy1QIfd2CzeJWKVWYDgrimk+MT22lv3e+FxYCsUiuLjQaA54mi0cLQJ+t6qAG0t27esnv3Di1JZrac9uy7/+X/tDff+52Nl7u2zLXMz4DqxX+pfs4IGVB96EuQTSCrwIVXIAOqF17ibICsAg+/AhlQvfg1+OdAFeDlS/pbC82+9a0b9sLz37B6uyWnUh9dopezOIFLc9EennodU4FMwAXOr9zYY3ADiwWAcPElrrePG3tYPp7AnMcjs1VmS55FaWz9/qkls6H94qWf2WjU041/rd4SWwpQglFFBgprGRQLVq83zc+5v3d39uX4m8uHer1yPQEua7MkiuU0u/YxFEIeeWaFQl4CSPocHdA0Wy9NgIlIEmWmzqZ6Pu/nNgZEa4tjekVLmgfzBsAAXvkbsAngEADDkZd/kA26kSoDhPgZ1g6gCgPL/NI4ltyXMQEluMcCWufTsYykEpxdPV/ML47CyWptg/FEY8KkEnXT6/Y1HsY6V/av6HcwtMTULONYua3n8TecI4AM+SqsZb3WsFXicnDTVeLkupHr0WQdz6XKQViw6WRuYalsabK04WRmL774LY3L+sI2Xr16oP5aHtPpSPJUHKHzQWjlSkVMIQZAgEwiadI0FuvLGrJpQIGcpJW+59AW87kk2RyfGiHHPT09tXKlqH5OagKzzBoyf9h5QJ3Aa+CYcWrBWvJ+mUelkeW4NgDucaIIIJje3Z09vZ4YmPNoHXqtlQuM3DhJ7PSEsQGOyNkja3fa1u12bToZbTYYkOTmrFKtCKiexyKpxzSPvJsYnLYcrxWV43lWpqcbaTFuzGSl8rnIBdrcyYc529nd1ueLB724Avr00PrI7R1YpU9WsUPrxIYnd+xv/q//YO/f/cAW/oEl5KjCOtOj6rnPefa4/ApkQPXya56NmFXgsiuQAdXLrng2XlaBh1CBDKhefNE/CVQVT7NcWeDnbb9Ts689VrcXXvim1Vtty+XJ2MR1tSpTFxxPiceAnUNpCOgDfNCrCGiFEYRDQ0oMGFuu3Vc3fYv33ZBTsjvLeg3grTvoWbSY2LB7JKA6HvfV+4e0lxeUylUBVcxw6HP0C3mrVuqWD8uSr964fkuyX8Ae5jWYKanHlPgSyZALtoRBJWKG/loZQvnq66O/cHt728WHFMs6Fzd/z8oFx+QBfJxzrBS5csjFQIjf0eNKzyQmS0gxN/ShDKNgHHG5BaidOyAHudAmEYCqYGuko7mczKeYL4ASeSsAh75C2OfVMratlssPFfuWruy029frAXKAIpjGer1hU+WT1mwxiwRaa/Wq+mippVx740RgHHMg1hGGPF8IbLmYWyzjpsiBKxjEjXMwLCgsq2TMYrVTK5brWpcbj31NDsz0zvZ6fc0dB2Xei9GQA4pLZ3gUhOrHpFeZayQIfPv4448FMnkdx2EcABcAG8Mr5MjUvV5tuizUTfZrFC+UY+ryeOkbxlDKgTlALtcW12w0j8VE8nvY8n6/K+kuUmdarsmJZRyMiLgGAMSAXcXQEAmECRPXipj5qYuy2WwsEIVDbi95svxbsUVywfZsb2/POu0tgXfYZK67JF5KDcDzs+lCr8+XClpTyXaJbFotbdp3wLtUdtm2LnoH5pVIJ5fxSk04Fp85AKu6zBNcqxe2mg3te//5/7A33n3DZqtdS4OWeWJUAapZhurFf7t++ggZUH1Ylc/GzSpweRXIgOrl1TobKavAQ6tABlQvvvSfJv3VHfXKs8eubtv1ayX7q7/6H61UrVuUEN9SNd7jgBrAr2jxYmGFwEkguVfmplkmOfSjCpjCkPk2j5y5EDJGMZBkbcaOidzqbNu94yO99+Tk0EI/tR///Q9sOOzKERfpL2wujCpUJYAGwJB6ZqVSxUrlurXbW3bt4IbtH1yXq26UJmJrJ6OxlUoFKwIAADSlogMZYShwmMxdTM5wPLD9PdyCvQ0D7KJnPMW7AFgceIIdBqQ5N1+cb1fqzQV0Iad1kTUAORxuCwLh1ArpJwY81EwZtGFok8XUmfOsPVsSwxJH1mg01RPp+mLX5q1Tm0zHtkwia+FGnK4EasicLVVqYjtPz04EamD6MFTCyRiGEfY2iZEe+xbK6ConN164cEAj4EcbCX6grNZi4FucuuxZF1vjpODqy12tVD/Vp1IVsEPizAYE5lVXrxzYXKztUsCz3YaRhoEEGPbFIALaJV3NB7azu+MkvMWNpHYDanNB6MB9Alh3rB81R4acJlx9nsAa19J0NhbgximYB3NEQrx5m+Y+Gk9sZ9uNJZlvoyl5M55ftlpumGDniEyvq9xzWS9zzDrnTt1YX4AvLLSuY4NBnkhCDCBnvQf9rl6HYgAGvtXeUowTh8M4DPk31y/HR3RObzefm5Vv2jQQgz9fuONLouwejM9aCSwXQ8mUYVv5m/mduw+z0QFYncVzGxx+ZK/+9Lv2ypsv22K9bynxNBxMPaoZUL34b9cMqD6sGmfjZhV42BXIgOrDXoFs/KwCl1CBDKhefJE/CVSXa5ignAVeYDf3O/bU0x37i29+2yyXF0BttbZtOJqoT5RHqVi0QuAYHiJUcv6mR9P3dHNN/yTAxTGqZqdH92x3b08s7GLCDb+TxlYqVRuOMOop2mB4Zul8Yj/8wd/ZaHTOqLZkpATozYf0DPrqNyzVqgKwGD21m1t248Yt297bl6R4NBlbp70tljK3QS5ifJdLRZ1gXoOL7ah3pht9zGqQkMJMVSsVgYJapWLocs+dZJEFAyZ4ALYF5LyVWENJZulJXeIezDxz6nuFnQUMrn0YWVc3ei1hN8eLiaXLtdUko0X2uRI4ErsJo5nEtphPxNYVgryiVABx1VrNTno9K5Qqtk0e7O3bYhbPumdiAwF2OMi6eedlCpSXDNZFmwBW5QZcQm4KmxsI9OWw09qAUUD3dDqToVMu74vFxmDKgfO1LYjpSZzz8NrLWaPZtuvXbkiSW6o6p93hkOiYiuVzBUljqS9oiRoyx+FooF7T+YxrytdGiCTEk5nYVKSw5zmq9K3C9C5XK2tUm2JOz1lXjn1wcGDd3pkNhwNJuQHKnAu/4708MDSiBnLNTWOL53PSmCQjp46w6jDT1Oj8PGVStYD5zWtMb+2Ljcc0DHkzjGtnq2398cimg5EtFlPDposatVttyc2Ry2Mi9dTTTwvoxotEnwmOzebC7tW9DZMOg+76awtsklCL+cSiWSxpN5JpWGRUu7gCMxfOEfBKDBCsciHM29HZsa1nQ3v5p9+1X//m5zZb71rqAVTJHsqA6sV/s372CBmj+jCrn42dVeByKpAB1cupczZKVoGHWoEMqF58+T8JVL3cWjfesD0wqs89t2vPPP2cTckErddta2vfogTTJAAQvaJzsxRzpIKksjCQsEFilZap5XyyKgu2TJbmkVG5mFm9UrHJdGTrFFDsSya6mM2sWmupZ3O5jOz279+2X/7iZw60pqniccqVuuS25XLVBv2+XIULlbJYqbUXiE29sn9gza1tyxeKNhpObGtrS8AUwMgNPE7BioqZTKxSqUma2T89VV/gPJoJpABSm7WG5JcwrtREADmftzyy3sXCgjCwuXI7ydKEWaQv0smhYUthRputhmPjfOTBMwFVUBpyaSzOwv0AACAASURBVPovYSfzlYL6FdMoFuMrCTF9qZHrHUWqjGQXsEZsj/okS0XlYE6R1K5d/Xg/vZ+8h75SgAssJkZGLtu1LIYZw6pqqWxXru5tXJZLls/lrVwsaj7RkrFiSZTH04k2IujDHE2Gm0zcWPORfDnn22A8tpxHf2TOKjXMnhbW6nSsUq/ZoD+UpHi99iU/bjc62gwAqG1v7WguPB+nkQAUgJXzS2POuyjn5eUqFjiHMZ0RT7MxU6JOh4eH9sTjT8qtGLmsY09HVqoUxfbOZhMHgudz9YnyN9Jd2HBlneLk2+tZpVaRguDcEZhPXbd7ph5UGEsebKiwhoxbr7h1jZKF5oCR0qDfs63dPQHvxcSx37De1AmzLzYjAMmsPzJknqcfV72ww5E1tlpyl4ZdR4YMUA5pbc7h2rxUTagRDtmj8VCbIdSEOCWk456/Vt4wdUjSyLqDvrUreXvpB//FfvnSj22YtC0N2htGNZ8xqhf/1fqZI2RA9SEWPxs6q8AlVSADqpdU6GyYrAIPswIZUL346n86o+pb3g+tXc3bt//ypj315LOSeq4Vv1IXswqLKbY0TZVBmeLWm7q+VIAT/4OB4jWFsKib7dliKjBQLsJWLSxeTOWwiwQV5+AA0Bcndnjvtk0GZ/bKy7+U9BfwVSrXrFKtGYJJXFe5UcdkBpMnHGgLpapdP7hhBwc3bOX51uxsSfYr1sn3nMR3wwTSI+sYVSSjJdvrbFu3dyqmimgXDGe2Nn2umBnBPoJuASm5tS8giLkR0mYZDWFmhNERGafJUkAaZnWROgknWAcmlXgagIhiXXAL9jxL1qnckwGPaZwIGNF7SJ8oTrQYSZXCop11T62K+dF0os0AwBm5rM3OtpjTkJ5bmQTRc+mJ6QP0zaZTgaeDg+tOul0uyWG4Vq9ojgBmatSoIiFeWm/cc+MniYsVUh7qQu+bTEaKSYk37DEbGhNce4lrmUzt+o1bttwALdYFiW3vrC+QBvClL3U6m4hlBIjKcVg051obB4A3+mphG5XV669tOOxJLg3j6wyTRlKmk6sK4N3buSJwCtMJ+8rrCiUnjT09ObZWq2WHR/dkLOVyZRMj+5c14/qpFgsak/n3e327coW8XnqDiTFKHEO+SuQijFSc67tWqUt2zvQB2vT7arNgvbZ+v2dLDI08l8V65cpVy+ULNpnOFHcDUMXt18mHHZCFWTZFJa01LtctANuHmQ+cRNttcITWaLSUK5wuE6uUqnZ62tW6dzptm87H2mSgVxxzpnU0tt/+7Lv2D3//PetHdYvuS38zoHrx36wZo/owa5yNnVXgYVcgA6oPewWy8bMKXEIFMqB68UXmhtbHUGYd2MqDE8UNFECWs3Y1sG9/+6YY1XKVHNWi5XKhJLwYBmG0g6S2VqnaHInqwjnGAlDFWqWAtrJYNUxk5jGgZm15ejXnU6uVSwIBTjKLiRDurCYzpbd/96q99ptf23Q6tjhNrFJtWrFUEZMIEITFjAF7fk6SYKS+B1euK1O12myrl5DjAaZu3XrM7t29K3B4dHRkX/va43Z2diq5J/OrVys6Hn8AgZxTp9UUMMLkSExfmghQwAwjPU3pn9wYLbFKMGz0z0qum7p4Gd4DcNPv8gXL5QMbjkZWQsKMW2wc23Qxs2KpLDdfADJ1cEZQAER6bE1MK8AT1hOAAsgZDPqS0N64ecvmi8jm04UYOV5Hzyx/xIznctbvdeVWC9iH6a3R17pKBRgxYYKFg9njQS+tIleQk2I8xS6AztM2WbGAqcTGo7Fegz8WZj+TEQ7FpnNB6k1WK2ZWAKv5bGFhsaTrAha1grvyCpbSjYupEnJdrid6SZEp93sDW60wp4rEChPJs+Q6Uc8sVVnLrAlzIKTOci42+jUdY67/t2aTAaOphZUrVW2asBYAeZh1FAHJpk+Xa4Hz5m2sO/PCFZr3Iw2OZo6NRaLOMQC6sOqA9OFoqA2Far0m06fJaKDsVNjoZrOla5GxoxipuDPqwgCJOpQqVc2fnlt3WmsbDYbWaNQ1JmCd609GXl5OcUnInzVX43wSWzPp1UqbD4v5TEZOi8XEkunEPnzr1/aTn/3ABpOazdcNfcZ5HwA7ezycCmSM6sOpezZqVoHLrEAGVC+z2tlYWQUeUgUyoHrxhV953AuvNkAVTAkwcczhY9fb9uTXtuy5Z5+zfKFkXg5wlVi91trkbq7FNMF4VWoYxgBSAzF5GP7QSynjG8kRE1v55H2OLMAMaZ2KzQIwwQIBoDBFAgDm/JW9/ttf2yu/+oVMb2bIVWtNCzFSspwkj/QMTtWjmLdiuSJpa6uBY+uuVRpt67SJ/kCKHAiMIqcka5RYl2K5IDkwrCjSXUAFcyaqhAesYaNet1ajYdVyRWARAML5cH6wiJjwBIqrgcXECTcWgF6uV850iPNKU8mB69W6AAg1CHKYSXk2jyNJbyv0XeLSGkViRQFegBsMengONpSxANBsI0jeOhzZ6dmpPfvsMw6w4+BbqslleBHPxE7ipAsoLJUrAlYwmAtAGkCcOBzft2a9rtoje+a8FBfjO1BOXWCSYSoBjrCunCMPcmfn9NamSz0H68j7F7OFXsvmB4AXYI7DbK3ekGyb64RoFtYDllls5dq511IzzgUTLGTkE/psYWHDwv3rajSb2ulZV6BVRkrzmTWrNf2b2BlMoPh3Ei9sMBgqXqhP/uyWkzlTN2KJ6KPu9wcCnYBPFQ7J9eb99MqeZ70C9tk0WEaplUsl65MDjImYZMou6gcW1M87kIvrLwAbsEhP8f7+FW0ETEdjK5ZLFharYm+hYwHXAZ+rTbzR2lvrPfTNnvc/A0xhVTkv+lOpk9sQciHBhXzRVjnfymHB+sOurcXUryy3Tm066tpHv3/Dfvijv7XBuG6JbVni01O9toB43j+DO6nzfN/7LuJf0lfm+XHd98GDgfo/fM8fe18GVL+kRcoOk1XgEa7An8HX6yNc3WxqWQUekQpkQPXiF+LTgKoMate+/du/fMaq5bk98/TzlssXJaeFCWo1Ow5IyP02sWq5bqmtJbsEcAKC+t2+tZpt/cxNdrPVslkE8zeyYpC34bhv+1tbAjqLeCGmDAZv0DtTDMu7b79uv/n1LyXxnYuFa1ixBBO4dszhbG7xCplrYOVqTVmZt248bjs7e5asfEWMAAQAtcg1YTBn07lF5I12Nr2Bo6F6UmPMgjDZyfmS38KGVisla9YbOscASm3tDJWYpx/kBHRh+qIF8S/IOSvmBXnlntJLSV8qPanIUgG7MKbUhcxQAMbx2anAX2t7R2xbq1aXbJR4FIAadXG9rRNb0csrFnC+kbimkvTevHlLTB69kDkvr7EASQA+9bnOpra7d0WMHTfbBeJNJA3GhdmsUsJxFtY3tVq1KqaYyJxz4yhoT+oP0JVUWe6zLu92OOiJbcSNGFAthhRwvTgHwzmbzJybcrXa0DkjBUYCe/XadbCUTIRss5HAdUStOU82GJgD4HOn1RGDbEHOxb6kiS3U20pMEn21zkkasMjmhXNlLoh1dD2hLJ3n8nRtLVdmaqOs2yiyWq2p82F+k8lQ4wJgJStv1HVNku+azp27M7Xgedby3r1D9TPDhiZLAP9SzDCbBDgol2R6VSVpWNfVwcE1+/jOka5F+na59mCbg1LxfoQPLCw93DyQyjebTUmLkTLTZ9vr92RuBUvL9YFZ2O3Du5b3/I2bMz3KCxv3zyzMmb33ziv20ks/tm6/YLHtPDJA9ZOg7tOA3YO85tO+IT/tfZ88/ueBys86xhf9RuZzmAHVL1rF7P1ZBR79CmRA9dFfo2yGWQW+cAW+LKD6eTclX3iiX/IBHuQm6dN2+f8l5ykn2j9gVCX9XSMOdEC1WU/tiSefk0wzF5IBGspBNVo4IyRu7JlLrdFULx2giJ5J+jXr1cZ9hhUwBZjFQAn4MBj27Nknn7Tbtz+WBBXgBtBJ4pmN+mf27jtv2u9+95rAGcwd0t9SpaF/E2eC6zBmQoCQICxYGBbt6pVrylG1HMxnTn2hgKOTk1PFtdBXCFDDGRUQA3tbq5FTWbbu2an5yqosChhVKkXb3dmRu2u4cerlvdGSvs68zadTMaqAevgW2F5AEtErgBfmTW05FowawFLsZBDoD/WSNBjX1iiyCjEoSSyjHOq51enoeMhKvbWLKWEjQLLj1AEtJKqD/sD29vdltgNQxckWFOgYuZUyVWHglK/aaIsJRLa71W6LNWW+AK1KuSQpMa+F8QTYyTDJ8wXs6AmFqe0P+razs2V379yxqwdX7PadjyUjpU6wtdqsWAACHbvJ9YE0Wwwq/bmVsthv5gYb6MBnauVGc9NDitmT65fFTRmgSC2ZFyANVtNluDrn4Xa7o3mHyhMd689kMpZ0FrbUfSbWdufOXcX31GoV/R7XZNhtNh5cbUObzcYC34BFnsfECQMlpM2emFW39hznzt3bduXqFRsOhjpvmFWANRE6oHbiaUJAeKVixXwoVp7P0HThpO58lujfvX79uj4XbABx7XHdprG7TpwEPHVOw/TIBnl9RgCqnBtrMxnT512TkRLjNxtVS2QaZRbPJvbh+2/Y97//t9YfliwNcP5dP7KM6oMwl3/sO+5P+d58kNd+yV/rm02TDKheRF2zY2YVeNQqkAHVR21FsvlkFbiACmRA9bOLelFA9Vz6a0uzbzx3w555ctt2968LXBBRQ3wIWtloHsmRFhABE7b2/fsSOeZ23vPoGDzHJvI8DrIe6G4Jg0aOaWD5UlEAl35U2NSzs0P74N237J133hKoAEuUKk0rFskoxW2YvtTQxmJKAUhkkhZtu7Nrnc62FSs1yXC5GQWULpE5LlfO2Gi9tpOTY+tsbRFrKjdX4nIAXkhaudlHbgnQhs0qBDnHVgWBziFKXS8nJKuyYCXldVmf/F7sZQ6ASj7qSuACcJVEsVgx3Gg7Wx0LSyU7OT6RsRJzArTCJmLQxDkCQj2YvzhSne7duyeJ7PbOjtx8I463WolVoxY4DZ+eHgnUXL9+TfMAtIGQcJcFpIewcLmcHd+9ZwfXrjmHYQDZHLfjssv29F2WJ8dmXdXXuclTpYbMp1otq17bO1uKToHdg+mcjCf3wSrgVVJwsbcu91aZqwKGLrpotZFxw1JutbfV42pBYHEE++lZvuBidVzMkac4IubGce/dA3g6UyqA9Tm7r/5N8na1eRG6qJxSKEnxaDSQPFcs+QZEs36KuQlCSxPnrgzjybU9Go2sWCrp9yVUAIOhYoN4/2Q60bUrB+ggEHMK88pmDT28OO/mMXYKQ8nIE3pgfVjmSCBZBltcu5vPBueB8RPs7mg4kMyXGlJ/XTez2f1sX/U8FwqWLxY0hzRZ2iKeW4GNkunQQoy+oqktF3P74P3X7ecv/cB6g7KluZ0NUPUeSenvJ7/THgRM/uF7Po9JfZDjfdY3Lu99ECD9ef8ZzBjVz6tQ9vusAn8eFciA6p/HOmZnkVXgj1bgywKqnxzkXyop+7zjPMiNzIOM/SA3VF/WWJ8m/QV4If11QHXHbn3tadfvmS9aWCjbDHMapK5rACBZn4ktbX2f/aJOsE6Y2MDgnbNCyC7p9awUC7aQdDi0ZqctJ19AwWDQQwlqk2HP3v7da/bh++86wGc5y4cVy2Oeg/QXV9PVysZznFOLMnkCmLYabWu3t6xQrkq+CdvKmESmnLNTW1sdu337jstCpZfPz92Xg+bIvlmb8kQbrYbksKUC7K1v5XxosziyQliStFdWNr4z58HNln8ny7UknwArgCe/A1TjaAzThiT0XIbawMhoRoyMA/uwykTScL640NYqJTGI4/FQ8+j2emIGYdJgZwFek00OLfVvdzoCwYUiLsMrAVWuI5i6nd09Z+gUOtCF5BhgxfkLiEaRDJvEgBIVtDHFYs77V644sysYWvJWFdMyFXNbLOZdZmsZ6erCVqmT7NK3C0gE0BEjBKsI0MQ8CqmxDKJkjOU7Zl6Ovk05AzswTN3yVq7XBeoAgNSXOVBb5y49c2C6VLBmo6nrh2sLABpHqQCz4n/khAw7DMPOHktOmx8YGeECXSq5vs8pKoCcp75Z6oy50tb2lnPnDQJbLmIB/1zoCxirV3Q+lykTxlbPPPus+lNltLSM1aOK5BeQCmDFoItzwdUaqTz1ipdLOfcir16tl9oc4fN0enRkVw8OVBvYXB7OsTiW2gGptq4xooqqLpJItaH3NPBsqb7huc3HA3vv7Zftl7/6sfVHFUv9vT8Aqr6t0F9nj0uvwPe///3sHvbSq54NmFXgciuQfcgvt97ZaFkFHkoF/t2/+3cP5mLxUGb35zHoJ4Eq0l8xhEuzF5+9bjevVe3q9cetVm+KdVquPatVG2LZkL5ysy8WauMc64yLIhUHlg3Ays0+rBN/lwtFy+dzktMC3BYpPZDOuVQGRNHUju7esbPTuwKryByTJa2MRcvD6q7XFhIJA1BIyRStyIW4VmtYqVCxGzduqVeUnlhicaDQzk5PlcMK0EI62W637fjo2PJ5wA9GRTnNc9jtWbNJP+VaAEG5lstYElnnCOuJUWa+SGZhunCTBQzlNi7IADEkqzBrzlgqVu8rfwBTpVLJJuOZ1Vstm45nAhg43ZYquOLmnGtrHDvX4CRSTyugBuAndjl1rsOAJBkitVoCmphFYQJVbzR0voBEwBTAtlAsKasV0M5aAaYB6oVCaMsEgEPskDM0IiYFIA6jxzkCbqmNNhviyLkaJ4mkwswtjucCd4ViUUwogJDsWiTC52whDs+wwawvoF39vXLBTTZzLMnRlgxdzpNNEZjmeRRZtV5X3QHvp6cncndmAwRQB8gGkMJaU+ter6f3T6dIoB1TjNyW667VakoGDUqmTgJ/5N1GGDyFAqZhGNjp6ZnqorVWf/NM8u4QgyXPE2tMb6mTWSe61jkGgH48Gik7GBCPWRh9qWwyHFy5apPxWHLole+iZxibzQZXc5c9zINjTIYjse7uOcdG86D2yredjKxScfJs1A2wxxiDJRF9scjDUxsPzyyeTe3NN35hb7zxjzYYVy1ab2+Aqm/BKgOqD+sbPAOqD6vy2bhZBS6vAhlQvbxaZyNlFXhoFciA6sWX/lOBKtJML5Dr7/PP7NnjTzxjlVrD4nipvzEy4iYbICKmZ+7YIR5i0gqwqE7Kyk22+lhXawE7ly/pWbqg93Ql2W8SEwFTUpZpuRTYZDSyN377j3Z8dMeGw74ATJAvy3lYUlfySNdrG9JfGZYU8QF4zgcFmSmR+Vqt1jSHQqGsG34A9OHhsWJxAF4wivNZpL5LQJqiZ3AXrlTU79fZbhv6zO1OS4wn51Cv1RH4queSc+EPYEn9nOYYrxQXZag7b2VjcjrVrzq1Qpi3o8NDGeoAKsncxHZ1uXaOua1mU32WiicZDwQ+qC17BoBSwGq3dyamEWkwZj9Ik5HdEqOi2BIYto1hEu+BNQRUExVEnBC18/y1WNHJeGgh5k8C6r5du3ZdTPl4PnFss5lAGOfSlqHRXMwf/a3VmovhgWllvZkb9aefll5PJMH94WCTqWtW2vRv4sQMwAPMwUIDfgF+9Qaybq4ZejvXAqqciwBruWx+LrBmq6M6I/Fm9wqn5XuH9+zq/p7G6XbP1GuM+RSbBcihYVoPDw8FOKkl4I5rknMi2gYgLoY7jh3jXMhbr9fXe6mBZNJHx7a9vWXLhXPThbU+B/wyefI8Za+ubCljK4AmPapsBiD3rtdqdv3aNYsXkV47i+baNKjXW1rLc/n1jRs3xbojKU7ShVVKNRsgAa5WxYpzDdc3ztqz+UQ1VK90TK+4Zx4y87xvs0lf51jI+zafDO3lX/3I3n7nNzZdtG0SNzdANZcB1Yv/av3METKg+hCLnw2dVeCSKpAB1UsqdDZMVoGHWYEMqF589T/L9TdnObt10LJnntq2J556XoCSHjvPIzsyZ8VCSWwdjCE35MBUATWkk55Zu90SmOEmWj1+ABHYxQADorWtk9imk7kla2f4AyKT/NFb2fHhHXvj9Zft3p2PLIrmkhXnw6oyU2HPaGYE3J0N+pL+AlQb9ZbkvwCmWpN/VwRInATYBFJWK0/mTZjWAETG46nt7u7acDjUHIn4UNxOtLBmG+ALk1eRlBJgAJvKMWBvoyQSUAWAEymDPBiwLhnnCqksEteVeh2nk5Hlg5xAXqvdcuxmvW413JLXiaSlknLjzAtY9WnVDFQ/pMD0pDqJcXhfhntyfKy+UkAMIJW1AOgArnKBy9gE0ME4Y7hE/u0/AUxATmDT+wzvRLE+Ap85evGc1NTlsNJ/C7jLCRgBpIh4QaKL4RASZ1v7Yq85byJodnd2rT9wUmV6Llnz2WQsVhSW+NwICaDmnKKRZpe1tjCzHHexgJVcC9S73mKzVmdbWaSSngM0p1PbbrXtow8/tEIxtGq9qhrAmDJ/rsFFFFmauN5bJLqYarEBIUlvnlxgX1E1tXrNfHKE12sx1Pwe4AuQBoznVp6Y1POeaxcP45yulfs66GmtxKAHvgEm1xhGhaFd2duXHJsHxkkV8mwjxyavkANgBhWGYl/pUcZJGYAa+KFYa84d1n00nmgDg/5X+qwZu9FsipGdjUfahFilLk83DDybjvv22ss/sV+/8hMbTZu2+P/Ze9Mfy/L7vO+5y7n7Urdu7VW9zcJNoEiZsSxTlEhZpCXZSKLIdgIkDuwkQIK8Td4kbxIgf0Je5E0ABVkQx0EQxLZgS5YsS9RGkeIyM5zpnqV7unu6a7/7vgef51fVpkdDzXDIrubA55KD7qm6955zvufcO+f5PdtqHb2EVokYqD79b9bvv4UYqD7L6cfbjidwNROIgerVzDneSjyBZzqBGKg+/fEHoEryb0LLROhYpDojraR+8lPX9fytunb3rqmyVlMiGRmQwXTlshl7CQFE7pJUAKQAKlJfQ89kABncXOPFPD0+MVBwEqy9hjPNFnMDVYAaktNkYqlHD+7p3t1XdfjoneC/WxB6FIAySbr4EGHkDo+OLOlNRxnLfhPptOr1DVXX1n3TTw0LIA4ARXflrVvP6d69ew7UCRLWAGief/55/zwbhdoWgE6hgO8174Ab0atarRm0sL8GHPOFJcEE2XCc1cqaHh0eCg+s33+1CCD1guFDHgqwheWbI9NNyHUj7D+gCOkmIJl5PT56pOduPefwIEtPlzP1uzCoNbOQeDHphwXc81pkp91mxzMH1CMxBfwghUXCC/ij4iTKpF2fUy4U1R90lTdY73uutfWNIFe2lBaQHBYDmBPzA7xRyzK5kFtP5zP7UwHIyGbxCQNeQdn4MYfDvgGTq44ufK95enMXcy2WU7PoLBZwHtkOgBHJ+ZnZ4TUD0cl4ZHkw/a68L+nDlWrN1yfyZ/aRCiFY8aPjI1UqZe8P0lsWHwDmSIS5NkjvBRjPF7DsOUtxAYP4Wdk28zo/J3gp7/NnCbITraXzs1Pt7WxrNg+VRFTszMZjy4lZsHGXLJ7k2VidTtPvxeJEmnqc1VLP33rOx80vYI2Xwhc8V3mN18MQL81sBy/wzNuA1SUwq1BCWp5RJo0cOWnfMmw5nyMHi9Eni4/b7885S3hRIMom1G81dOeVP9VLL/2xJrNNDRd1M/7IrmPp79P/bv1+W4iB6rObfbzleAJXNYEYqF7VpOPtxBN4hhOIgerTH76B6hJYutQyMTeA0ipNSpL2Ngv60s99VrdeeFHZqKBUJheqQeYTA5rQmUqS60rJdMYeTFgeQCkABwACcAVUXTJaSDmp01hMZ5rOQ88mwNX+uwhP50gnRw/1ysvfVKdJZ+RMizkVNBnflANUo2zW7CmJriSnZrN5RamMFKUNzOobm5Ymb9a3gnw2kTIDBWsIsHPHpj2H+GQDGGPbpEMBwOmhpHMTLyuSVKhJ5J6wc4AwAHpgQeWKFSf2JpKhr9WACy41HD+yWB6An8sU4Amy3GJRmxubSiYjy1wBxsyT1/T7Xf8MhhEWejzsaqWFZacwnEh52SfAMiCGJOCz41DvE1jOuVIR6blTpx4DnHgvAJFTfaOUq3iYDcwlpB5sNeeS847HlPdAxsrCBPJlQCk/Pzo9UalM7RBpynMfXxRlzXJGmQCmmIuWc29rMVuqtlZTp992+jGLEbDkLHDAWPLAv8qcAWEAxO+txmFuHDP+3FDJU7M8OMrkDOS4tlhMYPbIfDkmZgIQ51zlCzllImTqaZ+/sHO6CKUaWiLOg+ezCABwZ1/cXzojbKmgBw8euK7IwVfDUZBfO3RJnvF6fd3nl/E9eHBPUSaldrMRroXVUj/56c+YaWYf04lI552O1qrrZtWz6Zwa7XMVcnmHZLHPLAjwuSG8KcrlfE0jE2chAq6cBYXLz9dkFq4vFiBgq9n30XioxXykca+lu7e/qW9+8w80n29psNyIw5Se/lfq+24hBqrvO6L4CfEEPvITiIHqR/4UxgcQT+D9JxAD1fef0Q/7jHcD1TksTSprzxvS38//zE/o4PoNV8MoGepdYKwInAnpsCTrltRsAwyQnaae+P9gAC+DlQBvsIOuBgEcTgJQhcFCLkwVB9LJdFq699ZtPbz/plqNRpCALqREKvR0JgkuiiKDI8BTlMlqNMYLWHEtDWBjd2/fLC7eSnCJU4yTKTN4eBBhnmBeT07PnLaLdLNxfmqGCoavkM9q0OsaAAIuYd7Yb96HIB8eHGc2CowhElmOw+nHMJBIS8cDA/dqpWqfKcdvH+xioebZuW5cv+H9ATzhrcVfCMgiROnk9DikCE8JtkpoPOio022H1FgDpbQBIEylMaEl1imDPEDpjEqgFGU79MLmPXcAFR2myHAno4GmIypZAOowdxOze6Twsr9eOGDoVMQYkC7s40QWC9iCXedcE+rDPpuhpP4mS+0L8uSl5dKwou0WoGzN88A7CcLmmC6DkNgWoIzFC/tEc1lvk58jM+Y8wljCgbpV5QAAIABJREFUMsKGcr05ARj/ajEkAnMuedj7u4ANz/u8hI5WwGxKBDojvWYGzBAZMmy4A5L6A8ulYcypBXJIVr7gBYggEaajteO5c/0jHdd8qdl86mRhzmM6w++WOj058nU6nwRPL35qkn85d/bYprOaLJbK83kCVKcy9kRPRmM/j/fgnNn/TeBYNnjBh/2Rr9PAqIe5A1w5n8yNhZbROHT1so+LxVids2PNhmf6jd/4h5qMNzROXoYpUU8Thyn9sN+dH/b1MVD9sJOLXxdP4KMzgRiofnTOVbyn8QQ+9ARioPqhR/eBX/huoJpwrYdtkqoWVvrbf+uXVNvYcKJroVi9YOGGZurMAGZgfMoaDEYOvnGFxpNHABU8AAkwVLBP3LBvrW9oMhv57/g8AQWAIVx8b9+7Y7AKUEUquVoGX52SKyf6Erxk72W7o9VipfSFfDSTK/omf2Nz27Jb9sssIXJUM6tJS0IBqjycGLwgFImwIZhQ6j0AgVP1e11du37dP7cEsxhCmfBfIqm1zHa+0IB+y0wA3wAEgBygzACcpFyzeLK/EcaM95kMw6wASUiGYd4Amdk8rHRHDx88VH2DOYVuzdlwoMF4oNFgFPpQM1TrhD7QEEjUc0ox+8M+0At71jgXRbEzPJ6ZKARZpdLqd1oXSbtZ7zM9opakIl+G4QUAkUa7WiobAfio3AHU4k2Wa3LooGWRAnY0sMJJdbr4cOk9zYhraDZhEQPom/IMOD7kze5WTaXVG/TMbCN/BogCSGEK+ZPtIasGGMMgAgwNWi96ewGxZpXpV12tPBN7c1ORymvr2tzc1DsPH6lYxlO80mwKSE4qnytYTs31BkAHHLM//cFAo2Gou0FyWywUdXJycpFAHBYeqMG5rMap1SpeyGEBgvNt5ngx92IAwHY06rtLFXZ0tZzrxRdesPyaYKa1ak0zVhdWSQdq9dp97e7vhHmnI/tomRXvw6IGiwIA3+V8FZKcF/TRskCBn3YRnjsamilG6cCMeC3p2fjAV5Omfv1/+R81nW5omtqOGdUP/M349J4YA9WnN9v4neMJ/LhMIAaqPy5nIt6PeAJPcQIxUH2Kw71463cD1aUZr0iGd4uu/pO//7dUqgBQMyqWqr55Blgl6WtcLtTvDbS5ueOAIJDMpdz3UgoLcwX4cF1JInHB4qU1R7aZJmgn1NZcSoNXeBjnI339T/9Q3XZD0+ncQDUFe5lArpq29DKVzajRaKlcLNs3SYoqQUrJTGQfI3JTABGAqlbbMCCm85Ibe9inZrNhQHN8fOxJbKyv2fsHS3sZ9rO1taVyuWIwC9iqrQUpsNNWx0O/J/9O2wkAFNAIiOiQ2pvNBg8u2x0GFpbXmVWcLwxckYhWyzWlo6Rls/g62QeYTvYPptDAf74wK/nOo3fsFWVW5UpFzUbD70uIEKwpYJXtwVADiBrnjRAINBr6+e3GmUODAM4812xid2AwyHmtbW1qhsz6AnSHrlk8pqGzs9VsWZYK8whw4zUAbodjreR5w0QCpvqjEOxEYBTHwPnnuXgyeU9AKu+Bv9KLFauVgS7zCddYqF0hFOtSCjwej/x7PKmXkmpChKhsQXeLp3Sb1OdSxR2kmXxe+3v7unv3dc1crTM3Aw94BsDy/kdHx2Yqkc4aTJMIjCR5JTUaDTO8/AwWFsDP3Mbjvln3yRjpuvzeLDCgOkCum0jgOSXNOUnbj72zqAtI8SUQil5fWPRUMq3ukPcq+PpxddBoZJY2+LszKtKpW2YhaKBWox32h7qjKHURRDXxogxpymGOgd2fjIfKSHrtpT/UH//Jb6nZyGmVP9DcPvQ4TOnpf7N+/y3EQPVZTj/edjyBq5lADFSvZs7xVuIJPNMJxED16Y//vTyqqyWZvysVMjP9/b//t9wVmkQOrHToWE2uVCgSArPyzTZgklDTy6oNEmABsWbjJsE3B0gDAAJCHL40m2uxCDUiSBkJPeImn4qQt9+6rVde+jN1O80njGoSRi9Fkm3CLGChWNR5q21QhQR3kUhqd3svJKTuH9gPSTBrbX1drWbbLGQI2iHEJzLYoZczn88q7YqZkOx7KVU2M7m9feGZnPv17HeChNtsVhC8sKqwc0hIATeACY4P7yYMmTtfL/pl8dcCSOzDdE3MUpubWxeJtmibpVaraTkv/lVCmKaTi9TdWZgl4I5AJCSlzLrbavu5l/tN5U6v21eWnk4HFAU2M8hVC1osZwb5IWl3YqAGYHPy7GqltY0NLVaBHeWcFQslM908j/RZgBAsJKCI84lUm/PGMVOD43TeJX5YzlXCYJLXMqflbBWksJkgNXZn7DQsHMBac70AcC+rX8xecpzIjwH4SKAnPD+y/BqZKwwoMwBVIjuGv0X6u3tw3YsWM4KL6JLNcI2OzYxzrW3UN714AGvKvjEzzhmyX6f6JpL+OcdK5Q77tSAgazJTOpOyh3itWnTC8KDfMZBktWKptIZmiqdOpobxLOQyrh4i/Aj/ayZXCv2nF0nJAN/RRT8txw7rnsD7nM2GRY4pvtxqAP+DUKUUvNApe3sN+kk2XgQJMnVOnDuqhzrnJ7r90h/pOy//oc7P00oUrmueWMZA9el/rf6FW4iB6jM+AfHm4wlcwQRioHoFQ443EU/gWU8gBqpP/wz8OaAK47dMWtq4Xc/pb/6Nn9fm9q6GI3yEayqUS4LZyvjmfxqYtHQmADTf5MNsLSyf5M8giwy/g2EEdPAAqMIkhm7MAF54zKYjnZ8e6s++/kfq99pO5iWDeEVlC0mspNGmImW4KbccNK/lfKlElAkpusWyVsm0dnd33TvJ+5JKCxOLl5Y7e8AL8l+AcvPsJPhBZzMDBH7H8VGZgtcRVjOdJGW4YEYNKS71PPgK7fGMIgObUM9C/+fEHafUpQAIL2WaADhCfYajgcaDgeobNbNzgGYALGCz1W6YVXSITiYS1bTIRwGLuXQICIJNazebTom9fuOa3nrrzdA1ak9r8Fya5V2tVK7SbRpA52U1DH5MexqzOS9ALOYzdVot7R8c2PebyQNEe6FbNpv3tn3+8GROZ97Oebvh5GDAcASzByhOpv1cfJV4a3kAKOmjDV7iKAQd2X+6ugjQompm6Odu1DfMrrqDFxntdCoWJ/CmJlmcSBO0BXNeUbfXMfDkWKfjECyEfBd/MZ2rsLCFcvXCg0rtEWA1SJ0BqvbxTqYOWOLBsR6fnnqfOCewqciRAaqwrew/YN5y7+lUZ+cnqpbx+yY1HQ8dhGWQ2Buo3WoFH/dsYgUBAHZnZ9vhTISOKZF2sjF9s5w35MgcB9SrPdCA+yjynz5mvMIreUGHn7k2aBFY0+ARt474if+W+djH2m4oMZ/q7p1vmFFttbJa5Q40T7o0SOllSstEkMDHj6udQAxUr3be8dbiCTyLCcRA9VlMPd5mPIErnkAMVJ/+wP88o8rNdcotnM/f2NDPf+EvaW29rmarq3JlPbBOS9ibyP2TgD9utgEXgBAknr7hz+edVopvEnAJC+uqFYcxzZUjdEcLs0OAV27A8Y8WCzndv/e6vvvyNzWdkBBLAE1OSJKjfMavTSaQ/2bU63U1V9Ie0UyhaHlsrVZXKpsPEt8LMACTxs09/adV6mHmsLlTM2OlfE537tx2yq9ltQm4ZHyABNIsnHALyKPiBGAKg/rCCy9qOB6q1+8bdAFgCMnh2GDRzDSTijwZOakXkAvrCsA+PjlUvRbkvru7VJ7MzIzxfOZDOjEeUN4LgB36Smf06Rh0c8zUnmSilCXTy/nMwHp9fcMhU5ajJvGTJi5k0mnLSqccM9VB85m2dnf9/vTYrtep31kZ/OLpXcK4prNmNgF1W5vBk+tkY7tUk5ZX93sd19sAe0JPbsFgjXMNWHXyMT2iheC7BYAeHh5qf38/9Id64gkNR6OQAr1cBJBLL+9sFpKLsSVTHYMsOBkY4sASj8OiwBSgFiTVMNBm7afIrbk+AeIFzadLsefV8loIRaK6JUppa2tbJyfHvha4htvdjpqNpmClAXscE6CcYyDlGVBLgNiKrqTkQksHPBE4tVC5WPD7LhMry6IBtix65LKRg67o4qWaJ5PLa7rges26nobk4GyxYJ9yb4h/uahet+PX8lni2IdUBqVDajafD2Td9XrdEmh830jQmbsDnS4SrMOiy1zpxEJvvvo1/d7v/RPN55vqLaqhnkZIf2Og+vS/Xd97CzFQfVaTj7cbT+DqJhAD1aubdbyleALPbAIxUH36ow9ANQBT6mnMsaxSipIJffqT1/XlL/+MlvSqRnn1+2Otr9eVy2fMOAWWlGTVxZNEWwAiPwOkcuPs/spUWo3WuXsnAVc8hxv+8Tj4KkOFTSowb1FSjdNDfQNGtduy9DdKZWVhZRYPY8rsFmE7vDfBNEh/l6uEStWKt7tKZoS/tJCnqqaufi8AZKg0vIJ4VDc3N/TNb35dCySw2UiN8zN1Ol1XsAwAM5mUgThMHB2jMGJf++Ov6a/9ta8YxMEEliplh/QARtdqAQBzLIB52DR6OTkuABkgCFYSpnc87IuMqfpmTdViyRUpgxEAp29v6sbGputIALAAuc6grV67E7o6DZoSymcjFYsFNc7ONV8QPpQ3YzdfBvkyoByWF38pjCqvIzQqz8ICktZ21wE/o9FAEcxwMqmtrR09OjzW7u6+5dycj1pt3eeLvyPvJSyJjGaAIseAF7PTadtPee3gmlnUQX9oKS6MdbFU0GDY99/5Xb5Q9Gth9XKFoq8NV7H0e/ZaXlb6kIaczaadguzFg+VKiYuwKuYLWF3g47yQyCIlpp6FxQEWCrrtgRlLWONCCb9yxufCEu/lwgwvic+vvvqKAWC+UNLe/p7B+SXLfxmOxfnOZvHiLtVsnGtzc93JyQQ5jYZd1dZDCvJ568xsOGB+jhQ6ndRqgR85r62tDbX7A1Ur2+5WTSUjLz6skrCok3AtpQLjW4jocAUEA4Px/4YgJS9UdHu+RlkYcvrxBYvNgg+fJa5FZNqr+UT1tZJe+84f6Ld+6//S8VmkytZPxED16X+lvu8WYqD6viOKnxBP4CM/gRiofuRPYXwA8QTefwLPCqgGUBM8lz/og9d+mNf9oNt59/MtMb3Y7x/mvXiLVBI2bKKf+szH9Pm/+jk1Ox1du3bTzCCgAr8moCyA0pmBGz93Am0/JN5u1DYtj/UNdD5vBujx8ZG21ut+HV46OkIrlZJEkimdlPO5huO+WqfHeunP/lTdQdvsz0rUciAbTvlmHomk626m1JHMLVmd40etratUKCuby9v/SSnsztaeb/AtS02lLS9dq8AKL12P0+20vY+AnHwup/Nmw/uSL+acJosfc2971/JcjrPZaltijOQXJpUAHafq+v0AQDBvWZ2dnjmQCoBBGi0gL7B0eC7TyuVIyE2rXlszMwlrh2QYNjVfKDtQB3Z6gMzVbGHavbGtVks7Ozt+3+6gq3arabYuSiGNnao/Gpu1RAKLXpormf1uEIRULimRSnmRYXNjywFBeHlJq2WepUpR503AeUbZXFEFKlSUUH8w1MnJqQOgNjbrDn5iZu5oJXSo2dDuzq6OT44NrmE0oxwpxHN3ixrUEsCVoEpl4mNA0kwVDiylmWEuvGXCknG8r7Cf7U7Lvzu4fqDTY5jmmgEz6nRALewx4DwHQOO6K+QtAc5kCROaGPiTYqxk2gsUXDeZDD7lpdOL9/Z3zMKTtIt3l+2Sfoys3NxxCj8qPtSBNrY2/bFCBYCnuZjLaTjqaQwTWgg+Wzy33XZPoxHX29SsN77and0d1ao1jSYT7e/fdD9v67wVGNHJ2OcKTy/nxtLqkxNfy67lgcClu3cWZL+hS7bqzzoeWxY+JoSRcbHZz5t2GnY6Mdfu9rq++nv/TH/wL/6xTtsLRdVPaK4M4gZG7T+f1eO9viM/yPfXu1/3Xq+5qud8mO959jcGqs/qqou3G0/g6ibwg989Xt2+xVuKJxBP4Ec0gWcFVH9Eu/8RfJtQJZPQUqnEXLdu7ehLv/BzqpSrvpFHmgiLCUsHW2UmiqAcAmtgO0lTvZD25rMFyxLxB3KzDyM5Xc4VATKV0GDYc+AM4BMJpGtsCIZZTnX04K5ef+UVtboNzZdJrZKR2bNslOau3WCVm/axey4HSmeQzqZUq256O3gU19bWHZ6zWd82S+c01iQ+QDyJAO6J/aL9fi/IiZPyftrBl0xa/glIevjogdbKVXtTd3d2tFar6fj4yP2usIYAKhhRgPp4OgvBNxc9q/MxPZt4PAkJCsm8RnaAx1LBHtjlfPokZRaAV12jriZtgAPbibw0uZircX5uVhaATK8rjOJsETy/nV5La4Db5UpjKoDW6mYaW+22GXC8jPli2SwxQA/2D6DLwoNrYJAVj8YG3I1OQ8VCxeCpVq0bQC9WK+8/4Is05UumkQRawO7R8ZEB5mXgEfVB7AuvBYgi+0U+/fjwsTLIkydTs4qwzk8qdroDA2rem4UMzqerX1JJbW9v6fXXb/u9aNMZ9vpB5jqfq1Jd9zz5d6696YXsF3DJDJECL5MrhyvBxteqG5bxArYRINNne3T0+EKSPlOz1dJ8SmJv2qFQbJ8ZwwFzzVjKWyr6vCEPn0wGiuhNXc78utFwom6PUC38vHhdJ7p546YXd2Cpc4WSgW8+iz85fHbw4jLj0WRkoE990WUI1yWbbAk025tOQscrgUyUOS2Q+IbPk2ewmPlaT65mWi4nevTgTX3zD/+FzjtTzYrPabXKk/GsJV22TxGovt/C2QcBqh8ECD4toPqj2r/3+o/A7/zO78T3sB/B/zrGuxxP4AeZQPwh/0GmFT83nsBHdAIxUP3+J+7yRuqDsBAf/PT/K6Ca0FTXDjb0y7/yZWUy1IrgwUyYbULyC3Njb2IeeSlevoVSdJxm82aCYDNhxGBTAUb4WlfU0yQSZrvofCzCuvFzpJgpgMZSk/lId++8qnu3b2sw7mk4XiiRztiLiTx1ZaoLj2raSaz4H6nbKBRK2trYC/uyXOn69Zv+O2wrN/+WSjo5Fk9sCNwhZZcbfsBCs9UwAAD4cv8O4+eQolRC99++p7Vq1TUjMF1bmxtqNJrqkuKazZlhdTVNEg9l2sdp4E0i8DwACpg8gDAAhm1u72wZmEUp2GvmSTVKCA0iWKnROFMul9V8ii91oEEXb2XkxYEA6lcGunht3eWazZnJ3NnZtfSWfdja3rEM1v2j45nZwHarbXC4Vls3YOfvdIjCSDpkaDFztQtyZ3pUAX/4RWEXL9N3YQQBvABV2NFL6Tb7xT8cQ8cSWGpoAhCnsxagN3IgELMJLDoybu/fYORkXMA4FTpcN5dVQTC5542zi8WEjhl4rkG2U0cmjU92PPXx4jWFOQ0pyfTh9jSeT82ypxL4dSumEwGrSHaLpZLK5QD87z+4r+FwpFKhaDkunmUWBThPc/fQJi2Rn7O4kCMxmRRlAsDGZrOpPwKENxsdy4QR7rIgQeovQBlmmhArLmLe6RKoEkqVzmY8Z64FALh7f1f4nCeWR/PZIGna/tNEIoRSrZYhAdjMPT20Iy8AkHw8YyEoOdfd11/Wy3/6VZ20xprkbmq1yrGcZEbVj6cAVr8X5H2/76cfFRB89/t/EHD7Xt+HH+R9PshzPsh3bQxUP8iU4ufEE/hoTyAGqh/t8xfvfTyBDzSBL3/5y//abdQHAWUf5Abo/Tb+bjbg+938fJj9+SAMwPvt3wf9/Q++fwGoJgkSmg/1/PN7+sVf/JKiKG+wwU14pVwJQBSfIim/qcSFvLf4xJsKW8UNNQAEXyIP2EwklpfBL9zss7UglWab8Kwr9YYdHd6/q7dee1XtXkvj6UpJOlRdVbIyGETnyDlJRGn7I7P5ENq0s33NLOjGxlaQAZdKOj091fb2TgBHkkEZII/nkeh7fn5uVvHSv9jt9+yHBAuGnyEvnmo8HGptrWIA5R7LVEgqJmnWybSpyCysEkkDcRhIAA7yXQAeoBAvLwCGOVSrZXebEh4FcwfoIkSHSh68p1TJTIYDA+f+cKJcJm8mFw8ugT8A3n6/431sts6VzRTthd0BrLXbKpYqZg2ZE2z4KkH67Tx4iecLBy7B/rKIgKeR4whK95XOzxra2dnzn/hlu5bEzr3dy88GAInjg71jHwCFHAPBSD5mpLGw3U7hLZiBns5mltriw2yenxvs7WzvehHhSXjRcvkk4RcwShuSq46WeJpH6vZaTgF25U4up0q16rAlWOvqWk3D8cj76mtvEsCm0kl1qe0hZCvKuicYBhh2ulypGkim0klLaXkNgJ/fw0TjiwXBFw1mkYdntFqy6EG37sjp0QP2iWsik1WvO1C70fY+w7gWi1nP5Pr+dSdYTxNLnZ2ca7O+ZSm0FwHSISRqOmfRhH7XSJ02AVR5f6bcTbtaelGHuhzYfebf7eAzzipF+FImMqvK7+xJHvY0nQ10+9Vv6aU//pd6fNbXJHfdjGqKKp0PYWv4oN873/u8H9ZG8e5tflgg+mH2/Wm9JgaqT2uy8fvGE/jxmUAMVH98zkW8J/EEntoEngVQfTdT+RfdGP1FQPAHAbcf5ubrg3hhPwxQZV+QqyaTM926ua0v/Ozn7cNEusjNMH5GmC8AH0E3sJM8kJFe+lG5Ab+U/PoGfDL18wAysIr4RQGRiVUIYQIQWF65nKvdOdeDt17XgzfeUKff0nQmp/jCwCVhqWCaCFRarZTKZXR+dmaWjP1Lp/MGQiQF37hxU7u7ewak129cN7P54P59M7BIN/kTCTM+TmSW+DLZP/x9ATwEH+zZ2Yk9n8hrx4O+9vf21e13Lmpy0q5iAexw3x9FyGlzSgppbV7lWtlgAibaWasOyyEUCcCY0dbOhqqVdcuaYfV63bYW1JpIeuvuHW1t1hzKkyus6fj03DLljfW634PwIIKnRoOQPNwfTfSJj33K743v8ej42CATgFwqlEK6bZU+XOpN6AytGaQjW4bZg0GEZT49OTQrun9wQw8fPHAo03g6NfN4WREDWCcNF2ktoBjge+vWLYMzfLQwoblSwecYHTTnwLPJw/qGCh18lUi5kQ5fBmoBfGG3eT7+zXI1dI7i5T0+OlQqlVCn11Y2Hepb6uvrBs/sL8scXBMEbg16IwNYjpmFEkDkKpm4CMdCcluwZ9Xs9WzlNOfhZGiJ7snpqRlZQrSc3svnAUl2lXCqjBrtcxWp2okSIbgJQGpaEr5aarfwDXc0GQ/s4S3lszq4ds0LPMiCSV2G3R2PWPSpqtFpGaQS7MTnh65U5NUA/+FgZOaU/busPmKm/A7Aynnw9wD+aD5j2ZSZdYKp8hHKgpnefP3b+tYf/a4ePm5qVryl5RUDVS99PCPf/lP7D9MP+cYxUP0hBxi/PJ7AR2ACMVD9CJykeBfjCfywE3g3UP1h3y9+/ftN4EL6a//gTJ/+9Av6/M/+Vc3nK21uboYeyk7oD4Utww8Ka+Su1DlsZ8I3z9xwA9S4uQZowETxDx5DQCGPlAITO5kGXx4ghxv7dudMj+/f0xvffdlhNdR5wKgiGYZVBfNFmZxlqrR1EpiTjnIGqloFVrNSCT5V/g5rCrDutNtBeopUMkV1S8osG4wgz4MB5e/sHz2i/EcGcBukxHPXzpDIix9xa2tTrWYr1NWsVt4eYK/bpX+0oEqpamlqtoBMOvg7kRmT1hqksqFypFQuaHtnR4Us7OPQvZz9TluFfFZyr+qZAfpsFenk9MzvXatWdXx0ZGCErLRDmFKhoPLaxsW852YeYZFhhqN0Rg8ePtDW5pZu3LqhZqdlkJmOspaYwpJvbG67E9VS0kFfpVLRQPbe3btKJNKqrOHvpKc1BGjhk7yscDHrmQgJxQBDwqpIE8bTyf8B0e6xTdNjG4D7en1dy9lMXZjXdGRWEFDKNQLg4v0vu3d5b953Mh550aBQzGk8HIW+0SyM7LYXDWD2AeGwkxF1RsulFw2oi/GCje8akmbYs4WCspm89xMJ8Fqlpv6ob+YXGTcgkKoe/Nj2RlPDs5L3i+rVQibtaxW58HDUtxyY63yBH7s31Pl5U1rNzYwW8vSl0se7qWyU02mzYRl0u9PX7t6eGe1mq2nWFB8vIBNZsNn3i75ZFAwAWUKrqCqiU5XrhQefwV6r4+uT92CWSIB7zTNFmaTGw6b+6f/7f+isOdYw2tdKhQtGFcFw3KP6ft+IT+P3MVB9GlON3zOewI/XBGKg+uN1PuK9iSfwVCYQA9WnMta/4E2Dx3BBUIym+vmf+8v67E99WotFwswbrCcAAkCB7Jcbe8ANvZ70mtI/CruGLxJwASsFwAF88DzAIV2ePSo4CkWDB35mIICjbzlTu3OqR2/f1YM37qg76GgyXUnpjCWYbji1TjjlG/LpYmHAnEpn7RVNJjIGTAQpwYoh/13Hh1gsBhA0JWW48iSIxuBiAQ+WMFtZKlQC44vsdjrxNp2Y2zhXJpM2kDg6OgyvdyhT3kALFpbfISHl/QBG7oZNp/2cSwDLsZrxHMG2ZVRbrwYpsT2soXNz1O+7f3M47On87Dhsv91XMRcYTc4D4A1PJL7NbrftTtBsPiT0sm94SAGV9gYvFpbc7u3uaTwd2psI+whA45zNFgsRfgTjNxiMlMukLXVmXvg7meUMwLQAcI6dSswxcCyuR5nNL9i+qYEh87AfOB258xWgy7Gxzzs7+waKeE773baqlcCYXoJAwBcgmYcXMcYTzxJGtN1q6fz81OB+OQvbp5KoWMjbJw1YRfoM2w6QA4Tjpx70WcgIQBN5LynJw9HYUmgmgRLg4x//lBqtpre3s7NtFpbzA/jldV50IIAqj9d3aPac+RMgxvuHRZgsqy9qnrddczSfURlE7dNC+wd7ZtW55rmKubbwVedzRfuL+92B65SYJ9dfoUhi8tLzBtzzWK0W/h2LE5fVNfycfcW7zY7auxpFfp/RoAN81unR2/qdf/xbvueQAAAgAElEQVQP1ehMLoBq0UDVn6ZEDFSv+huW7cVA9VlMPd5mPIGrnUAMVK923vHW4gk8kwnEQPWqxx5CaPCoajXVV778s3rhxZuKIhJqSRqd+6YdTyeyTwBLuVQyq0NIjtN/Mxl7FC+TWwEDmXRGjea5IsDFYmnAiIQxeD3TBrZsF3A2Gnf1+MFdvX3ntlmuySx4VBezqWtzCGwiJdUk2YVHFaCKjDebCfvCTT8sJ5Uw5dKaSsWi2U/ATZTDy0eibvBYckz2O5JUu5i73oTKGthUZJSwuMcnJ65xIbAGuSyAAD/hDBY4HTkUClm0k2wNGuR0W4BqCJ4iKCn1pMZnMOhpOp/oxo0b0jyE4xCAU8jlLOkdDgZazicGobzf2lpdjx8dhkThpQyKYHcByOxTbaNuWTHnI52M/PvgTQ1S69r6ugEidSzNZlOFctX7t1jBLMPsEl5UULvbVTaZcCUPyc+wsk7OnQOSRgbE1Pq4G3bpsxaYxMXC8+P885ggV84XnXIM0wyoZ8Yb9Y2w/UJBYMDJeOiFAxhFh1HhOwZIJ+RkXJh8qniOT47U73UM3JRYWg6dSgKACfgiUTmAdLaxvrlhUMhx4+eF4QUgsp9UEBF8xPamVCIlUqqt1bW7t++wqwf33zbYvra/r3SSczz19Un1TAjLCqCV4yIxmtAlADHHR5BSVMyqcXzudN/pJCT/FvMZbWzUXZvkWqflwnOvrtV13miCnjXtj+0tDZ+B0DOMOoHPCccCEEYFwMMLBKmkWVP2lRokpNAs3HAt8KBLNZ9Luxf57p1v609+9zfU6S/UXm3CwxuogqqXMVC96i9Yby8Gqs9k7PFG4wlc6QRioHql4443Fk/g2UwgBqpXPXeAQiKEAyWm+rV/75fdXYmPM18oajqZ+WYaWSR/wjDhN0UGW9+oB/CHrBK2czq1/xCfJKzU6fmpMhcsHKyPvXdUzIzHGk3xEaaUSq7UODtS+/xYt1/6thnV+SKpVYp6mqn7M+1PBfxSVYIEcgBogNHKKZsNoUof//jHVCpVDbQa5y0DFlhDgN5sMVezDRCdO8WXn5Hgy3HjSQT04AENMuGhyuWKOs3GE2DLGTGgSsHcZc0eBslyR8UMUt+ZhqOhpZpIid0hm0heVOIE1hFGldRjACX444WPPa/7b99XOpn2PgF1kbkyOBhiWLuz4zPV6nVfEIB0tvfxj39SJ6fHBuGjKQx2xgFKhOuQ0hxky0sNRyNt1OtKphNmRJerpIFuMk2IFH7LyLU2s8lUtXJRXdcOZQ2wOQb6bSuVmkEtqbik8nL+LK0d9H1+Aa0hNGnsc9TtjexJZf+TFz0o+EIPDx+b6cbDmY0iB3Pxmgt8byAIqGTfc9mC2UfAGxJzjmU06isX0eMa2FYAtpnIAYnKC23v7gf58GSs9Xrd+4/02osUhCr12kpHKT1655GGk5lu3XrRYLRe39LuhbwdEOoO1mRIbzYYXy7MuLKQQKjR8fFjs9aELsGmE1h10jzVYDBWYrFSr9NWIrlQKrHU1saGU38dWIX6gLqeSk3D6UyNs3MVs4FFtuLgYrEEhrvXB2QTYjbx7y9nwGeOY2AeHF8pX/A1aRaYZOzVUhmOtd9S4+SB/vk/+gc6aXQ1zlw3UM2QDIxgOQaqV/0FGwPVZzLxeKPxBK5+AjFQvfqZx1uMJ3DlE4iB6tWNfOUb14WTSFdzmNGFfuGLP6Xr157TIpmyx67X62uDxNHxyOCP4BzSepfzuda3NgwUuHHe3NgyWMtnc2YceT7gdAJDpaT7NQGEAIT+gB7TqRnJFIzSqKsHb7+pl1/6lkHJapnSfAmTFVJlZwsYPbo5M1pFKWWinEEboAqJJ9UsL37sBeUzQQIMs1eurqtW39Dx8YmKxVDPQarq/u6BQUB3PHTybhPfKd7VTtssKWASkITcM7DI9IiuqVpe09n5qUN+ALLLi0RagCfgARAMg1kph0oW/JAUkgCKASKjydDHTH3J9ta28n7dQrPp1CwjrDC9qYFBBUD3zUSGGYbuVNjN09MTLaYwskktk0mVqzUDlssFAICkwSupwywgREnlCmW1mm2DLzyzAFuOkYAowCjnn0UD9rvfCxJlg6ALlhYADijk58iGCUeyXzSX8zXR7rTN+kapjH2xk9lY48nQ4VGX4BZfbK/bklYLVStVL2rQfwrw5B/LehdzA7XdnT2/J4sGvB55OPiq2Tx3WNbjo+MLAN03o1iv153ciySZLleOkfPibUzHBvWEH52dnQYZ+xgQXtVPf+GLWkwnXGgaDvsXfbt5VwMl0pEiAptgegcD+1KR27o6hmtyOjV7fu/xoTIpfNiRuq2G+r2mKvmM1moVlUsVpVJZLwrgW87lSmZ1c5mcRtNJCJqakjC90LA/9CJPsVT29WTJt8F2wtcVIWa5Qs4gGXk1lUX4sGdjUqiDPxfP6nQ60Lhzqt/+R/+P3n7wUNPii1qIz5k0T+qp9qhe3TfXR29LMaP60Ttn8R7HE/hBJxAD1R90YvHz4wl8BCcQA9WrO2krUWFCHUdSaSE9HOqXf+mv6GDvlpapSHnks65P6VqmSFIr8thLiSnhLwACABDAhRvmdCLlG2kAQa22puFk7Jtj+0JX+F5LrooBCK6QFKdTajRP9c7Dt3Tn9qvqdZtKJXP28xG6ZM9gIu2wHPx/zR4AleAeGcQQljObLvSZz/6k99HHQhBTlFepHAKBpuORru/tWf6Jh7NQLKgPqzsamUHr9wcGIYBvpJ4nJ8dm0QCfyHcBAchF3e6RoCf0wkdJhyhMazL4RAFySHzHsLKlioEq9SgkxY6nI7VaDe3t7RjY721vX/hh85pOxmbukOZS4zKahDAf5gilTDgRoB6PJKFJMNh0iBYJdMoHPy0AjhkjyyYJF++ru0BnY/UGY88d8Mzrkf2enpxod29HlbU1nZ02L5KBkSwHbylMKmAJlo/3BTjyyJdKF4nGst+S38FGM7hqqareIHh3qQbq9ZAp54JsmBCsflvL+fSJlHk+DwCfbbIoABgE8OI9hVUEqF+GcU1HQ4N3kogHQxYTBv4d52StVrO3luOCdeU8ILkNYHXiBQlfR5JTgK9fu+EE4MF4qnIhp/PzM3tPeS+k49MpnmPmPvM1xcz2dnfMWp6fN3yOiviDUQcsFnr8zqHfv3FyrFGPCp5I9XrNiw/JVFqpCIBZ0qA31iKR9GyVou83ssTYMt8EPuF58BBTtcOiwJzP1TD4ZS8Ck5glFT3Is5kZwU/2jy+XqlTLGk/6ajx+W1/9zX+ks2ZHreW2FkopuUoaqKLwj2+mru479nJLMVC9+pnHW4wncNUTiL9br3ri8fbiCTyDCcRA9eqGfglUqVZZzQl+WelLX/yMNtZ3Va1TcwIrGKSQvlm+CEBC9EloEuE8SCJ5DnJOmMNsOhO6VmGfphMdnRxpaxMpcMKvPz46tow0m4uUTac1nxG6NNftV7+t11+/o077XEukv4mkZnNYK27sSVEtW2LbtSQUxnWhbCZnMArD+sILz3kb/H1ze0cR9TY8j4RaQmcugp3cXer/BfAMcGG/eczxNM5DABOgEG8mzCWy6PXapp+zvb1lpo+f02EZpKl4DLNBrqqFgST+xfGFPBnmFH8qMk4CcgBx1w8OPCekqa1GQ1V31c40GAFMlmYHYc3w5rJAEOSdKwc7lQtFFcrMsGCgyj6EflfCpahsWZq1BAiNYK/d8JPS5uaOGo2GE2kbzaZDp9AhrxbBA2nGFC9oGjCUV6FYdBUNybL4PrkeBhd9sT7u4cSLEYD5VrOprfqGFwZWq7lmi1kAlniCp1Mn2sKyjoZdpdNZBzXRaco54JwATJkjII6FA8AYABJ5OcCZlF2APgx/lAkVLVyHlx5NZN7BG4xvM6dOu6utzW0D9MGwbxkv1yyMMdL0tWpNq8RKkxG+0rnOzo+9IABQ7nX72r9+IC2D7B3gvbu7Y5AKIB8Nx95PGNUW7Ga7687dYb+rZvNYa+W8CrmMtre3Va6sKZdnYeDM12YinfV5XqxWBtEA3EK+6IUHGHOubbpzfS79uZv5OkByDzhF4kwwFf5p0oLhijkv/BwVwyoxVe/ssV7649/To+MTnU03YqB6dV+p33dLMVD9MTgJ8S7EE3jKE4iB6lMecPz28QR+HCYQA9WrOwv/GqOayCidGutXfuXz2qrvKpXLm7HhZhl/KkDG/ZKA0ETCN83pREapKPj3goQTWWPWfaukssLCwQohnQVXIPsFABJ6E2VIR5XW6Y+cjfW1P/l9PXzwttqtcy3mxPokDFSjDIAga+8ibO7S7OXCIJIbfoKTtrd3df36gYoGsytVaxuqrNUMjggfgjXN57IGk4BE9im1XJkpBoAR7gMjjMcRkAdDGHpuqeEJdTTUi7i3c7H083kgtaS7E0lxr981wAUUF4t4VBMGPIAwAPp4MjCr2O227N8k7Gl/d9dMLkB42O+bCeU57N90PDO4HI6HBkT8HQAHG7uzta0om9H6+oYeHx0pjZ93ubhg2gjhSfn9ke4CxPav3zLY4fjxbuJ/5T0BQ3SIAngvmWaD0f5AlWrFoJUHVTN0lwJkYXuZez5X8DllZrDJ7BPpxTDlgCqArKt8qNqh23Q81mw60Xw5tc8TNhaWEMAHY8l1xnlysFcyZbntJXvsqdgvOjIDq2TG55agpGKxYIDJtkiW3j+4bqacn+WzAWwDRJEe07fLfiWUctjUYNDWeNiz7BdQDcitVmpeBGGBII0sPp02083CBN7e9Y1NJyWzCIE3utVvWyq8nM40HLBwMdRyMVFtrWLp7tbmjlaJtAFyMsnnBY/z8iKxeOnFHNjWy55atsFni+un3Wo7eZpjQ3J+dHzodGeus8su48xFoBZBV2ZgJz11zx7pu1//Q929/0DdxH4MVK/uKzUGqj8Gs453IZ7As5pADFSf1eTj7cYTuMIJxED16ob9vUA1sUwpk5np53/u07q+/5wlnpls/qKeZmlvHIzhpYQScFIuhu5QtL2Ag/VaTZPRyDfXsDuAD4Jk5tOpwRGyTfAfDCNf6ADXUqGgs8aJvvOtP3VYTatxKi0jLS2JHCnKkvRasI/SIFMrV79ElhwDzgra37+u55+/pVyW6o+xDq7f9L4jciRUCAYxSqW9bUJ9Go1T9ZptgxN8nLCRZm9dJRMYLH52WfvBscIMkuKKF7JcKvvYAFO85rKCBtBLjyVgCsB1Cex5XrlMZ2tXfcKiZrCfkX2qu1s7BpVOt5UM4nk/wqwAyvgzkY/ynmfnZyqX1wyUQ4hOyrJfmLijo6ML6epU6+t1gxmkp8w8V0Cuu7I8lkofACjHzbk7PTvX1vaOtxlSnmdeoDg9O/U2YBP5E0awtl7THFnxRXUNYJFtAdjw3xaypD83LYVGunpZT9RudZ4A6ShK6vHjx6pUa5YV45dlzqQeMz+APbM9OnzshQ+CoPhdUoE1dqgVgA82HtAqGO2Rvb38DgaT88eMgn945eMh1Xgymvo8uEd2Y1P3376tfrdpeS3McTbKa61WV21z3QnH+VxGaVJ750uz38yxtr6hjfVNnZyc+ToezcdmeTPJtFrnp1osRyqV8g424n9rtQ1l83nX0URR3tc1gBjmlEUb5L4sEvCB4POAv3pKrdKM9N+VJejUKHFdwgAzm0tVAOFK6UTySb+qE6AjGaj+2Vf/uR4eHetsUtcSl3gs/b26L9b32FLMqD7T8ccbjydwJROIgeqVjDneSDyBZzuBGKhe3fyfSH8TaaWWaSkx0Bd//id18/oLWq9vipZKGB5CiwABTpMdDl3PQYLspz75aQMb5LkAg06nbQZttZybrRuOR+6MxEeHFy9fgNXEx0kdTNdMK3DsvHGqt+/dMaPa7TSkVWRGFaaVpF+AKpJMGLfJYubaFJgyGMPxeKaPvfgJXbu2r0xU1CqZNlgBjFy/cdP7DKNWdUpr2sm6ExKHFzB9Mx8PYCCwVBn/CYAlMIn9BNziSWS/q9V1s8Uwc5fAkuMmFAdJM8Co3W362AEhAKj9gwO/hjc6fPyOwc3jx287VAnZ5ovPvah6ff2JfJd9hYFcq6y725Tan8ugJABbsVzVjRu3dHJyYlkr+/Ho0SNXulz2asJ0AjrxtQIi8VJmojD7UAnDIsBU2zu7Gl70lrofdxkWJPCGMnfkpPh5DcZhlrVSbzAygGR9AoALwAPUVcol7e1s+pg7XXpFO94WnZ+wscx2AZOdTpqxffHFj7sWiBnzPOZy+Pix9vb3vR90qFbXAqvL+SgVcgbxzDvKElg182saDfylVNYA6iKVy1WzzhuATYc0pc1sMwvAJq8DYGPWfHjvFfX7LfW6bf2Vn/5Z3br1CXervvzd76rb62ijVlcml9fe7oGDi24994I7WFkE+e7Lr9oj2x50HIJEz+ug19Fo3NfuVl31+ppWi6WvXSpv8L2WilUHWxHQRQ3PimuATmHA8GJ+AbxJPs7588bCBMype2YTct0T17ClzRdgnBNxmRDMsaVSS82GTf3Jb/+GHhwd6WxS01KRkqtU7FG9uq/WP7elGKg+w+HHm44ncEUTiIHqFQ063kw8gWc5gRioXt30v5dRTSlymNLf/JXP6+a1FzVfze3/xIfKDX/w74WQG2TA9IkOmn2VqkX7GWHPAGfcsHOT3Wq1DJ6WCdm7ByMJQwqwfdL5yXsvFup0mwaqr736ivq9FkU0DlMCqJo1inLCR4u8tdlt2686Xy693fFkpudvvWgJ6PrWjtbWNpTJ5J2eyk29/0mltL+3a9aPBFW8juNB38d1dnZ84UOEpQxgiONcLROWbg7H/YugqKy7Ofk9++/gIjOCkVZzPQlTevjovqrVyhNfL8CNmQF28ac6aGo+NktGJyfeVOS/SDoB8gFIrgzAAXxZANZq6TqgnFntsfb2DlSFyZzSu9o1UCH0hz/NYl/U7sCo8vfJbGYAiWf3k5/4hDtP57OlcvmCmq2WQWQ4P2P7Yc0Al8qed+O8YbBKgi/S2nylqnKxrE63a5YbqTXXRiGfUamQV7vT8gWM9xhm1WzpcBz8r7OwCHDrFlLknj3GsKgBQM8cKAXw5t+dzNwlmKnoY8KzCntKjc7m9r6B/9npiSXKMMWAUwAcQBKgvru3/cTzCuBmQYLZc27paL1z57ZKuZU6vXN12y39vb/3XyhKl1QsVtzlW61VNRnN6L/Uzva2vvQLv6BkIq1CsaxSueLriP3ieuw26b5NqNtqqT/sqFrOa319zYxxNsppupjbC83iQzqLOoCFGK6ZqSW/XFMs5DBv7/9ydRGslHbSNfJg5MBsIwRFhdRmFir63a79wZwjWNpKpaC7r31TX/+9f6ZHp6dqX4YpLdMxUL26r9YYqD7DWcebjifwrCYQA9VnNfl4u/EErnACMVC9umF/b5iSFknlcgt9+Rc/p63ajkrrSCkDe9PvDQ2kkNHijUxFeE1nmvRHwQ9ZLhnQAJZmF2AJgAjjRXLwlM7MlFzDQq8k7BEAmAAaQFq31zJQfeP12+r32kolspoBFldLsJVTfpPJyGzcGV2gycj7QTJrAX9ftmjGa2vnQFvb+wbYAD72J/hLc1qvrzl9+PDwkY5PjjXuk0y8VK/fNqgCIBDyUypVDCJJEsbTOV+EPkuYzq2tLQNDHrB3AFfAFICFuhPCgPg5gO8yoInnAkbsqZ1MzECyzRwAdDa3p7dA92g+a4aNcKBklNLho8OLBF6p02n5WMuVqrs/j07PHQY0HQ3MDMKQsj38p7B8pMZatlspiwWI/rjvfYYlJVWWpGQz1Im0xtPAmsJwA4i3tjZ9jGZkLxKAAdjpKKmz01PlShVNJjNXAh3s74eU3WxW6RTpysOLkKNQr2JJtf2sRbOx7Btdr8PR2O+N9xVADDCeziZmWkOCLRLXEOJFui/ncHuz7jqcBw8e6OOf/IkLVr5j2S7v5QWQHMnQOQNkwoao3AGgA+hOT04vJLILNVpnun37Vb15+xuaTHvu3/3Zn/lF/dRnP69yZV3ZQkaZHP2xczO6sPAw//iRrx1cM7DPOaxLOjo58ecCFnrFgsCkr6TmTv2tr2+oXt8w0316eq5UMqMZKzcClFKjs6levxPY0VLVcl933F4w2MibZxf1OjDjgFWOpd1t+fzwWE7n/jvsK73CtVpZ4+6JfuP//l/14PGhzmf14FGNgerVfbG+x5ZiRvWZjj/eeDyBK5lADFSvZMzxRuIJPNsJxED16c8/BAVx+3xZT5NSYplUJprpV3/1S9qu7WqemLtCw3LFbMEMVqfXM3gg9AevX/rifczaTQgSSrhqBeki4AKwlMarOJ+pP+gqIniJFN6Lio4IRnW5UH/Q1qvf/Zbu3HlNowFMXUaLlTQcEepDr2TC/lP7EeczNZttA1UAA3LcYr5slrO6vqntnWvaOTiQLipOADEAQdJ8Ad3Ii2H1BnR/ruYGIAARkoVJkwWoMpnpJEgxAY9Onb3o1AREcFwcH7+HVb0s/AAgEbZECBDMHYzZ5XOZN/Upd996yxU2eDjLsJgAqWLB4TswqqS8jmcj1ap1NRsNtVtNjUcjA91SdU27uwc6OW+6g3StWFS+wLEB/BOWxZIWHOpWctrcJPhnoAy1QVHarGy1WnPAFH2zhCgNx2MzeAZBxZKDsXg4ARkfcoUu0ITG456fL1jEVkc3bzynZqPpBQeAJUm/dLZe9pfyGsAz4J/nwADCejO/UAEztcf2Uo7s6wqWvj9wcjAPKnRYIOG8cT4Xq+AfPrh20/vL+wNkkfTy/vv7B/bzuj91MjVQpcKIDl9myHkBdJ+eHanRbOhrf/CbGk1aBqo7m8/pb/6Nv6PaxraUwstc0XAwcX8s/uo33ryjT338k07cJVzp+o0bvv7odGXB4+z0TPPJWMNxT/lsWtVqyRU4qyVBwVwrS2XSeSXSdJ7y2ci7d5jz4rTsTM7pyiOk2Eu8yaRHwyYHth7GmGuKAKpVIvh1uf5yUWBY+TuLB8n0SsPWY73yp7+vO3fv6ny6oSX+7lWkGYsa71FPc/l98IN884TU5b/48e73fa/XXNW232tP370/H2Rf3u81328uMVB9v6sl/n08gY/+BGKg+tE/h/ERxBN43wnEQPV9R/RDPyGhtPtTVysktiv4HQe/ZCPp1371y64cmc3l+hDkobCgZlDH1GkkAwBDLloqXaTR9i3DvQQ57CA3fdzQA1Jhni57RpcLkmJDMq0DgVIpM3l/9o0/1Ou3X9aoD2PJ133qAiCCUVYGW1OD3IROT8+USkaqVtbMtuYLJc2TS10/uKUbN1/QZn1LC9jB7S0DLpg8Un+RWJ4fH9tTOJmNDVxgKwEKA6o+UvS8llUsVc1Kss/8E/piM97ny4Akp9qmUiFMCF8plSOLhYEg8lVAF4zwpU/yMqSJ15yfnxoQ2/e7mimfj7ReqyqdWIkUV8J6YC+7vbY7ZplX1enICxVLNQ0nM+3t3NAysTDjhqQ5l8kY/LLts7MzFcpVVcrlEEI0m3m/AK0E+XAOWCzAP9sfDTQY00maVfu87YRZZKgA383NDQNCjhVGfDGnn1W+BggWgkWErQ7VNTnlM6HXlgeLEjKgGiqdol4nrfXauk7Pjr1/N2/e9DlE1uqQpHTaYMzssFOCJ15QoG8WZrvbamq+nFjGjfwWIApD7KAlM5CRUpnoSdhQt9O2jBmgCKYaDkdmvwGqZ+cnOjk91qvf+Zpajccq5gs+tl/72/+xavVNLRIJA9J2q69Bt6PW+bEa5+f6y3/1C/rJz/20lQazyUgbG1tqdjpqtptqn53ZUzyfjkkLc50N4UhI4K9dv87ah1IkYo8mTk6G/U4prXSUETvZ6jS1XqubOQeo8j8+Yw4lu+jvxVtt77DDyUIy83hANVJI5251OkplEhq1T3V+/3V99Y++akZVyUiJRaRlMpJ16hYe/5v1eC8Q+qMC2+83Sbb927/92/E97PsNKv59PIGP+ATiD/lH/ATGux9P4INM4KMGVD/sDdAHmcWP6jns4/felCVhUpOXQHXpjsrlfKFyMau/+x/+294s3ZuXtSVwJ9wM41GEqUMqii8QqSUgBpByCT4v2Ufeg55IuiiRJpJWizQWbyQP2LTLfk6ksG/ff10P7r6uxtmpvXZIUwFPAErktHMo1jQdlkNNp3MtZktFmZzDcwBxSqe0Ud/WJz7xE9rfv+YKFCTJpL3euHHd1SYAVYDc0cN31AUQJ5Zm7L7z7W+p02nqYHtT+XLZNTAwtQBPjrlQKroXFZDHcdbrIVX30gu6sbHhuXC8vD/JwgRLAUb4k+ci7eX5l0CS5+fzBbOMi+VUxUKkPKBludR8urCk9fGjB1pqqYODfT18+I5u3HpOjWZPmzvXVChWnByMfBpQmM9n1O/29MYbrwe/KwsMxZJm45EBPl5S3oeaFBYBdnf31Gg0lS3kNJ7PdPjgoT728Y9bRguocvcoqbqJhdlIFh1S6Zza7SB9BuRyXgk9Oj8/ty+XWhqk2LC6zJb058l0pNPjc21v7/vYSSne3tnxbLmmmIn7XmdTnRwFUI5c1+zwfKYqXtnFQqPRQOUizD6vy/u644E0l/egPghAzsOhXquF1ut1A9SDg+sGjA8fPHBw1jvvPNDJ2ZHefv1VtZoPlcuk1DwfG77deu66dnf3lYroyR3p/ORYg37HAPM//y//a1177pPa2b+hWrWmfrujZUoGva2zM02nY1fUVApFJ2Aj7QXEw4yyf4tkwvMfTadOAaZnNfQLZzSc0MM69EyPDk+0u7fr64aFDYKqxtMxn1IzxywKXc4N5nXUDz5frmlqnx7df0PHb7yi7955TSfjtQugmg5AFYXAv4FA9Uf1Xfph3ycGqh92cvHr4gl8dCYQA9WPzrmK9zSewIeewFe+8pX31ZS9n/zqB9n45Xt9ENnXD/K+7/fcH+UxfNBtXR5jYpX+14BqAg9iguChpbfYg9cAACAASURBVP6Dv/3LKpdKAr5Wa3WziSFMaflEAguAhFUlURVQAOAEBAIMkSCSUjqbTp2qu5iNDdgAn6Sb9vvhRpsuTiSdMEEnp4cGqvfvvq524yx4+ACmyG2TKJBTSqYizZ02u1CLbtQE6ah5S3Zr63VF+bx2dw50cHDDclz/LJ122BFMHgFFjUbDgTrDwVDDbk+VWtlA6/T0WP1OW6cnj1xzgoeWWhbYvV4f/+RMmVzWna0ECOG/5NgIK0LSCaDAO+gE5ARhRoGN7vU6oR9zuXRKMuAREDan6iRXsK91c2tToyH1IyMV8MROJhr2B2bn0mk6Xy+CgLp91+4kUhl7ccdTwNtIxWLOLBk9nodHjw3wnnv+eb1+545lsXt7+5otFvamMrtUOqPNjW1LlPE1rtXXDcJ5Hefi8aPHlh8j7aZGB+kpYLrVbNs/CdMMGwybjv/4+Ojogi2PgoQ1mzfTl81GllvD9o5Hc/eTWg5N8m8qSMCDfHrhGY0v2Otup2emm+2zeAIzjbQXMMs80qlE6GEt5H38lr3OLjzP45G3n0zjTSUUK6QfV9fW3HVrf3Cva0b79PxYD968rU77WLNpV/32VMO+Lzllc3w+6MldSrDIs5WWK+lLf/3L+pV/99/X1v4NrVc3fHww0CcnRzo5fGRvMj7sYjajmzduhhCqbM7SYNfOLBYq5IvqD4bq9nr+HDADkp0JXvJskikviOBPPT4+snybz+1sNtZsMTNLy35x/fNzrj3OHbPgWjk7O9JqNtTLX/uXunvvbZ1N1qVUSPWmGuffRDb1/b4fr+L3MVC9iinH24gn8GwnEAPVZzv/eOvxBK5kAh8EqL57R35U3qcrOcAfg428G6jCqHInXsil9Z/9p39H3XZbo+lcu3sHBqOAz9DtKVexICEFZDJ3AATMFyANAIckEx8dzBUgIwJYzGYX3ZEJB/hwc42cE/9gp9txYNHtV7+te/fecK/lcrFy/QkAq1CEPUJym9J8BXBZmsEDzGbSGVXX1lVZWzNgvX7jluobO2Y0t7d3vI9mpCoVM5T3779tsAUjWsxm9Zu/+U91/eZ1g8h0SnrpW99wMnGlVLYMmANOptMaWMpLynDJsmT2HbaRcJ21tbp6/b59lwZ7CZltZi5RJm0AD5N8KRkGWBFgtLO9p3p9M/gx8XdmEiQ2aTIcKZ1M6bxx7KqTVqPl40MKy7ElswXValQHBSbSvl16NidjFUsF3bhxwx7Ve/fu+rzRsUowFQCJ8wZTDDislKtm+5gxPlSYSSS9yLsBnOMx3s+5u0Q5v9M57POGWdF8Ju96IEKX5guk0TCoCctSE0oZaO7u7RhYjnifZVJRGqCP3FkGVficeS/XGA2HqtU3fD0dHh5Z+J1Y0c1Lv2lLe/t7BtHIuFlIYKYsQvAz1yHRWZvEHz2155NzhUwaEMn7B6ls39vhPamewZfcPH6o6WSoN17/LrZUtRtTTUYBywFMPd4LT2cikmrbm/qv/tv/XlG+7JCkg4NrZuybzXNLf+nIBajmo0gfe/FFbx82lToa0oR7g4H/ns+X/FkhIZl9ReLLPlI5xLHifeXYWBRwN2o67etxiUQ/kXxyvIBWpNmbG5tqdwgFm6nVPlO/faY3X/q67tx5Q83FplbJlFLLZAxUn+F3bwxUn+Hw403HE7iiCcRA9YoGHW8mnsCznMCHAarPcn8/itv+84xquDNfq+T1y7/0s6pWKiqV11ElmlWE8Rr0BgagsD4wqvYtJvEyJi155WeXaaXcvHMTfXp6ou2tusEC4AhgUsiXws15hptzQpZI2B3qwdtv6M27tzXqdywPHo0JMpKTawGuiWQAqrBWZ2en7qeEkYKZrG1sqLa2rp3tA3tUIWORVXKDz76TpAviuP/ggQEa+3N2fOR+VxJUAQkAs7W1sv7JP/7/VKuUlErSKZrXBFZ4sVIqIk33XwEFkoU5BgBIJpsLCbblsr2uAL3LY8RDibcwAHieX/J7kvK6tbXv/YIlzOWSmo3HDg3qdbqaTGFyR05chl1LR1lLOFfJjG4996KibM5y5o2NurScK0om1G437cMECAJUP/axjwfAs1yaXcR7DJCEBU6nIgcFlaoVe3ZJMO71e148GA37SpGcW8wbeAFgx9OZup2+dnZ3FaVCF24S2W4mnOet7W17QWEDYTsJ1coXs36v+Tyh3Z19g3WYRBYxfF25XggWcuoKFyTe7Sb1RCxoyNcG57C2vqZ2q63oopqFmRXwRC+QJY9VgF0dDwxwx5NwHqhKZb95kJiL35Xrrd1uGLA+PnykfufUSdAPH7yp5tmphr2Zei1pMJN/zuJFOeNT4oCl8Ur69X/wv2t9e0/n1Pbk80qnMg7lOnz4QMNR38C3nM/r+vVrZtkBlhxXt9fXeAYznPViQW19XcdHh14sYHD+LKUIlAqSZo6bxRiOG0aY9YzFcmZgvlar+di5bputpjbqGz53+MGXmmrYaenxm6/pn//u72oaXdcioQugGhZf4sfVTyAGqlc/83iL8QSuegIxUL3qicfbiyfwDCYQA9WnP/R3A1WtFkqtkioW0gaqhMvUt3YNDLi5B8jAItJliZSWm2rAKEwQrB7/TuiLA5QykWWMsF6wQckE8s6ZPalRlLZ01umlAK3pxBLh1Wqq7778Td19+3X16eFcJdUfBg8ocmIzrMuVEukAipHwcj9fKpYtn6VflBv/7c193bzxvArVNct9udkHxPAafKT4K/EqUj8DoJn0+5qMxxpPRhpNJ6pv1vXKt76p+/fuKJ1caHNz3cA4kYqcXpzPErpDVUtgRYvFsoEysk6owgDykPHODbZg+TgGM47E4+A/XcyVyedVLoYEXx74S1fLiebTqXIGa001mifK5TMGtO8cHrkfdjJdqrJW19rGhntmHWTU6yoXReq0zrRczPTOo4fa2tzS4eFjfeKTn7L09Y27d7WzvetZUu0DMCziJcXfyPGPxwaazAmfJCB1rVYxmzkaDuw9vfvggT7/Mz/n2R0eHvtYOaZKpWxGESnxWo0Ko7GvE9KIF4upe1DPTltOVOYBmw1QRAbudN7p1AsT+UrJ9T2EAwGACWoC2AOEkcOyj6Tocv2xEADzy+II19t8OrMnFQkt/lx6RSu1uuW+IbArJAqTeozXlcRfftdoHqmUzenNN25rPhnq6NGJmg2uV3mxo5iW8hGAV8JaPZb0P/36/6y9G7fsz0Z5EKXzyhdzeuPV72o8GWg8GqhKinOt5hRlZLoA8067r0SUccIwnUswskiRSYBmMYNuVrpqLc9mgwlpPJ7a54rPFtB8enKkvb09nzek5U4D7ockbj6HXDez+VC99pnOH7yt3/nq72uWvSGuxswy4U7j+PFsJhAD1Wcz93ir8QSucgLxV+xVTjveVjyBZzSBGKg+/cG/l/R3tViqmE/rK1/+GTM8+we3NFvgRyxrNg6eQEAX4G84Huidhw/1iY9/6kkdyZtvvaH9g30zSCSm8lyCiIr54MMDnLgqpgiACem9/GwxmyufjfT1b/yRjk/eUbNxKu6oAapOBs7nQl3HYqUom3XNzeHjR5ZPVqtr9qkWK1UVi0U9d/NjunH9Oa1tbtk3C5sKSABchaqWkcFMt9PxzT9VJ6eH+DrL2rl2TSsl9OjhPafBDvotZdNJtTvnmi8TDgCCtQVw876T8Uy90Vgb9U1V10O4EpUyXXeeBnCObBpQBYji9xw/QLnd61o2+pOf/pwlzakkrCohShMtJjMHKiH93dis6+joWNPJQulM1h2fiVRW5fqGNrcI4pG7VLNRWp0mgUYlvfLKd/T4ncf63Of+kpnbx48P9Zmf+il1Oj0DG0D16iL1lwWD8Wxq1hr2z8BxNHai7Nb2ho6OHlu+ynUAK3uZ6OtFglzBdTrMkpAfEnuZDynM+EDxmGZyyMWXKhbXVC7RMzs2AMO3CRMIsz3qj30dZIp5s+6nx8euXIFpzeYis6OwxNS3bG5v2V+MxJle1Ju3bvraoLuX0Cbex/7h6cxhYFw/AFwA7/nZqa/V+/fv+/pjsaPZPtf2xqbefuuOCvm0Xr99W+88GClaSaO5hBq7lMFvLLOS/bn06//n/6b1rR17oJNKqNnoaDob6/z4yIxqt9NUgeqhUlH1jQ0D/qAaWKpYXlexUFavP/LCDvtOXwwJyABnmHcY1Np6zcA/pGpHmnJNCK8uvuW0vdGNdsvqBsKnOC5Ly2cTjSd9PX5wT2+9/G29fPuOBok9zRNS5iLoNwarT//79b22EAPVZzP3eKvxBK5yAjFQvcppx9uKJ/CMJhAD1asYPJJIpLXU1CzcrchPCtmEfumXvqBSoaT8hUS21+27NoMbZxg5ZKX0m45HE4M/fg5jCJANvrqZwQ1VNb4RJ0CHzswLGSbgqFIN8l+ARSqxUpRO6lvf+rrefOM1+zKTSqndpv8zq3yp6G1QHwKj2mzBhrUMAh3qky+pXFvTWnXdqb/Xr93S3u41JaK0U18JdprOpgY+owHs6dgJtkcOAZrrpZe+rc9+9rNm4Iajkfqthvq9M/3R7/+2et1ztVvUxAC8Kg7F+fRn/i1tbmyZ2Wu2YU8BFGVtbG6adeZ4mQ1eTOppzK4mArMKSLVHst/T1tau/spPf97VOjCt5VJWY5J2JxOHCDVbpw5UqlbW9ejo0FLsXm+om7c+pnylqkKpbBA+GfSchksQ1aNHD9Tpds0cfvGLXzTrB8ip1tcN7GBXYYMB2d5XFK1RZICKt5NQopQTdPM6JBwI4LyYKVcsqNMfmAUFbHd7AwOmcb9n+StAFa/xzeswjYF1xlMJcINRjaI8Yl7vD+ftMgSp3+srGwVmHcrw7Oxc25ubmk+mnjlhRQB9tmn2Oh+ALYm8sLwHBweWVAN6qeHh2oNNDccVPNS8Hrn18fHj4G9uBPaX13TxWmdSOj58R0lNNOh29cpLD9TrhUob5Me1HIDXJL/2n7uh/+a/+x80mi11/dYNVUsVnZ6eu+JoNZ+q0Th1L3CUILE6UrUGQC9blkyYFdVC8/lKO7sHunfvbS9gANoJ2cLry1xg9/HhDgcjA1I83ezLcjlXJkMvbPCMs4DD5+eSlabOZklw1aSvxbivr/3Lf6Hbb95Vb7Wt2QVQjUHqVXy3vvc2YqD67GYfbzmewFVNIAaqVzXpeDvxBJ7hBGKg+rSHD4uzVGKZ1SoBzYIwMKXkaqlSMaGv/PWfs480Vyi7yxFGq93qOAgH1o0H9S14Mqlcgc3hZpsHfjtYMh5OJU0mDEKWFyFIPBfgkE4ELx4/J8gpm07oT772+7rz2ksGGyT8drsjpTOR5ZOkpbIvvI6U3hbAJJlUrly1lLRQKqlWq2tjfVuf/OSnlcsWtLW5rXyhYMA4xIM6GWs8Ghq0zsZDNc4b6g5Gqm2sK0WoEwFS/Z6lwN0OYLihw3fu6fjwnmXA01FPySivtfVtHRzcNLsJ6JrSt7oEmCVVLhZVLFfsZ3XgFLPJ5BzWlFgCSrJm0tq9vtKZnL7whS8aSBLKhOxzBohOJ+xVbZ6d6bR5phvXr+nV115TOpNXuVo3EAc5OSBqutSgfa75uKvj4weWgT4+PtPWzr7+0mc+p2yU1Xmr4zkDLHf2d8TCQ6vZMXDGl+oQrHw2dOQmk1rOgg8SUA6QgrVD5gtoOzo5NiPYGQ60tbmpfrvt4CSkvswXhhtpKoA8lyva0wz45rrhOTDs+DVJ5cUAzb4oRcLzQpl8wVLX5Sz8g3SchYMom9ELL75oljSVTJs57/W7BtZcG8yTawrAymIIYA+gjIcX8Mwxwm6/8/ihfbGDdschT+wj7Ho6uVLj9FDzGez+TEePGnrrwUALSbmERKhy6sKn+h/9vb+rr/zSv6NElNVsMXZi82Q0c+UOrOqw29Z0MjJIL+SyZuqZHYww4VOpqKBsvujkZRZvWGiAiab/NssCwmTi1xBwRcjWfEIiMvVFSwdVsZqE93s1X3g+yN1ZDMBrjLR5MZtqlZhLk4G+8Xu/o5du31Z7teWWZKT9NCbH1TRP+/s1BqrPZsLxVuMJPPsJxED12Z+DeA/iCTz1CcRA9WmPGKC6UGKZN5tqoLpKmkkrFJb6hV/4GbN4hVLVzKh9osh/p3N752B3+AdwOp4MDVQBOGaxUgT1hJRSgKg9qiSzJgjvSYvORycEj0KtB/7B0aCvbHqll17+pl579TvuogSoDpD+OgypoCkhMauV/ZuAMWo7YNlKa2uqVGoqVSoOSfr/2XvPIEny+0rsZWZVlvdV3dV+/Mw6rAF2gQXABbAACZAURYk88igeL44nBXUhxVE8hk53QYX0gaG4CynkPiguTsGTGMTRiv4IkPBYAgSIhVkssGZ2x3dP+64ub7MqjeK9nF4sQJgBielZAFkRHYOdqU7zy6xCvv9z1WodF87fj0I+lJparC7xPUxnDlqdloAuK2MMP0C711VKMDs5KaPc3d7EdDKS/LRYKiDJtN9+G5dffg4Xn/+8vIQB/aYzT12hDz74iAC0+jFdT3NgFyiTcentdcYMUJpJVssZquoEAYZDdsl6mFtYxPLiiryKlCFTnuq7DgyfHbFTkG1kGNH6+nX0GWSVyqJSW8BCfUXHQcZ6NJ5iNu6h39nHoNfE5tY2BuMp3vzWt8OOJ1HOl7UMwQUFSm7ZM0pW9bBxiHKlina7o+sUTzGlOSYvMmtuWOVDfyrPicdPZpx9rbv7+7DtJGz5fqcw/UBgq3GwLwkruz+5yEEwms8zqXiC2ZQVOhkxgqzL4SzokaWE2jcYmsR7xlMiLbc9HQ0FbsmGEsTdc//9Am0EojwW3lNHKdRkHHkcBGkE3Fx84IIBwepgHHpaWaPE94sZjtvy0zKteGNjHVbMQKmYx0svfAmd1m5Yg2Rm8PQzm2JF8wkTxXIMsWQgifb/+Kv/G06cuEdg87BzoIUYO5bC5ua6FgPGvLcCV/d53DLVpcq5xuKs4/GRTBfkLVZ41GwqgMrj5nkw6ZmfFcs00ey25SEm2zxz2YHrqcs3V8jrWjhDduGGrHJY+eNokYj3rxUDxt1DAdVnX3gBHcyrasq8BVQZaRw9TN3p79i/uf2IUT3+mUd7jCZw3BOIvluPe+LR/qIJ3IUJRED1Tg/9bwJVEzEYYlQDPPG2R1Es1pDLM1mUoJOSxQx8N0wLJUglsGJgUiDeiUmvDBEay1tHcMKHZ9ZyiK2jpNSlzNgXWBJjequahLLIQa+LfreJy1dewO7eJga9jpgfpv4SqHLbXmCILYsbhliyvf0tGIihUKkIqBZKZT3sV8pzWFs9g5XlVcSSaQFnghim4RKgisUlSG235KWkz3AwCL2NDDQa9HuS5hKYH6Xpthp72Nm6gZcvvoBm60CpxAQlmXwOD9z/oMKm6B/1PUPMFcEEU4YJUmNmTF2arM5hUBHnSVA2JnOWK2LtxEksLS1LIjxixcxsrCAjC748lGRZb6xfg+O4WjiozS9jZekEGo0GJrNJmJw87qJ9uIubG1dx0GihWlvEw48+LmlxY3cPcwtL2s5wwmTfNA4ODhQARcDIa0ZwlM3ldHy9bk8LCQQzlE2zX5Z+U7LW7WYHSaY/D8cw7Xjo0x2NdEMw4ZepuvXFOhYXV3DYaMhDzHMnUGNAVlgh5ct3SuktPbPJTA6DPln4FDr9vhhFXuNcLo1Wq4256jydmbrnCIh5b/G4ed0IfumlzRdyryyKsIKG2yAQTWaykmv3eh2BOI+eYakBBjqnjY0NZDI2+u2WKpEah5u6NxJ2DpdeOkCtWsTJ02vIFdJiVLudIX75v/0fkEjmUCxXxaDu7m4p0dhxRvLIMoWJ15DnacdiKJdL+hzw3qUfOp0twpn5WqyQX/tWFyzl00YQ+r/5uWrzXvXCZGbKrQlWE6kkvIBp2UkoD9i0dD2ZqszP1WDUDxdgug3Egik+94mP4JkvPYu+uSRoGvMteFQ58HMYvY59AhFQPfaRRzuMJnDsE4iA6rGPPNphNIHjn0AEVO/0zL8OUDViknzW61k88cSjmE59LC6vChSQyZIM1IOkjkyzlQw3ZoslI3gg4zM/Ny+Zr7o9A8CZTpFKpuXPoxyYHZDymnqh3JcP7gSq7DedjHq4fOVFXL96CZPpkG0rmDguTItJwXHMPD+sJiHb1Gyi0dqDS/aytohSqSrfJVNrlxZXUa0soL60rBoQyj6V6DseImaZqhQhS8dgpkq1pnRZJrCSBd3evqngH4IidpHSd0rQSCDtuhOsX7uGpz/9cezs3ECve6hKHYb6nLvwgABFzE5j6oSeSNuOyQNKUGEoeTgnuSeThwmkHGemuZ08eRK12pxAjR9M5Tc1Y6a6XJkATKnyzt4uhkrJTaNUqKFUrWsbpUoBjjPAc89+Hu3DfXTaLUxnPt701nfg/tc9gsA3MR2Pcdjp8BRDwKMwpaQYT6Yuk4FU9czY0blMxmN5Uym1bR4eiBmkfFezLpYxnlDm2obFHln2r2bS8oQesaX5Ql4Sce6HnlK+h4sD8/U5yX45Fy5E8N+Ho4k8yIV8SUCcLCjBca/dlpyVAJrAzU4ksL29jUKhhNW1NZ07WcVCsaDUXKbrsqKGjDW3y3u2cXCARDqUqXOBxKH3czTCYNAVSKT0fXdvF7NhR++hD7nZ2lF/6dTh+wO854d/AqVqBfliDi+/fFGBVPPzayhX5mEnUrqnDJOAMYb9vV3VGxGQmwZrmwxk0ynkc1mFcBEY93p9VeboPijPwb3lqeX5MFBsvjYn8EkJtRmP6T61YwmdLz9HcVY8+b7Cq+YrVe2XHmaywPyMKRnZYZVQgG5rB5/9+Afx4ssvYWwd1dPEoh7VO/3V+k22HwHVuzj8aNfRBI5pAhFQPaZBR7uJJnA3JxAB1Ts9/b8JVJkUEzdN1OczeOe73gI7nkYskZREleCDQJO1JQSsZHH4opR3d28biURKYJIM2xG4YEIrQQrfT6aJ8kyl7hKAGKa8gJSB8v1GQBbLwIsXn8MLzz+Dfq8rWaPrBTCtWMiKcocGj9HAYXMfe/s7SKcySGWLqFbnkCswTKmISmUO83NLKJSrkueGjFoXhhkIWLRbHbHBFy7cg/HEwWg0UTIrQTNZwEIuK4A1V1+QhJSgjD5N+kXZGNI73MXly8/h6pWLaHf2MB71VB+yduIskskCgoAJvmF/J8Eryy8T9MkGlqS7ZBV7wxFq5YpY5nq9jnp9Xv5Phu8k7ZiCeXg89GmynubSlcu6DmRlCcLjiQzOnT+DXr+NL37+rxUE1D3cx2G7jbn6Kh559M2YX1xD0k5gwFQgk6A/lFGz/oUdnHY8JkBEKo71Mwx0GjN5146rjodMeRh2NVRwFmuI3KkLP6A8NSYenUA3GY9hff2Gtkd5NatkVldOKKSK/y6gKcBuCzA2DvYwP1fWfvcPDsVg8oddtDxnMsvshqX8m2zvysoKhuOx5lYqlUPGM8F7i1JeD7W5Od2LTMzlfUlmnNCU25r5AeKWhWaLAU1zmiu9nLwPrJip+h5v0rsVwLSHTrsRVs50h3jwdW/Ej/3434PjEljGJDevzM0J/M/PL+o4FCo2GqDXGyIet+RL7XdaMBhSFgTIZ9PIZbNhonImq/5Yfs48GJiMpgLprEiiNJnssAUTo/EIxUIJsYQNz/W1sMOFBc6T9UiszJE3OxaX35YLK/wdJgzzMzZzpxiMupgO23jxC5/CF575AlpeTdJfy+d1Y6jX3+xR5fES4AvYv+p/3+lvou+n7UdA9fvpakfn+v06gQiofr9e+ei8v68mEAHVO325v5701wJ8D5VKEu959xNIJDJipOgf5IMy/ZICHHFbD7Ty0rH6Y8ruVPpbLfkZlfgruWtGNSIEBHz+5XsJLFw/ZLz6na4e0AmAs5mMqjdefOGLeOHFL6HdPIDn8YHZEFNKdmrqeiE7GXjodFvY3bupwKRcsYp6fQmZXEFy3bnqAhaX11CbX9SxF/IFNA4bmE7HiMcMtNodgVf2fTZbDL6ZKeCIx8YKGwY1nTp9BssrqwK1BBL0NrLnkuwYmd/dnRto7G/jpYvP4ubGJflJKa9dXjkpfyarW8hEslaEYUvqTM0VMZm6SNopDCcTsY5849LCIk6ePCHwlM9mxJBRvsrXYNATs3pwsK9tklHN58vaHkEzAfSnP/kRgaO9nW0kklmsrJ3FibP3IpnOIm7FkEok0Om3EYsnUKKfczaTn9Z1pwo4IigkQ86wHjKUDJQiWLSTthhf9o1SihqzLBzs76NYYt1KBY1mC4lEGvlMCtevX0WpVMTuzpYk0adOntF14w/ZePbc2okwZblcKsA0A+zt7kvGOh5NtMBB+TVBMgEta2RYbcN7hkFevAb8e95/lCwrxTeb1b1DGS+ZYnpFCVbDGqSxZtfudtUHHAJYymPpu20JfHvuFPv7B7BNT2m77dY+up2GEnXb7SHOnLqAX/7v/nv0Rg4MMybGOZ3Ly6dKZpTb1L4FKBkiRgYY6DQPtFCRTFDWm0SKqdXJpI6X4JYLBXYirSTfrgK17Fs+17i8qZReM1hLHa6pjIKs+OLnqjcYoDo3r+vlThwlGfPYJWmmN9xzMZ6MMHUddA42sXf9Ip597kvY6qXli7WCGHyJnyPp753+hv1624+A6t2YerTPaALHO4EIqB7vvKO9RRO4KxOIgOqdHvvXCVOCBcP3sbCQww++6y3I5cjqhP5CSg/5J+W8fHhmqBEfjBW+44yUakopJh/ECW6YvssEWQIQSoQp7SU4EnhjOJPJ7k8GDTEcJytmcTTq4+qVF3HjxmW0GvvyqKo3lSDEMDBzfQGfwHPEqDYaO8hmiwKqi/VVJDMZZLMFLK+cQLFUw8LCElIEsrkc2kqmHQio9gcDAQ8CLsppCabJBpK963Y78puePn0aRTKeM19AjSdOySpBH4FYf9DF1vpVbFx/GVcvv4DW4bYAQnWujpOnTsOy+L7QQ8hjzmTziygRdgAAIABJREFUSkkul2tiiWOWjeHUwdJcHYV8Hov1OtIpstdh6q5Cj6aOABsTdQmu+JcEN7ad1vxh+thv7GJr4yr2d7cRMyxJj0+evRdn73mdpNL0ASdicUzdCZaX13TNGo0DsY6s7KHsmb5PMqpcTGCKM68Xj4HXiteXbCJBEn+mkzGy+RKSySy8gIzkDpbqdeztbWkxgeCPoUrnzl2QNJaSXV4/3hvxWz7ldCZk3a9fu6Z9E1hyv2QUCTAJkvd3d1/xthKgkuXk+RP0M8WZzC/PhUCNHk/+Htlvsveqnzk8RKvVwsOPPIz9/X20dQ1FyKPR2Iej+9EV087+Wmc8wu72OmazkUDl9Wv7OH/+DH7uH/0CSnMLGI95nxbQ6fZRrlZV/cPj5n4Y9AWfszcF/ifDHgLfRTJhI5/LCODT38uwI4JdKg/oQGal0Yz3QjJkmynbpbKAycYEtdRqU7HAWSk8ihU9XFCR+iABg5VQklV7Ar+8Lz0mO5tx9Mc9uKM2Nl/+Mp750hex1U3BNy1YPpUJEVC909+uX2/7/A778Ic/HD3D3o3hR/uMJnCME4g+5Mc47GhX0QTu1gQioHqnJ/+NU3+Xlgp461seQTqdh50Mw3BYs8IHaYIAynbJXPIBmh46+vf4IhhhQimZSabg8uGatSFkWenzpDyRYIfMbDafwcwJwYn8mpMJFpbq+OIXn8aVSy+EnZZGWPsSMqqmGFUyrHELClzqdpvyn+aKc1heOoFCiX2pBeSLFczPL2GuRhBYEJghMOszUKffEXvFh/ZkKquAHSUS+66AaqvZwsLCokDQ0soqxmNHwUIEIJSQ0oM49QO4lD8n4tjeuIwrF7+MG9dfwubNqxhNBpLyPvDgG5l/LCBhWBY63Z4CdQhQyLw64ykyhRJyqTTq83NiainlJHNN4MEgoP54hMCbKqhoa2tT8maGD23cuIm5+RrsdFxS6Z3Ndcw453gKpeoC7nng9ciWqkilM2g3G8imkpIULywsK0SJwVZ8aI6ZBvb397SwkMmkYMd5nB0qSSXRLhRL8hjHGJI1Get6jYZ9ODN6cKF7o9PpYWWhHkq7nREy6RSuXbuCcqUm+W+z3RKrTOaWbDWvBVl0hTiNR/KXsmKHvlD2g/K/Kael35MVN5Q7s6uWvaz8XTK+ZDL39/bkseW1IYhl9yvlyo4TpvvynOr1BcxmDtY3NnT+ZJP3D/a1aEKPLOXMvPY898buLq5efgl2LEAQuNjZ7ePk6ip+8Zf+ObLVKvzAxGzqi7GlJHc8mQgYr6+va1HG9yxUa+VbHlVKf32FaVVLRR0vmVX5WQ1L4J1eb4JzIx5HoRjKmVmVQ08r1Qg8pyAIZcAKEnM9hV05syl6wwHKxRKsAOh0u2KArTiTuSnvHsvTOnSG6Da20Ntfxxee+TyuNUJvquVZ8G4TqB7JgF/9TRSGYX17r6+3na/dwnFu92uP53b2fTvncDtzihjVb+/eid4dTeC7cQIRUP1uvGrRMUcT+DYnEAHVb3Ng3/bbwx5VBLbYwrCexlDAUb2ex5PveJPYSsOyFWak6hUF6rhitSjzJTOqzk0++lr051mwjJjAxurqCYFbeubozWu2GmI2xcxRymgEyKbS+m+G3vDPxeV5vPjic7hx7SXs7NzUw/wRo8rTYw0MgV4ibmF7ZwMHB9sKtckXq1haWkWpXEM6X0StMo9CoYL7731dyEKaptJoe/0uPHllXSQyGezu7cvryPRcylHJ5DH1ltsSa5VICkiT4SKTSKktgTqMGA7aHVQLOQw7TTSbO2js3sTFi88qtXgyHmBp5RROnDwrRpbyaTKTYaUK+0kNVEs1TH0DDzzwOoUlzc/NqTaFPkcCG8pv25SFGoEqaBjEw6TgxkFDLO3b3vZ2PHfxOfzVX30U7WYTcdNC3E5iZeUkltbOwk7nwsChwMdivXarr5N1QYZkswT4TDemD5THtrq6jL29HSUh8zpVyhXV4RiWqcUCgifOhsm+yVQG/f4IIyesVKEElRUpBPMEfbzmlAiXCmXUlxYFzHZ3WCVkawahDHcYdqmaJkrlIrY2NyWbZUhWCBwCZNNcYJhIFp7MpFGt1dBqNiX/5XZCOyVrd1KvnGvoXQ2BPu8pdqSSsZ6bm8PW1k0xyDdvXhMYjtmWJLT8nYODXexs3sBk1MGoP4TnB3jL4+/Cz//n/yXilCUPJxhOHC0wcF7tXhv9wRAHBw2Uy/TbWpIhZzJJdFuUD5soZjMge8yKGXbsZtJJMbi18ryux4g+XD9AYJhKPGaIFZl9LhTwd9jDq/ofk8FajuamyiN3qmobLnIo6Exs91SSejLU/F3OoN/ehddv4Hf/6Pew3Y4jMBKwgjjYRvyNGL8j0PaNgNntgLqv3fbtgLzj3O63Aqq3c7zf6uv2651PxKh+q6lF/x5N4HtjAhFQ/d64jtFZRBP4phOIgOpx3SBh96l6FQMPpuHhxFodj7/pERTY12gmBUDp4ySzSnaHD+p86CLDyh5IPvQT0MFjpUhODBofsAlQyGwRgBAA8aGdKbbanv6kvNS9JQmdieUiyPvSlz+Hnc1NhSlNXQb22Jh6BLiUoobsKqWmh4f7KBYrqNYWUKrOq4qllM+hyjClefaTnlAoEgEUZZcHzQP0VUMzRKFAEOSqbufc+Qva1s0tSlFtLC6uKT2WxzhXm1P4jljXgEyiJz8uJab0BhLE9zqH8jbubt7A5YtfwvbWdbiTLirledSXTyOdLiKZz2E06pFjRTqRRtxKYOyyFzOvKpfV1dWwtmbmoFIqCTwNekP5aX1/htF0qECg5mEbj77hcYG0v/z4h3Fz45rYXSYI8xosL6/Kr5svlNE4PBRjzBRdon76P9V9mwwTf4lXRuMxTp06LTaS1SassOGLLOagTwbcQzqTxdT10Wm1xapWqhX0e33NI5ZIoFqdFwBj0BF7V3u9thYj5itlzY3s7GA4RiaXx5UrV5HLZMU4EnBzW5TgHtJDzJRj18Xu7o7OnzrdQqGo+4XglDLtcqksdpasqB2L65xDkGvKd8xjajYPdY/S19oc9NStOx4M5DP2KRtv7MP1XakCyGayZmZ/ZwO7uzfxpWeelg/atJL4b37xX+LxN71FDCYXCQbDIfZ36J32MWM/8K0FBHpz97a3kM3VkEibGPeaSMeSyOczWsTJFkvI5avhoocz0swJ7hmSZCWS+iyR/eb1j8cZLGap+zceSyCVy6LfbmuBiFLsVIoSaPq944jHbLQ7XeRzOUnD7VTslU7WyWgM2/Tx/Jf/Ck9//mnsHvgIDPpefcmftd5yKziJ2/vbAEUtE7xqG0ffWF+7rW8FDL8RaP7av7+dY/xOgMzb+eb9Vuf4jbYRSX9vZ7rRe6IJfHdPIAKq393XLzr6aAK3NYG/DVC9nYeU23nY+UYPTq/+3b/Nw9ftPpB9qwe0VydzfqNh3s4swt/9ClA1mQTqT7GwUMI73vYWSXYT6Zx8dUyJJUgjaOC26alTN+ZgIHktGay4Zet3+G9M0z3ysBJ8sBam1+8JDBFoUDtKqa2dpKzRFYh1nCF67Sae+eLT2N/ZkUxy7IQAiz2aZPYU2mTF0GodiAFkLQ39qMXqHBYXlpFPZ1CvL2JhcRmry6cEdIasezEDdHodXF/flAw0n88iZqWQTNKnaWFvfxvbO+uYm68rkIjpwfSIppKpV0ArfYHsbyXI47lRTkxmjFUgvW4Lo34LzcM9bN64gg36bFt7Cv45ceoscvkyMumCJq5EVQRi0+x4EmsnTmF+fkHyUDKcpXwehmmi1WgJFNEPO5yOwmRchVvFYfoefv8PfxuJuIlA3lBfTBy9ocVKVfNnDQ8XDoyYhVI+DJoKmcYpPDfQNc2k02Ik5T/1pqp54TEcyXV5f+wdNOTp7Xd7kpyyJ5fpyGSXWZcyHFI6nNEiBj2+rKm5duMqTiwt6X7g9Wf1jxGLo98fwGefru9pfgxZIkBrtZqIWeQ3fdxYvwHDiCnMisCa2yAIJeuYyaRvdaR2kZWUOuzWFas6cQSU1eEbMDSpjXjKVsrtdDSRL3U2G2PQ6yGVSyOTzqNWncdDb3gMhudiNOzhueeexcmTp/HQQ69HPlfCaBJ2w1Id0O31BO57nb7Y+f6gJ/8wJcyU7V6492FYcZYED5GOJ+U5tpMW7EwOcTurBRmTF4nBYgHkz+Y9wHuJUl+GWbEDlYCUYVkM3Rq7M+STaQFxXiPKlfn7/EyWihXwTuJ2Gbg1HPfFRFNiziQmZ9TFpZc/i6c/9xnsN7jdPGZaIAh7kLWh6HWsE4iA6rGOO9pZNIG7MoHom/WujD3aaTSB453AdwqofqOV728HsH495uF2mITbmdjtAMq/zTnczna/FqgeMapztTze/va3IptJo1CeVwouQSllmcsrK+GDtQJy6LObiDUi0zUajpUOS0DLKhQeA3+UjJpNYdIfCFDs7e8im8sI0FJqTHkqf7qdQ7G6f/30J3EoD6KN0YQVJzbcwBOjGqpCAwx7XbRaDaTzZeQLJbGplfk6luYWFVxD+e7K8qlbKcQOZm6YXru7f6AHdQb8VMpz+iHbu7W9iU6niYXFJaRSBBVxPcerA5S9r2SzkikxlDNnqmNXoFTMkveSIIipxYNOCxvrV9Fu7mNr+xpah1uSWJ85/QAK2TnE7QwC01NVDhNcCTrvued+nDhxSoDcMHwM+135gNkjy/0504kAE6kwy4yDtT/T8QB/+Ie/hVKZSbK+pMr0jc7VFwUqKeJmwNXa6VMCu4kYPY8MSbIE3JeXlsQQ8vrI48gOV4SgiX/HbWYzZCiBVreDdCYHUBrOiw4ILBIEd1i3ckv2yjmSrSXbGYtb6DYpi63o/WLwrJh6Uwl203yfM5JHlnLo5ZUlNPb3cf3aZUnMz1+4XwsSBLMErfSbkr1XN68zFnAjEGRiMV9k9clu0zOtKiKm4rouzLiFMUH42EEgxnoiDzDBO5n3tbXTeOe7/yNUSmX02lwYCBdjJMO1E2KxgxgUmuRPmfw80ueAEl0mHO/sbqPXbSNup/DII48jiAXwnCGSpo1CPgfLNrCydhpTjzP14M3o8x1K9s503yR7ehlKRh+q76vnlZ81BoNZiGFmBEjTvxu3tUhCUC4SMzCRlVogDFnS4kLcvJUobANugPGgjW7nJv78A+9Do0Wgm4ZnhtU09HpHr+OfQARUj3/m0R6jCRz3BKJv1+OeeLS/aAJ3YQI/9EM/9O2ndnybx/mt/Fjf5ubuytv/7ufwFUaV8tC4FaBazeKtb3lc3r54MmTKxH7aNrK5LJxxWItBMMOHbJihJFbgzjPCsCKCo0RCrCSPkcwRfZZMmrVjppgo1oUw5fTIl8nApZvrV/Gl576gcBs+TFP6y1Aa+vLIqMatOAJvFoYN9bpI5oqoVqpYWjmBbKGC1cUl+S/n5xZw6tR5HQNrSqYzsl4thc+0KJcsFFEuVQW+GKBEvyLrRdgHS9BLYErpL3+fyas8D56vzoVBOgx3moXprARn3V4HRuCj1W7CGQ4wGHXE0N688bJqbAIvwMrSaSXmkuVjZQ9ZMfpVz5w5j7XVk2I4Z9OR+mUJ7nlsZO24X0pv9/YOMF+ri429cvVFfPYzH0O1UpL/Eb6JWCKFXKEqqW6BgVL1uuTb4/EE3szX9SMrR5A5X58LPae3pNgEp/x7st08H2dCv2MMvd4A6WwWgWHAZQiSHzJ43M5Bo4FkmqnQtoAirz/BNtN/9w/2kEnaSCbY/zlDrVaHM5sJRLMyJ/A8DCU1Tqh7lO8/2N1Rci2Ps1qrh9udjHUtySbzpWAhSWTjGA56YjPn5thBy27dpkKW+E6eDxdR3GAqgM/7rNPuiLVlzyiZafqb3/a2d+LMhdcpyZovXtvhoA/fc1GuFLG9s4nDTgutdhuWTw/tgcAgFya2NtcxHlFS7GEwnuKxNz4hptZ1xojJh1xGuVZAuVpXFyvPdW93C4Hvi+HmwkdvFMqdWVFDD2qf4UhxW3NVjRFZ/VhcoUr6XNG4TXs5TIFXnhvPkzPk4oBUDsMBbDMmRrXdWseff+D9OGgS4CcjoHpXvqW/stMIqN7lCxDtPprAMUwgAqrHMORoF9EE7vYEjgOo3u1zfG3s/1UeVRXCuFiYL+PJJ9+KUrksTycfnOlPPfKqFnIFgSeyfUuLS+pRnTiTkJ2zQjBEgEKQwYdpegs99a5CQK5WLgtgkDIku5NKhR2mBB+b69fwhWc+g06ziemM/ZaGgJMbMEHYkS+RXa8EnZSZlko1lKpzmJtfRmluHqsLi3r/qZNnUa+v6H8z+bVHWW7zUKm33E65Nod0OiuwQKBw+fJlVKpMyg27O/mStDUe1598j1hU/u9pmMRL0ErZLd9DBpRy0HQy9FJ2O02F27T299A63MfLLz6HXncPS6srSBdLyGTyYW3M1MOZ0xeUyEsQT1nuqN+FnbCRSmbQajew32jCNOPY3dnHidVVlAp5/Nt/83/CNya6XgSApeK8qmnmFpZx4Z4H5NGlnJaLAPl8Sb5cylOZsMsFAwJKgvAAPhqHBygVS/J0cnGC+yUzydApgqB4MoHl1VWBwLSd1HY4B17ncq0mtpQVLWQ/yS7XFxiK9TzSdlwMOtnPLDtjrZjCsUqFoqTD2WxKx0K2myBr/dpVbZOsfK5QVH0LQTblxwxDqlRq2N3dFhAjg59OJbC1taV/s+NxJfoSRPN6UAXAkKxcMYtev4+APt7JRJ5o9rkynXp17SyefPLdMMhYWkkxxATu8ZiF4aCL/rCFg4M9hXhNR2PJlilN7na7ODzYFUh96w+8Gb/2a/8WV69u42f/4X+BpbUVmIGLpBFHMVdAdaEMzzexuHJS58pkZH4mArK9ponuYKT7KF8sIp1i7c5QTC4Z9Gw6h1a/ixx7Y4PwWhzdm0xj7nV6Cr0igOXnjb5qnhsXWdhRDHeCRuMqPvKxj+CwaWDiJARUww7Vo8/9a+Nb6PvlKCKg+v1ypaPz/H6eQARUv5+vfnTu3zcTiIDqcV5qPrQyTMmHZfpYWZ7HD77rCTFsMOOShS4tLaHb6umhmKwb/YBMfD1sHiJXCNlVsjkEbPwhwDjqfyRwg2UK6BGckuWjvJVyRfZMNvb3xNrZiSR2t2/i2Wc/i4NbjCqrUJhkyoqX4WAgQELGbndnR4wgk36LlRoq1bqCcRh+tLC4iGp5DsvLJ8POSiPAYNjBzc0NnRMrRhJ2Bufvu0/HwCCf9Y0tFIsl+SLlPx1SvhqTfJaAnECVL/r/hv2+5MWUYo5v9cvynAQkYIh9HY6HGA6GMAMTzmiIra0ruHz1WbTaeyhVqpibW1bnqIk47rvnQSwtrYll5bm507EY6RAsOuiPxjg8bGNt7QQyqSQuX3oBf/anv4uY6QucmGYCheI8agyQOnEWZ8/dg3yxLE8pWXICUgJVgrgQ7NDna0kSTJDEhQKCr3whi8l4KjaX9UL0Zaq+JZ+DSRnucIjZxBF7KgbVtnH+3nvRarYVfsTrSwk3Paq7+7twBj1JjckUmmYMpup3MgL6ZI3jdgzDYQ+DYf8WA5sKA7wCoDZPyXkXQ8rJ82ElDc+DwJdALpNN4fKlS1hZXpbM99r1qwqECntwp6pDYqCTEeP8x0puZpDQbBb6abOZAs6cuw/V2iLqiwu6ZyuVOTGWvDdbzX102w1MphMx+9wWz533DoOLWq1D/OC73iWv87/+17+K1mEHP/QjP43TF84qMCkZS2OhVkPMDjCZ+lg9cVZzdyZD1Tixr5ivZDoXLuhw0SCg93SMXDYHRkzzOviWicCZqc6JAJT3IRd1uCgwV5sXu8pj54uLRQSsgeFJ6jwd97C/dxmf+dyncWN9BGcaMqoRUD3O79av3lcEVO/e7KM9RxM4rglEQPW4Jh3tJ5rAXZxABFSPc/h80GUsiy+GbnWljsfe8DCK5bCTlL2nYiadUHKZSqcETPVQzFAg1xETRlDDv6OPjkEx7Ilkeqwp8DZDImXDjrHmZIJBt4VKtSzPI72KZsyG6wVoHuzi8898Bgc7OwIIfMiXp5ShPYMBLLK28TjWN67BCJgou4BqfQGl8jzy+SLm5mqoLyyiWCyjUqoL2MRipphJVpDQ77m2dgrezMB+6xC+N9MD/nTqo1qbD8OKKKO0QgklgSqBxBG7yvMSSwhTv8dz5ftYoTKTPNhDJpmClUig1x/ABLtB23DGPazfuIirV19UcBPBSDafRiKewWNveAvK5Tmxjq47RuDPwoqVLsN6RtjZP1ASbbVcxXjcx+XLz+Fzn/2kgndYS5PJlWAn86gvrmDt9D04dea8uPHhYIRcNq33JdMJgXT6Qdk1eiShJQtOEEiGOkBYnUNhKVl0glgC0lQmg1a3rYoidxKmNtdqc/KCkplm4vBR2A+BKlnc6czBZNB/hSnnuTku5dQzyaBrlQqu3bgC246p3zZgXVEyIy/o6tpJzXV3b0fJtgzQIjjlMZP15IIIfaoMsiIDzW0SiFMSTGCfTqckU+50urASFpyRo3/ndQ0CT2C4WuU9U8eZc/eiVCwgkUzpnDvtprzPBKnt9iGSCcpuJxiOxpK8EwzHLAuPPfYYquWyGOn/5X/+V2i3u3jLD7wHp86dxWjcRyVXwVy1Ah+s7kljaek0pu4M/V479GYTrDI5206g3e4glU7L85yyk7q/eP0YPub4LvKUJZuh9JkLDQSnZNx5T6q32PdUF8XrRcBL/zOv02TYwY0bzypMaf3mGK6XgasnqIhRPc5v11fvKwKqd2vy0X6jCRzfBCKgenyzjvYUTeCuTSACqsc5+pCRYZBRLBZgYa6EJ9/xRAhIDfZDJmDQAxkPa2n4IE3QkkwlxfCMb8kZySQqZRaGwBtltS0G1LCD1U4gkUoIzHVaDZQKWclMB4OOwMDMY/6LKUnl5z73KUl/WY1CRpX+O6gix7nlabWxvnEZdjyNen0ZhXIF+UIVCwtLmJuvIpcrKAjo1MlziMcTAi+TyRDrN68KZCzUVySj7Qz76v08bB8qdZegkUnDBDQEY+r8pBxzMpYnlkCAf18pVSWTJWJoNA6QLxYUrsN6HTK+yRhTipnGaymQqdlqIZVMYmd7C53mLna3ruHqleeQymWQy5Xw+GNPoFioilEejboYDXpi/cgMkr1rdrrqzSyXimi1drG3t4GN9UtwHR8ZO4NkLo9EKotqbQlrp+5BsTovsEnGlIyfMxgiMOhRTdyqFjLlkyS4ZLowgVOz2cBo3JP3kUnFBMrsw1Uol2Vi7EwwGg6wNL+k36OfttftwnFdyZjJ/hFIkrUl20kP8uHers6BzDsZWs6D842ZFiajoRJsG409yVUFjwMTo+FE8uRyrYxLl1+STDZfKKA+vyjGkYCa14I1OmRmmZbLsC3+PVl29rkWC3ns0qsqdpfVPY7uXdbTMG2Y9y1rjRLJvCS5S/UFxHkPui6mkxEG/Y7u05lDcDpSmBQB8WzKLuEk3vjoGyU3prqA9+T/8b//rxj0+3j0jU/ixNnT6A17qGSKWFqYhxkncE8gn68ikUpjMiY7P0PCimkRYOoFutYMUyIgJ/gmczybhXJzM2EjQTXBeKBrEdYjhXJ4X8FPMYUpMXiJ9yc909PZBBYXeUYdXLv6DD79mU/h5pYDH3nMxMBTuR49Sh3nN+zRviKgejemHu0zmsDxTiD6dj3eeUd7iyZwVyYQAdXjHHsIVE2DFSdTLNbLeNeT70ClVsLUJfMTVqWUK2U9JBOMhqmwWclcWTFDaSVZMLI9fHCmdJXo48jbKRksJacK7fVQKmYk701nkoiZBgIjhqHjYjLq4zNP/yX2trblUZw6HuLJuACRHswJrOI2bqxfQS5bFKOXy5eQzZawtLSCYjGP5dU1lAoV/XuhWFJ68c7uFm6sX1Myr2XYaHX7OHvuHLq9Nl586SIefOARFPIVgVKCLSa7FgoFST4pgSWTSrkvz5tMMUNsAngCsmK+JmMUsjmkVGHTRl+9oTmBGYYdJeIJ9LsjjIc9jIdNbG9dxcWXnpNX8D3v+VGlD7Mjs0GfpRUCEtaitDttJRUnE2mxv73eIdY3XsJ43EHcSCJmUQabRTyRQrm8iFNn7wViCTHBAiMGEDPwiieVUlwmxhIMcQGBSbME0WTFB0P2dXqYzVwFUtGLSvAzmTpwZlOBcduyBSTZ38m+1+FkgkKhrGvLe8CZ0svZx8ybopDJ4Mb1a1heXla9TCKdQSKRlnzWd6cCl/TK8qahx9WbuRgMRjh16gyc6RCff+ZzksnW5uaUcMuTkSR60EOn3ZKUlkw2WexOt6MFDSX2TiZhBY9CpkIWkt5U/jtBKhde/MBALJbEww89ikp1XpJhLlgw6IsLDqpq8nwFfinZ2gBSdgpPvONJMdK8NyhZZpDTr/zKvxBr/fpHfwAnTp3GYauBQraAChUJ+bTuQUq8uV8yxGNnjGwihf6gj6nnakGGTD5TmMms8iHHssgkG8wmg22a8MWChp8tzoTgO2ReIV84X0yEpnTcsCCv67jXgus28R/e98dY3xjDRw4ul5H4OY+A6nF+wb6yrwio3pWxRzuNJnCsE4iA6rGOO9pZNIG7M4EIqB7n3EOPKgGD709x+vQy3vHEm9UpUqrU5UcdTYYCKASe9KgSMEydmR7YCRwJ8CghPapzIaOq1F/H0cMzARdBQr1aU3BOY29HklwzZokZa7f7yJUrGA3b+NQnPorG/i5iRhzOzINJb+VsCpe1Ird6SDc3b6BSqSKdy6FaqaNSW8RDD79ebGY6l1cPaiaT0/EQTDBIaXNjA91OS4NdPrGGdqeD/mAI+DFkUlkUciVYtinvJMFnv9dXyjFlwJI4T6dKP07nMvIIEqhRdkpgxuThmeNIokt20U7FBRZ53twOQT6Zs8FgKFZ3d3cX/f4B1q9ewYkTJ1CrlUFsFL58zZ5A0YWPna0dnD17D27e3MDm1lVsb14ZnEBOAAAgAElEQVSGMxsim8zJ86kQKzuFbKaIhaU1nDlzQQFMrOBJZXLwZ1NkUjaSKXbCmpgpQZdJzT5yGabdhiCIXt5Ws6nAKV5j/hCwU9bNlxhTSrdnoTSZzCvviVarLZaVCxisgiE7yWNigu7+9jYOm3t4+OGHdHxmLCn5rMfr6bJ6KOxZJcDkvcJFgPn5OpKJGJ7+zKfQ63dQLJQQmCasIKZzIiiOWQEG44EWSshmppNhFyxBLK9TmoFEoxESMRuTmQPf8OW15jkwQZpy9LlaXb27hdqCJNZM+2Xo0pRdpfAV8mQghnyxhNc/+kZ0un2xoCdPnRE7m80k5ev+V//Tr6I7HOPHfuwnUCnP635gMFZ9oarwKN4TxVwWKYZLJXNoNA5RKOTg+TMxz5wjQTjZ1ZEz0TFyoYWLIlycGTkMwmopZIpzoryXnznWQZl2UjJgflZeSXC2DPmD3QnDn/r47d/9dexsG5j6MXgmFzC84/xyifb1qglEQDW6HaIJfO9PIAKq3/vXODrDaAKIgOpx3gRfAaqG4eGeC6fw+ofvR9K2YcXTsEwLqUxSYES+OD0oJ+TTpAeVElH6BvmjcJdbzCp7L8lGkgGKJ2OvpObalqUQIHgzJOy4AMbQoYc1jUHvEB/94Ptx2NhjDhBmri9/6mQ2EZAj62ZYBjZ3NpHJpFV7Up1bxMrKSWTTeSwtLaM8X0MhVxRTRfBcr9exvr6OvZ1NjAc9AQ/H9zAZOegNR6hV64ibcbGaM4/sYchWyZ9Jvymll+wzdRyBT7KsoTxzph+CMp57NpmWb1WhUWYYqkSwJElmJiP5M1m0Qr6gLsxLL7+AxcU6mo2GAo0oUR4NBkqzjRum3ru1t6Mam0w2g92tTewfrKPd3kcmlcKEITvpooAOZbGsvqEMem6uHoYXWQkxmTw+zpzHGFgmEmkCI4gB5bnNXDLEftjrSS9wt6dwpVqtht29XbHGZAP7wz5ILRLAUsKrdOckGcq0ekkpyWVtEc99Oglly+NBV2nI9A5n0nlk82V5SAe9nnyjPCYeQ9jxampefDF06Pr1y+j12jh/4QJGg7E6WJOJjKqAMpkkmq0GEvQLG0C30wl900yIdl0EM4JfKLnYjNu6TxOpZBhENB7AnzFlOqaE5UKximqlIgn7uNfD/v42hv0eUukkHn74UZw5/wBidoJxYwLjIRPtoZDLYHfzJn7vD34PLmz8zN//h/D9sIOWcuTqXAm+6yKXzYv5na9VMR46qlni4k2/39E9wRRqMub0jzLBmfcP64Q4Z/pm+8OuEoMJVFVHxesZp/TZ077MRBLpZBi2pL/3XYzICnsODg+u42Of+CCuX5tg5sfhmZQIR0D1OL9dX72vCKjerclH+40mcHwTiIDq8c062lM0gbs2gQioHufob6X+6tvVxdpqHW989CFUSmV5RMmAEvAJsA2GyOVzYhlTybSAKB+sjxgxAgWCATGrvq+HeobIDCcjxBm2lKKnMCHgRADEdFwG4xD4uL6P8bCFv/rLj2F7c11BRAxYIptGzTDDcgwvEFC8dPlFLCyv4vTpc4jHklg7dRr5bBGV+jxKuaKSYvnfTAym3HVnZwfN1j7suIH+cCgf63jqYTieyB9KqWspXwqlvgRQ9DS6YWUOfwi6CVzpvyXI5r/Rw0v2lICPwNG7lQxM2tfS7xCIhwwg2S6CMs5nZXkFe3t7yGbTiMVNrK9fRzIex97OdshKz6aSSLMn9sbmTTG8lEffuP4ydndvqGuV9SRJO6PEXzKlTLnlYoAVi6NUrqJSq4ndyxVL8OjzDeLqV2XVzMwLE5oFqhNxLS4wfZdzoq9zf38/PC9ngnQ6qaRjAiSG/VhGLOz9jNm67mQLx5R/27bku5SJE0tduXJZQVmDQVdBVgRuJ9ZOo1SZRzKZgjcLQXwsFrKvXBjY3997BfRXS3l8/GMfwM72JpaWl5Av1zDoj/S7ZOH7g658rrw2rMQhaGbaMOXSWabmgnLnhEAzWVhKa8kgj1mVxATf2RiXLn5ZoC1p0xs8hO8FSN+SsWczIYAuFCpYWD0jD/Py8qruG3XpTieSYu/ubOHTn3kaZ+99Ay5ceEAz5DWmvLaQ5+KErVodyroTpqn7eTSaCDhPvZnuN9YBubNQ3EsPLBdECFzJFFNWT7lvmHYdSvRd1xNg5kJGMp6CYTMxOFCwEn+33Wmqj7WaT2Nr40V89oufxuXLQ7hkVI04AoQJ1tHr+CcQAdXjn3m0x2gCxz2BCKge98Sj/UUTuAsTiIDqcQ49BKoEKabp4/z5E3jw/guI80G9XNMDuxjDTFbghn7LhB32NhJskC0k68p/I4g58qUSgPCHITWuOh4TiBmB/j1MnfUAAs+Zo/dYMQuz6QBPfeyD2Ny4hsAlSCX7GoixY79lMKNPs4f9w12sLJ2WXLiQL2J5aRVz8wsoVKvIpbNifE+eOI3xZIROt4293T0Mhx0MBx0ltF649wFJLa1YQtJh3w+Qy+TgzmZKrG0eNpEv5AXICRC4HR43pa5bm1tIZzJheqtpSspKUE6wxXnQz0rvYTaXC6WmE0fgnuwsg4UI7gnWySxSJrq5tYH5OQKxLnLpNAbdrqTU3WYTuwcH8GZjbG2v4/r1i5hO+zCtAO6MdbImUsk8er2hgH46Z9A6i2wujeXlNSyvncRkNEOlMo9KaR7OZIZcqaRzYm9nJpsTKFVQEBNph0Ml+bI6hvvnTnjMYfcq5axZzSBkDFkXk5T/lh5OAtSwM9UQWBqNRxh0ukrAzWaT+MQnnsITT7wTtblF2PEkMqk03Bn9mTO4nodcNoudvS3NhaD+7Kk1/O7vvBef/exf4977z6OYLyEILLHuBHSUZrPaiCw0gSrvJd6jXEzgNlVlw0obpj4nkrrPKPcl60i2dPvmVfQHbViGh3QiK08qE6HpKTYQIKbAIbK8MRhmQiCfqdIE5rzf6a0VUN2+icF4hnf+8M8ibicVRhX2tJrIFzJ6LyXqBMcJVs34hmp6GLDUaB+KoXcDAyZDyxJp9AZddcTyevAzRTDKczHpV/U9eVz5eeTf8bMlebAbwDMt3WtkWek3dnlPTkZY33gezz3/BVy61L8FVG2lO0evuzOBCKjenblHe40mcJwTiIDqcU472lc0gbs0gQiofvXg+VAq2d8deR1JfwkBPNxzzyk88uB9KJdK8j7S28d9qw8TlGeOBUroX+QDM71+fLAmQCHjSpkqjzfs7LRugbhEWFXCB3MyRGTyKPFkZYpqRaYKxZlN+vjUpz6K7Y11WSenHsGzpUQgHeVshr29XXR7PdTmFrC4ekIgtVqtY2V5DcX5GuKGhVwmj/n6HDY2NtA6bIjhmkwGAsDt7lBA1TfiCmIqlWpi35jgygqcdCqFRqMhXynBqJhhz1NyrjOZKNiHXkrW9hSKBYFVzofnQpDEDlabicmej3I59KYSWBFIcB4EfwRVlP9ubt0UiMkL1FrIJBLodtoCjEyxHQ5HcKdDXL36PLa3rqPZ3EI6nQcCAxs3DrC5H2BGSyuAE/NxvOOdb8e7f+TdWFhaQi5XRLvZFTBvdxryQ54+fVahU55vgOprBvjwfDb3drRfXj8CP0ZFHUlpeR2Z0My03v6ojxJrWZiVRXCVzUkyTLKPvmSm8TLFeX9nVwAU/lSy4q2dsGrmDY89jky6AMMnIDQkMeZcqrWqFhQuXXpZbGHgTvHBv/gTrN+4jGzWRr2+GqYRw0Q2z6obFwhchWtJ6ntLOvxqeTrvVy6QGPSmmnHYsbjuhV67hU5rD1ac7CSDl8JFGvpBeR+o+oUhRwSLWmyh5N2D6eMVvy7/m/vkNUxnK/jJf/BPYRhk4X3EbQZWeajXq6jPzyOVSKHbbaNWKWEyI1BmbVABs8DFyJmqRojJyfJ9T6e6Xyg7pi+af3fQOFDKMK8D6594XDw3ep3F8hsMlaIsOCyYmszGmI0nKOez2N15GX/xwT/FC8+3EBg2PMQRGHeWUVVS9Kted+576458Gd7RjUZA9Y6ON9p4NIHXxAQioPqauAzRQUQTuLMTiIDqnZ3vV2/9K4yqZfo4c3YNP/DmR5GQ3w0CnpRNlosVyUT5IiAgA0qwwY5UPkDTk0nQwAdV+lYpgeRDKsEaWdB8LqvfFQsETwwsX0esLMGZHfPwkQ+/X94/IzDgMkU4cLVbgpJepysmjj5FO53Du975HjFdZOrI/NmZtIDq8uIq2t0mtjZuwjBcJFNxVcl0W4dodfqoL1DGWUZ95YQSVsl0khllmFCpUIQZD4E2E2rJJPJ3KV9NZ5i+G4gtnYzHApyUGX/xmWexsb6Bc+fOYXllWQFKlAbz/JXO6pO9DUE7mWnOKZPP4OqVS9pm4M0k78zlshj1B7h65YoAHF8729dw49pFfOnLTystN2Wn4blAbzDBjW0HQzblAKiVYviXv/Iv8PDDD8pfWi7XUCxV8OUvP4vLV15E8/AA165dw4/9yI+iVKqAWI/+yMlkquN1XEfnRHDk3/IxEjgtLCyg1Wrp2Ks1Muy2QqGyhRKKxVAKy8oVsqjDQReNgy35g2MGO2QPYTEMazLBixcv4j/72X+k7tvJYCKmma90LqUFAR4DJcMMlwo8D7/57/8ddrauIZWKoT43h2Qqh0p1juQo9g8bWlShh5NsOMOIQr9rTDMM5egx9EcD/T29zaPBENPxAI39HTgzyo4tAVPPP2L57VusZRyjUQ9e4CMZS5CH1blbAb2zY0xnnu4B3wfitolMvoT/9B/8IiwJtrmmwhRrFydWFyVDDlyqCmZIpRPylxayJfRv3TtMK87lixiPHaUxhwsWcfRHPX2mmFY8GbOvl4qCuKTE9GqT8c7ksrfAsqnjMQ3OeQqXiJrS9LiJ6aSF3/n938DVy0P4IFC1EBhTpU3f7uvbXSSLgOo3nmwEVG/3roveF03gu3cCEVD97r120ZFHE7jtCURA9bZH9R1445FHNUAQuDh3bg2vf+h+pJM2ApMP/gQjUDIuGdSj4CSm0tKDyf5PyhQJVPhwTT+n+isnjuSzpmGKpSOjRVkiwYVpBmKDEknWpDDbNgirXJwBPvKh92H9+lUBHced8fkdbuCphsN1ZvIy3vfg61GrzgukkhF1PV9gs1CpYKE6LwByeLiHTruJVmsfk+kIDabZJpPIFyoolRewuHQC2UJZ4ULtTksAjT7YqUMm2BTgJtNGf2Gn09Y5kTHlufpuGCpFMG7aNtqtNiwzDJQiC0pAEU/EJKulx5M9mXHbVjIwGWqytpPxAJ1OU77EZDz2CrvI/VCSS6aVAH9n6waeeup9GLQ7zJ/SsZmBgUQ2hXZviKWV8/ilf/bLuHDvveTgNH8CNS4ijFmtwoWBwMPVS5ewceMarl+5jMfe+FhY7RJ4cD1DgUfpVFbXgMCaCw29wQClUvkWY0kS18SJE6dgWXF5YdWDAjKaU1W/9PuDkKF0BhgPJzjY35cUmWnCZEC3t/bwUz/9c0qL1hxMC1acbwjPqdPuYP9gXzJgBhB98pMfx1/82R+gUmZYUAL5QgmpdA4pVrmMhwJm9MUGkpczGIodrhnELPowQ/aTDDiR3XQ8EkgdDHvotQ/lG6b8NmbboU/WNG9V+nBWTESmpHmsdGTW+PLaueMJps5Ysl8y6lygYbBXKlvAT/3cP4MZhMx6lkFczgDLi/O6Z8lYU9pOv2k2VxSDSq8tj4uLNWzRse207ll2y/K4C8W8pMhc0GD4FodEsE/WP2aGncYE2jMv9AvTL26atmYbxBhmNUaMXupZB//u1/8NNm+6cA3W8rDfl6nH/Mx/88epkDH+ynu+9r+/A18833ATX4+F/VoAfCf3f6e2/aEPfSh6hr1Tw422G03gNTKB6EP+GrkQ0WFEE7iTE4iA6p2c7tdu+9Wpvy4efvg+vO6+88hmUpi6DN5hp6OpJF1WYrB6g4CGaIAyRTJSZEXJsopZdRzJFvkiSCJoClxfDCNBDT2g+uUg0MM201a5DVa9mMYUH/rAn2F/d0uewsl0pg5JAlaxX26A/b09BdcsLa+iXl+CnUjBiicEvLKFIir5kupGGLaztbMBGDMM+m2MhgPUq/SjxpAtVHH/A69HLJHCQZPAxQirV6YTBL6HZrMlIEGGi4mr6UxKnaPy8fLQ1S9LUMe0Vhka5T8cjxlAxBRePwQanitQSn/ukeSXjJkAsA1cvPg86vMLkpAeAWGyunuNAziTKQLfxfq1l/Hxj/wZJiMXszEQswjCADNpoDyXx7t/9Kfx8z//C2JtOUPuixJjno/rzVSRw231lQTrwnMnuHb9JQH5dudQsxITma+K/eaMS5WymMMk5bNuyDiyCof1N0y2KhbLoOuTcl6G95TLJc2J9T/t5h5cx0UiybCpvo5lNB4jnSrg5JnzktO2m42wZ9cL/crZXAatZgvDYT8MlHKB7e1N/Pr/83+hkOW95qNariCdLSCTo/QZYlgJMFVXk0joXiS7yrChieOIdeTCBpOeh4MWXG8CdzrGdDxmRaqAaipbRNzw4PJepDTbZKiXJ7n5eDzU9gOfeb8B4lygkCd0JpkzF0e475UT5/G2d/8UYuRUb3UFDwYdnDixghLn5EKdumYipoCw6ZTpvOE9QA9qOp0VwCSzSmaaygRnNtH1IyDlPin15mfKtsiqxvW5IdtKDy4XRvQZDWLI5vKY+q4k8pbvonm4gff+5q9hezuAa6TAvF8yqkfs7zf7lomA6nf+OzgCqt/5mUZbjCbwWptABFRfa1ckOp5oAndgAhFQ/fpD/XZleLd3aQhUCbz4QO7hwj2n8dAD9yKTSqruRG5C08Rk6EjKSEaJ4EKSSwKsQO2meh9DXxg8RFaIwJKsFD2HZADpu+v2uhgMeqHHjuFIAQEa/X5qPsGg28BTT30QO5vrkknOpp6AgxcESredOFMxb/dceB1W1k6ieotVJat25tRZMVLdZluA2DToFzRw6eJzCpDxXU8proaVwP0PPopiqQ5n5qLZITMcF8NLjyVBEc+BgJWMFwE2AQiZMPlMTcpMLYUTsUYkkUnp3ygHNoKwsoeJufxTdSHy5jKRl6m/IYikq3TaP0C7fYh8sQqTctrRUEze5uYmut2+QnUcp4+nPvbneO6LX4DHlOIuJcQGApNBU8Dpc0v4mZ/7p3jrW98hfyNDrug7FbM7GCCTJVMXMr5kTxNxCwsLNbGKf/7+P8bTT38CnW5DLHetuijgxBny2rG/lN7JxaVlLQjMLywjVagg8AIqSxFj/Y0Y7SK2trZgxgx1v155+UWcP3ePumvz2RzK5QqWV9cwc1yMnVnIbGdSuLl5E/lCVgwwFz92t7fRbjdx6tRpWCaTetP4rd/8f/GpT34MuQxnF1cAVKFQhGHGVMNikBm1Ewp24g9BHdNyOXN6TglK6b3lTyJhIJdNi21k+i49nnYyg5jhC/DxHmRYEl9e4OmOJiCe+a7uhbhJaXGAcb8nEDzlDBIpPPrGt+PkuYdlFOYxky2OmQEW6nXELBP1uQWMnDHylZLCjhjQRKluImkrWIuS3uForGofysN5HJS28x7ji4A2nWLCsylGla8Uk4WpNFByMD26BuxYAokkw6b80E/MBY/9a/jAB/4EG5tkVG34BqW/nj6Pr+VXxKi+lq9OdGzRBKIJfLMJvLa/XaNrF00gmsB3ZAJfC1S/nuzrbxPS8bfdzrfyXX03yNK+dl6UZIZeta+up2GP6hseeQjFEiWHpsAWgWWv2xfoIQgKQ5F8/TllYI3SUgHTD2DHYwoPOgoiYsosJbCso5k4I0kYmXhL9lHVJyzMcH0xsabl4i/e/4fY2loXizsZTfWgbtCvaZBJZPCSiwcfegMWV06qmubMmbPyFhazOVy+/LKqbybTIXrtBgJ/hqkzRCqZQLfbk8z1wv0P4ey5B4BYEhOHftcu8hkCplvpvemwKiWbS2HQ7ykwibPb3t5FpVTR+yzFwhpic3udMCiJAJ7ezXw+h3w2G6bP2knErbgkwmTKyNzSQ0kAb3kMTeqJyZy6UD3PYbuJzZubYh8pIV3fvIg//oP34mC7i2I+hYOdEbpjCKTkSwYee/xh/PTP/AIdmvrcyTNbyIcLCZ6PM2fOvNKjurOzq1mTLRyNBuj3mzg82MVfPvUhjEZ9Ae3Dw4ZYTXc6kQya4UDFYlUA7k1vfisWVk8hk8khMLh9M2Q4M1n1fxKEM5mZ11vVKckQODLll7JwysSPemcJ1Mikt1sNDEZ9He/GtWvqCj19+gxymQIO9g9w6dIL+KM/+R3AmyjciqFNPBYyxIgFoY+XXaKWDTqmKQHuKTWZXamu2PtsOol+j6wjF1wYjgRV5zD0iZJeStf5Go+GqFTndczuLfm6GU/AZq0Pk5+HXVi+j4nTU7+vZ5Lhj+Pv/cw/hmFndP0y7Fv1A9Rr8yjks+rEFYI1DCTSWS3mUCJO2bjjTFUDxHuX9Tj0Osdvycm56MDUbSZIk2U9qkni/c9rPBj21b3LxZCQEbckhZYsn75d18dsNMKVK8/iqb/6MG7epHc1ATew9DmiKiB6Hf8EIkb1+Gce7TGawHFPIAKqxz3xaH/RBO7CBCKg+p0f+rcCqgSEtm3gwdfdi3c++UQo0yWj6bryLebSeTGMlPfS+3jYaArEJXNZdNptJGMWKuWKQAkfnPkQToDLh/NEInyI5oM3fZQEv2JRCUIN+hwZWONi4vTxJ3/0W9jaugnLoGTUERtJQMGXFbcB08K5C/dhafmkekQJphcXF7Czs41Wq4H5KuWrU+xurmM47MpX6AcuctkcFhdO4PEnnhSr2h856JEJZbjRzMGYPloBStZ3+GIju722ACjZSQb5tJpt+WuTKaYYB5JCu5TIsifTJkMWsq7FfE7nnc8VXgmYIlAjQuD2mHCbT5DBNuD6poBPo3WIeDKJixcvqk6GzNzFFz6Dz3z6KQHm4YAMboBeDzhxdh7luRp++mf+Pi5ceFgVPZT4MviJ/lKy2LVqLQRgY7J2AQaDkYKIuEBABo4ZsXO1mhYW2EvK3ldeRzJ33X4H165egeOM8PyXv4RGc18s5bA/w0/+1M/i9KlzOHP6PIZOmNhM2e1Ec/bFVNKXTABG0BezbHlPBeZvBUSRoV5crKPZOsTu7hZeevklVAslLC2tKlV4PBgLOA5HHXzww+/H9esvY9hroVabV+drPJ5UMjI8Qx24BH88v1azh1SSbL+L4YAZwazrYbovA8CEacEw4nQasBOGmPJUNofxeIT77ntIgVpcSDmqu5F3Os7UYAuu4yBu+vD8KVq9LqwY2VPgH//CL6E9ZHq1j2wiqc8KQfOZ0yeRtOPwAhfu1JfM+EhpQF8yPz9Li0vYuLkuhrZcKeGw1dTMuIBTzNGnypAlMtjhnHmuvM/4ngAeZq4jVrZQKEj6zc+SPOMw0W+3sbd3Be/7wJ9ify+Ab1H6G4dvBBFQ/c5/vd7WFiOgeltjit4UTeC7egIRUP2uvnzRwUcTuL0JvPvd747W/G9vVH+Hd7HU5NWMKkfu4S1vfhQPve4+sYYMzqG3kgxpuVAJOzNNQ+CO0kgmko7dCdIMpmG6qu+90j3K9xGsiuVTcrCr7YTprJYkm9SvEgCxpzOXScrf+MGP/Adsrt9QRQjBoBcYqvygLHI0mGBxaQ1rJ89iYXEFlp1WTQpBuGSUcaBaLuGwsQcTHi6+8Jx+l0D5oYdej4cfegyBGcd05qtHlR2bHn2wTLSRnzRkjuX/S9piQCn17XR7AgJMXyWYYfcrk5DJODJYhy+yW0wkLpVLYjEJzPinulhhIZ1N6e8IUgmas0kT48FQrG5vOMLhYRPdQVesYC5blOfz83/9MVy9/GUxnr2ug8NDD7VaHj/2kz+BH3jbk5LV5nJ5AcTZlEFTB6p6IZgha6fO2f1tOE5P4JVeXstMhhLXwBAzWa/X0e71wjArzYIsaknst2V6GAza6PZaeO97fwNvffM7Ncd8riiglcjmXrne9PQKjLPSBeG151zVTwoyoba8o854jFSSx2cr9ZgyY9a3JDI51OcXFVyVy2TDyptBG+sb1/Dxj/4F/MDBqDcQqHQpuVaaL4OPfIyG9FJzHwamqoANXdKvfmDQGgflskqtBpIJXhsDiVxGlT1vevyt8jm3Ox00W014LoOmXLGXXKzxZo6CldJppmH7sGJJVCpLeOT1j2O32dXCSzIWMuvZdArnL5xXCBTvn15/iJidVzI1653GIyZeG6FHN2YpUIvXOBYPK2eUqE2Jtbp7cwKp/AlrjULmOMZU3+lESgTet5wvATYl3qzjMVwX1y5/GR9+6oPYPwBmSMAzQs/rd4MC5O/wxfaa/dUIqL5mL010YNEEvmMTiIDqd2yU0YaiCbx2J/C9DFSPMz3zm1/hvwlUPc/BD77r7Thzeg3JhK3AHAIcAS7KPUlJGZAfkECHElZ63pTyywfmdFoBOzxHhtCEmUkeMpm0mFZVmZC5jScwm7pIJTN6GCeYMQ1PrNn7//wPsbN1Uw/h7KakVNWDL4b1+rXreMMb34Ll1VNYXTuNeJLSYT6wT1GpVjDsd1GtVWCbplhC1r4QEBF0V0phUJCdZDCSgXgyrI8heBwN+mKuCMyZiMrzZSItZZdHfZZifxkgFI/p7wmQ+Pv8ew6FLLGAwlGAlMKimEzLwJvhLW8qZ0d5qAfDmyFmxjAcTdDudnFwsC/mslgqKbCocbCP55/5NC4++zkMp2M4M0pcY3jb238I/+S/+mV5gwP6Xm1KRB1JSQlgFuoL2ge7YCm5Hk+G8Gd99AZDOFMXyWwBMTMBw7TU58lFAwVFyQ8ZLkJwgYCgzPXIkk7h+g7GozFisAWMCbyJ7UczR+FNTNflNSbjzutK4CXQG1BG6ygRmHJvgjkGRNHz6c5m6gglQ89rUCiX4fsEYbwvEvKTXrv6Mm7cuIoPf+h9iDMh2POUlEwJLA+YrCnBqeMEcKcEqtshcskAACAASURBVGFOF2+9IxbVZgevRdkvAaqBZCaNen0OKytrAumLK2uoViuq7KEPmuwsj4GLJ/1+B4NRj7pszZiLJxb9wUaAYqmKanURw4mLm9u7Yil5vQmCuVhy/vw55LKZMDGa1TOFeYxHIx1boViUV5ezDxdtyGpzMSGrYDLecwkrXOjgAg8XiPjK5rNKg1Z/qklG+NZCCJOgzfA+mNGf7QNp28bF5z+HTz79FHZ3gYkXg28kpGh4pWfqtft/Ad+TRxYB1e/JyxqdVDSBr5pABFSjGyKawPfBBL6Xgepr5/J9NVCl9JdhMf/Jj/8IVlcWVNNCoMieT/WmGjEBMTI3BBcENUx8JfNI6SeBKkEsfavMKGUPKh+0h6OhwCIZSYI4j9JD01J1B3sfE4mUPIEMDrIt4Df+/f+Nve1N1YZIqkkAyXRX08JnP/sc3kTG95HHcOLkGZhx+gtNPcgTULOihh5EslC2FQJpPrgTLLIXlj2h3F7oGUyHKa6M0D16BXzwj6vnlQmwfKgnS0owwXMhQCfYIegmwOa5HrGZClGahTJpsnEEAwRuZE+PvL2U3R4xrfz30WAkEDccDiR1JVClzJmpus1mE3/627+Oxv42DjtkXoEz5+bwT/7rf46Tp+5FLJlBvlBEr3OAbrcjZlKS0WIR3V5PwUSsiCGAN70JhuMJ+qMx7FRGjColoky6JcClH1apsvEE0smc5M+5VAbkH+nJHU1YpdNV8nPI3IXhWQNnfMufS/+pIxaVgVtknnmP8Li44EBQbyfC8CBG7jJsinPkuVK2ynuBv8PtcsZjZ4hkhvLYA4wHA/x/v//bWJhjDdEMu1ubOq/9RheGGYBK7VTaRNK2USkXFTQkVAouCqR0HxXU+VpCtVqTD3RxaVGzymSzAu9H8uUwOExu6xDAe26YFjwJFyxsOwbLhGpteLMPehN0en2dJ2W98bileSwv1bG6uqqFjNFwCNNisnFY9eOMp3oPP1fsu7185bJmzMAkSn1ZR8P7mdJfvp8SZx4LFyHC0LMQEEv+yyod3xOw5znwRbl6LpWDMxyg393FBz76PmxvE6gySCmhsKUIqN6db+EIqN6duUd7jSZwnBOIgOpxTjvaVzSBuzSBCKgex+C/GqiqMzIW4Mf/4x/G6ZOrYmsG/XHYTUldpU/myhFQCQEbk2/HCsPJ5rJiFAlUCrk8ms1G6LXLZPRMTBaOD9KzwBPAIQlpp7NirwgE4yarXfroD9p476///+y9+a8s233d963qqp7nM97x3ffIx3lQJFsDrcjRRFG2HA20EGdAjMDO5ChRkL8hQfJLgMBBkBgIHMdBnB8C2bHkSEwkJVJEWqRFioMoPfKNdzxzz3MNXcFn7e7LQbQsSrx9+PSqiId77zndVbu+e3ez1l7ru9Z/Z5dXp2K4eJ1UuWkqOSQus4PRxN73/u+041u3rVSqKks1TWN77tYta3eP7PHJI2s0G5IsYwy0ms+t1WqK8QNsiimbjvWQDwDgfgAEgHHui3sFZMFsAT4cA4UEuCBQSv8lsSRijDcGRk5y6WJEACFpHAuI8T/6RjFsAnwAjur1puShg5Ez5cGddjGf2MmTRzaH/bTMyqWajUdD++//6//CFrOYVkxObW978a79rb/1n1lz/9jK1aZ1Oh27PH8kw6l2qytQxj1xPcATcTGYHflJavPVyrwgtKBclIuzwHvRSbbZTCisTTWGEV8tE8l7m426WED6IQFRyGJ5PbUjX7dYrep6OPwCwrd14TXj8UQ1XSl7tChn3729fetdXlkGcEUiW3NRR0T7qL8Vo6fZTLm55WpR0mXYw1//tV+zH/nRH7GD/X0x2rCU5WJFTtG44zJ//Mf8sVmANBcHamTX/D5KIltFkbJ962xiFEsbhnRtXpZpneLI6zZrYMwTrfU4ZR5Zg5mtEz4fvnqXkYZrVyb15XQ8GF1pfaMeYMPk+Gjf3vnOdysbdzIeCSj7QUn9w5wfxtsZKtEv7LocuB5AmvNRr6P9A7HiXIvebuYLGTLyYMnJFQfFZgsOxcQhrTa1cPEz8/HIBheP7Jd/7Zfs/MK3KAss9YjFybsqdvHt+o2ukQPV66p8ft28ArurQA5Ud1fr/Ep5Ba6tAjlQ3UXpvxao8kCOUdBHf+avWLtVU+wIDBesIQ/O08lMslCXoepJxsnfLy7OBDqq9aqVw6LYT3pRAbo8y08nczGzZJLCdMGsrVaxQM5sOhN7hRQUI93B4ML+57//P9hsNBCoIRcUxouIGgAfBj6HxzeVPdk5OHYxHelaeZNHR4fqee31++oLFIC66skMh/HDeCoipgSQjJx8EomvHvoBouEGlFIHJ/9VHBBOxuqvdPLLLbsKmJEjsUd+KSDF0/vEBItdC8Wm8nqxkvOl2DIMcWAsJ8ulkfDTqjXs/OyJXV2d2/37r1mjVbd6rWNPHj+2v/1f/ZdWCsw8fJgKvv3ln/hJ+8EP/xWrNzsC76VqzeLlRH2yxJ4Q3QLABsjB0OImWywFdrh3JNAXp4nFcWr1Vku9wRgfNcjCTVKrtVqSlQKkF7OZNaoNRcdwn7C0gKaFwOpIoOng8MAqQVFxOKyRs7NzMc3j2diOj2/oNducXXYrAPhiAJHPFkjJxUwrs3IxsPlkqg2LcuhiglZZqvtlAQHS/t7f/Xv20z/9M3b7+btaK5IqJ2vrtDt6PWwnDr+S0RaKFisqibXmQCcMvzuf2Ssvv2zves+7LMBOCoafcSRsD2QCslonhYLrBwVoM08g4swXMxyEvC8WE838XV1cWhovVHfijYpBYC++40Xn1Bs4EzCcj4kAksGY1Af0nC4FVjkwDOPn0/lcjslyw07dpg7ybXpb2WCBUWatcjBPLkMVGfZa99LqNGXMtMRY6uLCknhov/jLv2BXV6El5v7LzZR28d36ja+RA9Xrq31+5bwCu6pADlR3Ven8OnkFrrECOVDdRfH/MKOKUQyMar1asmqNh+vyU7kv9BXgA/Cmfrgo1sM5xj0oLWVIJEYKg6RYPZ/8DDbJM6Shkc2XCxm/rH1fZkywlIC26WxqlWJoo9GF/YP/9X8UYIIdAzhINlouyXX3cP/YDg6PrdXZs1KlqvfTjwpYBCCjywQ0uX5LJWEKkAF0iQ0R8KbXkX5C+hUrMKhEnABWMovSlRgs1zvojGsAn2J0C4WnRjT8DEYVFhA5qJjXzAEfQEjgeQJpuCBPZrCCLp4F1hM2bzZb2IzInlrDikFo41HfXn/1y7Zazqw36lmj1rHRcGT/y9/5b+38cmxHR2X77g/9BfsL3//DVqm1rNnp2nw2F8NXKhesgpw3KNn5xaUYUJg8nG+L5dBu3Di2csg1Z7aMI/MteJpHOl8srNtuW5aazeJUbGUxBOBfWFhyWbn1asNOTh4LaDfbLZn/wPzRzzsdDO3i8kr1JG/24aNHNl/NlYXKhgSMaSEobqJ6XK7ubDETiKZHFdDabjYtjVa2nE0lN+dnERsXYdHK5apks6y1ar1hxzdu2nwxlUx4Ha0sSx0TjkO1+qIzMlHZTHFGYDjxOhdfJLcL9Raz4ZBuzImQ38aZk9BmGZsMSLzNfI8YF/Jy2eQo6XNQsFCROphzgRWZ+9kUEJvadNTX+mYJdlote/6FF6xWqQuIA7SdxDq2colz4RjNhkGszwlj5iiVS5auHbvLepuMRsrSnc2n2iDis+b6bB1g3hKj1UpFLDLyemTuEcB8bRYv5ta/emif+/1P26c+dd9iZL9e4CKKclJ1F1+wf+gaOVC9lrLnF80rsNMK5EB1p+XOL5ZX4HoqkAPVXdR964vK16qgnTWbVfvLf+nH7NbNA/WNLhYrsT6wgOVSRcyhGEVAZlCwy8srRY5UKmVL14DTVAwXD/MwSKhjeejf696QNJHfVWCU4kisrLJGy2WBqEoptNPTB/Yrv/yLZn5qqwXuupjX+FZrtOzmjVtWrbXEtAIuK5WqBYFvgU/WK/mRgYyaeIDnYR7QhRyV+wJwgVrFbkaxecSmbCSsgFEYKXpTeYIH/Amger7LPt24CsOsyo2VfsHU5Vki24Xh2zqpcl0NIHFS5UrNOf1inHPr9h2rlOsCTzN6U5czgfZOu22T4VDxOtPJSOCGuJ7XXnvNTh7dt1I5tMOjI0lJce31/VAgkPuFCaXWzr3ZLFo5JlcyWmqDkZBfsDiKXGSMufuUqdEG6VDH5WIlN9yEzYfZzGq1ik7JvAO0JuOJmDr+DdNO7A49rg9fv6/e1UazqVq/cf81Syy2F198p7VbHYE8zJUwy0L2igQb0yjmjAPgFa8WFkcrW+OGxM+QVgdOHkuO6fHxTZcTyoZCtlafMZmtUTS1JIpkcITTrXqLMzow3eaCYf1UKmu+kWLTFwtQdZJs56iLPJjNDRhz5x7tNhuQDgMW+VgwF2wE8DtqzlgcwHS9ztzfeDTQPfheZs/fvSM3Zu4xCEu2XMUCzqxBNnrYSACs4pLMwTrdGqzN5vONKdXCymFZpk4AYJhjxpGkkbKBkUpv+2qdEsDJ2IlRCqsV67Y7Nhn07fTsvv3OZz5ln/zUGxajDvB81zu+i6+X/Bo5UM3XQF6Bt2AF8u/Xt+Ck57f81qtADlSvY87XVi6H9tf/7X/TyiXfKkgVl4CCslXLNYuiZJPx6EyInjriJrBAVYuThSSu/f6VHF7DoGJlOesCGks6D+dYARAKvkCwMjcLvsBGKSjY6dmJ/dNPftziaGmD/qVYTcDR0eGx3bl9T0AV+pMHcz2cC2c411+ATVAqCqTwO5gpJ8nNBIgBOfRAbiWdSE1hs5ThuumBhYXkP2S0otY4Mte7yQEYQIpMFgo1QLJZAABI0hoLOEqymdE3mAmEcx7ko4dHN8zzneHSZDy16Xik7ExYYxkwpak9efLEomgloAwTGJRK+h1Aasvw8neAKoBUfZQAb3jSgmN2YQmdCRDQEzBElEpB7DNSXsbqgJmTRzMv/DkcjCSp5R4Gg749fvzYjo5uWLfb1XW2DrR73X2Brn6/r40I5M3cIyzf6dlj88LMjg5vaiMB06Z4ldpV/1LjEIBcZxaQnQvYM3J63WYIQA9QyfzUG00x7mVcpHFTJlIFIC659tpKYfgV9tv3Bf5k8hSvLRNAJIvGU/QQgNQZDzH/SLnX6vctwpoD4jeRSiBzgUHmkMqpxxoFQUEGTEimYY35fVjCCGylez85O5N5VbJcWsFbW6tasXarJaMmgDLMf63W1GuYIwf43WdI81Wtap02G00Xi1QsqVcZZQJMN9JqjJaQVRcLrPW5er616VOubt7vPlPRMrbE1lp30XJmZ6eP7DOf+7x96p+9bgk0qzJU+Xzkx3VUIGdUr6Pq+TXzCuy2AjlQ3W2986vlFbiWCuRAdfdlxwimWCzYz/8n/5FNRj073N8X2wT/gqwUdhFTGQAQckfAzzazsVopKwZlPOk/NVqiLw+zJOSMlWpNwAvQeXV1qWiYoBjqfDyoYxy0nC9sNp3Y737u0zabjtTPd3hwICB1dHBszXZHD+A8oAusFWFsU/NwE87ogXTsGKwXIE7gUe67TpYsjJSkklhuwSsAEsZx23dKjAmAExYR4IKMmHE6Zm3DogLKJFv2bR0nup4DcbH6LAGJRPsIuKYYLMHEBpJ+JmkmOStI6fzsRGOC6USCq1gb5ayOZJKETLRcqzs2cdMzy98Zu5O7Jk/zWgGSW+Z3y+7CDFMHAAzsKveKDPppvy6xPxs2GEYZZtBJmDNJdPuDocBhs9XSe8eTiR0fHauXlzkBWMOOdrsHYv2Ojo5kUjVdTpQTys8B17b2FfUzHg/dfCmiBuAIE7q2aqUkWSvnq28AHNE5IsFhy8tV3auOjblRylwAVuPISsVQ53S9m76VYD9hPePUAtqkJUsHgLNuY0mtK9WSWGJoduZ8MpnZdEp8klsrAtlhoPtkQ0ZxTOZZirTdD1QLfsbvMETCqIq+5NVibreODlULGORGuyNn5vPzK3vPe95jX/7Sl2X0xSYKhl3Um8+VHKWLRTk9s5463ZYj5pEqL+hRdU7AtsZp2rGpihKq13UewDQ15L2ZNkbmciE7PX1kv/6bv2GvvDqxFKAq2a8vE6r82H0FcqC6+5rnV8wrsOsK5F+vu654fr28AtdQgRyo7r7oMIm1etn+g3/vb9h0PLAbR4fmFZC3ZpLmIj/cxrLgPArI4QG7SJ9o0fXvIYFEBsrDfBAgz4QhKtsycUZEMEqgH8DZRLE1yIkd6xUtE2t1W/Y7/+y3rX95rgdzci4BW841ti5wsJW2khkJYwvLxYEgWcDa83Q+mEZYPBhKpMKMEaAqvLNx6YVRAwwIyGwyUB2jShwO8lEnUQUgbo9C0fUSFjxfPa5ieDfgEcAnkyWkxYWCelM5kHRu+xSRka6WkfXEMjo5KGMGFHFvW0DsWNZM7KniSTa5pFvZNX8KwBZd7yyxJ7CR3McWxMoMKoPZdUwzc7aNCeLfxOLAZgKKnMmRm28iUdhUcFE0Ttrs/nOgD5dnrs+mwRZEM14OeoDH441JFtfm/JbZdDKWzHU7P/SDxsnKAqPnMtJ1tmNHMsyYQv58ylizKZFau9GyQkBE0NIKijBC9htYWAgkbVYPKPNGH6lAoJOCM1eAVWpOHZBDMxZANgxsUCiKjcbgi3EQNQMIhR2nrjCq27nhvgGr1E81xvQoiQRWD/e7dvPmTZtN5hZlmbXaXevu7ZufOdds1vHWAZpxbDcf2BThHPyJxJcxONY7dE7SCWNeWYjr2KYHW3NbdJtIcjmmHoBzz2wxm9igd2Ef+9VftfsP5mJUGWcOVHf/3bq9Yg5Ur6/2+ZXzCuyqAjlQ3VWl8+vkFbjGCuRA9TqK76S/f/Nv/HUrFX2Qi1Vw+TUH/qaTqaI3FtFcRjgCKFlmAUP1MFEqKH7GsZmAg1AP/3KkDXzlQPI7WKQtIOEcAjsesSllsUqvvvqyzHsAbs89d08OthgypfHKLNswa2YCqZJlhqEe/HEg5mFeUToCozCOjn0E+MA4AZS4tvo240hjEcNIxupyIemlTKEAp4w/cDEg23NWqrB7jpkCjMIqcw51PT51tOX6DujC3oJ3h4OBoDSgE8CZbqJOuBbjARBxH7j2CgyF7h6QCQN+t6CFeVC5N3+KRQxwJ3bnFoBZk925cH2sAstL3Zerg+ttFeiV9BSwtgHjkjs75piNBHfvzlAIuasz8XFZuE5O60yn1MupsTrm0bGSuCE7ppp7ZLMAF2g2BYolFw0D2wwLD7vob+rA+5h3l8Hry3wL8LUF3IBbcFqV7F0MgwCpjJOkGCS7nmf1RsNmi5X5BfpJ6RlOJdHGIZp1wjjdfCLXdus1JSaI6KHNBoXGtzEHCzMH1HkfGzaw3z7znqZuzWB8NJmIga2WS7rneq1lme9Zp3tgxUpVSoCUz8HG9RqzKz5L3CvnZsPE7bOQ3cuadXMMY8yGAY7bKA9g9l0ucFmKA14Lo8rYuTc2CwDt9E0f7e9b/+rMfuEf/oJ9/otnyi9GCeBnga3FrubHLivAfH7sYx/Ln2F3WfT8WnkFrqEC+Yf8GoqeXzKvwK4rkAPVXVec662t0ajYv/s3/x0rhp4tZzOoRLmXIjWkH4/eOQxbAAblCpE1EytLApwp3xHM4xWKAiuFQlE5j4BC8jeJ3CBmQxLFINjINkty/I2QzJoJBMAaAQAAPYBUl20aWrkI8CFCBLmuM0oCBLmYGIANraOAqviplBeA6kCOYz23mZ7b6rrsVJhfF8NCRAgghWsCdHlPWETCvGGQgaSwXGRzriLXKbvGMdY5HAPoXP+nL+CA6c8WWLoeXZgyF6cD2Hfvg6l04PkrGZeAFQcCef0WPAOoXeYrTCBS5IKtfV7r2FUX7Qq4RPqaCIDD5AJwAM1MDO/jYCwCtps8WTHPYSjQvQWpW/aT+9qC460Ml3/zugUyU20cONCFia16ZBPAnQOzAHHckQFUbExIEo5jb8FTTIyLg3HxNQJoUSSJLgZJGGQ5QJyI3y4wJ2HBCkS7+DC0mUCijJvixLxCqF5lrYnE9SczNg7WRlAMbLlY2nITIdRpNm0wHFilVNFmCgCfMWLapNdnsPOR1iZy7Ml0qvvGBEuxTdOpjSZDm4zHojKZ80Z7z+7de8FKyJY3bD0xSswRnxl6fPkf7OpWqi2lAPLvImNPNW5k28wHGwRyovZdTzcbQ9oYKJY0r8wJ6426VcnNtcwOu13rXZ7a//GP/5F9/vdOxbQmGFVlsK5uc+FbfWw3FL7V592eb7sGv5VZsNtzbq+xPfe3+l5yoPqsVkV+3rwC314VyIHqt9d85KPJK/BMKpAD1WdS1j/ypDwcdztN+/n/9Odsr92w89MTi6LUVlEk1qnWqMqJ1z1oJ8qonE3GMsbxAk+sFQ/5igchM3PtWDEyKEslzJZiq9cArvzMsXKARFhOIl34N0Yz/K7f6wvUXA2HMuRRT18Rce9awGArAaZfdhm5fkXAR7KizxDgCGh1wA+As2Ukt8Y6Xx01I5YxgJWFvXMOrPy5ZfIAe9w/4IWDewTEiK0T+HGMG8CSewMAFf1AZkFi6ySpxW042oA55zirSB1luDr2cgt6t0Bwy/wB8jiQjXI4R2PHTMt5WOylJ/D2FeAdu0iXatWm05lAPDXYSnkdG20C5gBaASLmEVC0RrrsAONWpg0wZ4PC9QeXNBbiUByw4t/LzRiopbunyWQs0OyAKjmvMKoAcgf2GQ+sIoBWQJ15Q7wrtE0vb9mWK6SwgZyWmVR6fwGqkvVucljpO8Uki3mJ4tTihLmAHSZqxpc0nHXmzqu3ypzJSZ4dAKTmrWbHmWoVCjadOZdjNi1W86l6U+N4pU2WZLlSndqdttWqVbvq9QQcGXOUOAMtzL/e/vYXBRpn84UybKfjsWTF1Hrbd7yVajMvbCZspd9RsgGd1bLuhfrBlMKwOiDrlALUERZ1K82mpjj71kpVq4QF++zvftK+9OWX7Au/fy61w1rOxsjY/zCj+s8DbH/Ul8azAI67vt43uu+v/tm3ChTnQHX3/5+WXzGvwHVUIAeq11H1/Jp5BXZcgRyo7rjgAkBm3W7Lfuonf8LqtaJVYay84OnDdZolFqqvcSZHURx3y9WS6w2FzSyGG7fRRIY2xXJZjBhAaRGt7PDgSA/zAITxZCwjImSLPFzzwE6+JQ/dV1d95WTyID4cDCXhhIlF7rhczRXBwhgODg5sNJupd5D+U4AbPaFO2utiWZCb8tqwCDtXsNXcgVF6C7eAVMzVBjwDIJBabkGAgECpKgMpufNWK4TdCNhs+xXFcJoDO4nnomXExGJkBPVMZMoGmDK2Gi65GAolydP+VBhWzq/e2q+6j1USP+1f3dvfl7wVwAv76UAWZkVyJ7I4jWTw5ACmp/vl76ulizgBcPMr/uTgXqjF9rrb3kl+pl7N2cQZZqUuckibA0U2BBYOKHmhzsPPnCzYGRZNZiNrt9ouF1R9lr6Mnsh9rdVrG/Y90KaHgH7sZMXORRrQXLBGrSrQWqnWxSL2Bz2Bw0qxRPUl/QUAsu6YD4DqcgUTTwTN2pqdPatW6poL7keMLf23jHvj4PwUiK8zSa7nc+dwzQYFmxDz+cx6/d6mXzTR7zBIwiRrr92xWzdu2vn5ubVaLVumseS/Wyk6rrz7+/uSYLMpMBoN7eHDh3Z2eiajLEULURtjg4HPjQPSqA4mU0ye1lpziwWbDDDXDpyyObDtqWbdUzfmreC5aB71c5ec63O9FNrV1RP7f379V+0Lv39mC1ygMalClv4MbH+3bPjuv7neHFekPnmP6ptjrvJR5hX401QgB6p/murl780r8CapwEc+8pFvyaPU1++Gf/3u+XWX49tpfDCq73jn2+yjP/OTFhYySX/TtYtJkYFPwTmr4tpbLgWKCCE7lQgQRb7IDTezdqtrUbqWWyxSTB6osXHhIZz3i8EEWCznTtK5dq/hYVtADpYvXdvF5aVAMhmiAAfPCtbpdp18FqljmiiXU3Ev04mYQYALEmXuBeCLZJOx4eK6Wixcnibgb5Mkybm2TNuWYet2unrv1viGvkLkyQCxg/1DG48d28s5Xc6r6yscATD8TbaqGC9MdnAejgW8ABgcyD51nxs5KkAaZhEZJwCGOskNlj5Jy2SUAwjigNGjZxWzHmTR7U5HJj0Y6axipKobsyD158L4uqxaQBtgc9tryz1vI1IYP/cDuGS8ODkDTrfmRu1OS3PGeBybTvxJVT26YeDicwDMrOXpdGyVWkkbEMSqdLsdOeryu/l0obrSn3l8fKS+UBd9E202O1yUDvMA25z5a4FR1gB1LpVCu3l8LKfhDGZW5kc1611d6j3Eu7ABMhzhyFtRLIwiaDBCShL9uZUylxXhkwp8ZuvEvMzXfQCMx+OJxtvtdOy111+16XyijQGXgcpYYtWHMbKBUg6Klnqe9fp9t/lRKAq8MiY2AagztTs7P7M3Xn/d9vcPZBIGY8s5+d22Z3W7Fvls4IpMPy8H80ftYJ5Z06wl5hfjKPUzZ9s+as+qzY56vderuS2mPfvEb3/cfvuTr1pka1tvgGrwLfl2ve5vzzff9fMe1TffnOUjzivwzVYgB6rfbMXy1+cVeBNW4FsFVL/dbv3bCZi62jj5qkcPp8X2trc9b//aX/urdvLogR78F8tIryDuohQ4+es6c0xgHGEks7ZkDXtIb56Li6EfdG9vX2ZEyH5hROGOqpWqfqdYD/oDNxmqGL8g8cScBhAGiCAfkj5Gfk40h9x0s9R6vSvD0Ej9eWWyWou2TiKNC0CHRw7P4IDrghdYuVSxQjG02WIqYF0tV9TjCljEXRXDHICoFyD3nAp8VctlOzk5EaAA9IqlI5IndfmUsJMwuLBXsHDbY75aCEC3213BYExvAEaAj06rY7U6LKWTkwKskbHChrEmqCcgE+AEcOX+AFZbt2Gko7CbAMbLy0uBc050IAAAIABJREFUyq+O5wHs4ITLAZvGtRV/slzJ6bVWJ+7EmfRgUARIg9kTcIup38panY4iWzS39OtWqoqbUcZpjNsspkZrja9Wa+ha1J+oHeS/gGk2HcIioNXNczEs2mw2d2muOCUrpsc51ALyXA9w0ZbTmQUF30KyQFcrO++dSlpOBm+piHx5bq1mQxsTvf65NjMKfsnGUxj2lWoBKGcN4ARMnyzMLH2qvBZZ99ZMijqy5pgr2G1kvozp1q07T02mWCPdvT0xqABVMfBsFEzGVq5UtE4k9Y2pc0kO0PSA0rdMLcRs4j6cIkVmXkM7eXLfHtx/aLdv37GD/SMB1UJAZurCZaByHxuZ+WrDgLvYJLOYz2GhoNoiWybGxvVSlyyFWVWPr4tlInu3HFasHBbt4YMv229/+uP2+79/LjCdmXOvzh+kruf/GXKgej11z6+aV2CXFci/X3dZ7fxaeQWuqQJ/FoHqN+p1un6G1z24+jzZe7Hde+GO/cgP/6BFy4U1Gy2bRUsLecCFPcMpFwMe+gOVv4mssmDFck35lHG8sGzrtItrbCEQoJEUMSMaBUfXkh7gAX5wpIq+xFE1jW2FNDHzbBlHAqq1at3CkKxKFz/SG/Ys813vJNmSgDpkxwAt8keJzsm81KrVki2XkYUF5JSezHiSdCnZaQJ7x0O972Sr9Lty7moTwDKzOFrawf6ejYYjgVzkqjC7MIDD0UD5mDJRykwACHAGONjKfAeDgdXqdd0fAAPgsZWdNpttscH6PzHPxP7duHHD5rOZ4msAQ/V6Q0BQvbsA1dDlYx7sHwgwA8RgGAF5s/lMUmCYb17zwtuet9PTE91nwYcJXwisAOIKYVXXhGQlekbuusrfdGNRj2hQ1OZCrebMszg/bCCAbhUtxdItN1LUKn2RGSZGJavXmgKhMH5yGM6SjRwVF2YXazNfLa3V3XORP7x2hmzX9VkiHcZAK1mtbD6dWKvZtOGkJ6Ml+jOr5abVqmwYALAT6w8uzSusrVbbU+8z5wDY0UfKPRHTA1hFcks8Eiy83rsxoUIRcPPGDclxXT6q2XA0tKPDIzkGw5bChveurlzP6Hptg2FfrD5ybRlg8XkxEwsO4CwHvvnFUH3B1IG1I+m5XzAPAB76dvL4NXv86IkdH9+wWzfvaA2dXlyp/xbwzDoshW7eyRmulGs2nk6syPoUK7u0JZshRC7BtiepNlomw7GYcMCyTJ72uxb4RcU99a4e2y//2i/ak8e8jy2n0Hz1ql7TF/tb/LI5UH2LL4D89t8SFci/Xt8S05zf5Fu9An8Wgeq355x+LVB94e337KMf/Skb9q+sXKxYRF/qxsgGGSVgSWBD38SZxVGqvkjAUJyuLFrMxayq55Dok8yzKqxkRL9hVf2R9VpD8luYScCJl5nh+csDPefTn7jnBriZrsXsRjCwpaJ+J4dTjIVwiE23ESsbFjXkYR12KRQYTZLMVslKoKhaLVu0XIk1pA8VhpAH+3qtbpejgXovcY+F6QQMIwcFNAJM2u22mDWAS7SMlA1LDcSYbUyNqMHWCIlMWcDkVjbNOWDsRoOhTH+QKQN21B/r+TYajwR8GQ8sngySMOzZa2tzoN/v297ennPD3TjNcm2ZIa3IEw1sPp1ZqVK0w8NDAT/YPgyKOOLUE9ihZ5d5AIxt5cXOgXllB4c3NmZHBTu/OFfd5Sq8RoJLT+9arDqgig0GXHDZTECSjfSXOZW50yb2hQ0IxQ/NF+aHgaKOGCd1thSZ8HTD3mI6Rc/qXJmljBlXWsZUKdZklHW4GVuSRDYeDzX2zAvs8PBYc0AvaaVW02YF67bbPZDs9vziwm7cuKl7p3Yww5g8dbt7G+ls6LJQNz2yrE8MkrgOUnGYysVyKZCrNQEkzNY2X7isVQCtQDzv99hEKTjZ83Sua1YrNecQHUc2n1zZZz/7GXvf+94v2TjjeXJyZq3uoZh6xs2GizaAwrI1mh31du+3OzJjUpxSGsukazQaaN2yhpmf8WRks/FUawvgX6s0LI3XNhyc2qd+9xP22c8+tFRsapAD1Wv8Is6B6jUWP790XoEdVSAHqjsqdH6ZvALXWYEcqO6q+l8NVBN77vlb9ld/9mdseHVl+90DywLXUxryQD538lqyKmFwppLQphakziUXySgP+llCTiqus0uLk5WY0yhaW7lRs2KxIjmti5RBiAiQyhwY4DG6QAYr4DKRiRFAB7ksUuEyQG7juAuAADgUYOsWMxnqkPOKCRDgarlYCSQMB2OrNXkfWZmxcl+3zqvVkjNN4j2TBYzmXNLYerWie+FBH1CLaRMgDPmw3FoJ/wBcbwyVkO8CnACzgAZkyMhJtwY5/B5QIhnv2hNwA0wAdLZuwABgxsV7u3tdgR3ADXXdsrrtVkuvv/f882IDGTtMqgPFDc0PzOt4OlJPpcs1DVUH3JthoJM0Ug8swAizIFg5MdSrpbJHkRQrK3fhXGeZC+6dnkuYX99bO+avVJIEmfHsdQ82EmXPZou5TJpgi2HgAVNv3H9gjXZT52u1O8ozPT87k4nS8dGxZLdrS7WxEcdLq5VKNpuPBeYxEUJai0Sdflxlh24idlbJ2p67+5zBYr9x/w27e++ewP5oMLaW5Ne+XV5dalPi1q1b1u/1JNvVHM0X1j08cFE5hYLm+/LiQv2qyH4bdXp6Zxv356KALGw7MvZohWHTyhbzuZUqJfc61jAbA74vFUGlhMpg41y8XFm9Wbc3XnnJTk4f2r17z1mn07Y37t+3RqtrlUpLmcOtJuvHqQfa3X0bjCa6riKgymXJpYvlUMD45VdeVjyOx2cPhUCpYOPRyHq9vrXaTakJolls3npun/jd37LPf+6xrT1GCVB1GwH5sfsK5EB19zXPr5hXYNcVyIHqriueXy+vwDVUIAequyr6V4DqOovs7e+4Zx/5yIetWi5as9Yyj15M86xcKdvF1bmkrjyMw8oNx1MxTQedlnr7YD877Y6lK+TBa1tFC1ssJ5KaIt2URLZS1UM80ljFtYTEq8CQRlauOsAHkFguV2YFX2BVrKTnWZyuFb0BuGi3W5YsVs6ZNkRa6Xofka0ih6SfdDFzcl/OA8tXLZecGRB9sBViP3wbXA0FwvCbhQEdDQdi9pS7ufas0WwIqMOO9QZX1rvq6R6RlTLOLQBV1Eq9IeYTRnM0Hbrf+fQVhhobgChLTAyby0J1Ga6ATQ7ukVieTrcjkMbYAcrIg588eaL3KM6FSJ7F0m7euqlaTGZj/VznA9jO6edsWqVa1jYAktE0cTEs9Bcra7NS1fUk761UJV9N1rYxvIKVDiWH3W4qwB6fnZ7ac7fviEnmfmAsuRfmVWZKqGHpybX1095baoSJkDYyAFs+DsC+WFXOvUCKjenQamnD3qXdONoTGF5MJlb0C2QMidVEft1udczzA2s0Wvbaq6/Zjdt3nZzZzE7OTu3W7dti0cUYr80W86VMu2DiAdsUI4D1TteuRu22JO3qEUZau1yKXaVXFuk0uxHIj+MoEcBlzIzF9cRimhXbVe9SmzHFQmbT+VKvK5er5ltgnU5XjtfavPHX1j8/sZde+j1713teVGYsjPTB0R1L04KVQmTuRcmiK/WaTJLmq2iTGez6yOWsnAHmHSCuyvhpaOtVZPPVTJ+Ter1mn/vC5+3OjefMT81u39q3//Njv2C/8+n7lgioIv3Ngequvl2//jo5UL2uyufXzSuwuwrkQHV3tc6vlFfg2iqQA9Vdlf4rQNXzE3vnu99uH/7wD9s6ia3T7Fq90ZREMooWNhoSFeOiT6JVIjknBkW2jsUw0t/IA3YUL60kMBZZFC9svpg4k5mwbFYoCkyKOcXmZ53acNAXc2Qbpk6MKizbGp7UxaiI+ZLMMbN1nKq3ENdVmDErZDZWv2Fox8e3FQkiN19LBegq9brLOIU5BJhtslwF8sYT873AgjIy40TyYPp1YVclxSwWbf9gX9JLIlIAXrCEALmtnHSbyVoqurxOelnpxU3WkcymJM9MnWES7B9ADUnx0e07Yj7l5LvJLRWAajUFYmCIvTQW8KV+MLaYMHEelw+7YUlhp721+mFhvInCoYeU/kkOQCjAiPGSbeuiZJDWfgWwwoDSywt4dSCoaqPR2PXeKgt3LdBdRnYMmAtwJ8YcK3ObCkTHVFyMz3yJM7EDxjC2MMr0rSpXFRk1oJrImiC0y17fmt09m4+HlkYYNmW2XIyt4tFvWrRCsWRTgGGpYosVLDsbHiWdv4i0tlqz0XgoFp0+2FJQdq+ds9lAX66Lf2H8AGs5USv7tWhpygrUPobAJ6/BQbdaKSsfmPWwdeVdLSP9XY7Ta1ffVTS32ZS81anFq6mkyFxTPcGei+yhx5oxELUz7l/Yy6+8ZPfu3bEocXm09caelStt8w25eUES6729QxtPp2KQ2QC6f/8Nu33jWHWv1dggwdnZ1yYRgJzPwfnVVzYDXnr5JQHld917u1Uqvv3DX/wH9sXfO7ckK9jax3TKuSvnx+4rkAPV3dc8v2JegV1XIAequ654fr28AtdQgRyo7qroXwGquP6+9/3vtH/5+z9ktWrZwgIP8xvTHaxYJANdSaZbrtbEoiEfrVRKclfl33KBJRIlgU10/XvL1cyixUxRJn6x4px4C/SPutxPGDQiSmBMXWZk4CSvc6S4vtyAAQhQZ/GKh3TvqTuqehX9tc0BnGRKtltWDMpiTpFDYr6Trs0KIc6sZv7GwAcQBQMFENDB2AHd0IL0/I3H6pHFsfXOndt2eXFpfujpvDBxFdyDF+SZOnlsp7vnnF6LRbGqMFv0Mm57WAE9RKYAULk3QHJVPawAlqJ+Bvu2daZ1+aMmN9w7d+7Y6empu2cZ9kRy7GX8vBeJdQtnZJjoCFdmlysKKOT+GWuULF3sTeQMeBgzrC31pq9R4yoxj07ay3VwNN7r7jnDpgXuwS4DV9EoBU/vlZmQenvL6qVV32bB37CtW6Y1tUqN9YRUeWqz6VgS4+FoakGxLJA+X0wtWczs5tGe9S4fW7WQWBl33kJoKf95RWOqqrWWmR9atdYUG0oNAOIuBzdTnAtu0cVSWUAZMKi5Xq3Uw8o8wFwiY8b0yhlFRU52nMQC34Dxi/Mzsaf1Ws0W9N6ap/njoM7UaToZyZyq17uwop/ZYDIRKKc/FChI3dnkwXXZ8zMb9y/tpS/9nj4v9UbVbt+6Y35QtiBkrSA/rlm/3zMyWPuTkea7WixZv4fE2jMPBp++3WpNr5F5WOZrc4AebOYdV2z6WEf9kd09umnlYmr/5GP/yF55dWQJr7UtUM3zaXb1DfvV18mB6nVUPb9mXoHdViAHqrutd361vALXUoEcqO6q7F/NqKb27ve+wz784R9S/iSYLYlXksbORkNLEpjKpR6Gw2JJDqU8iDf3DiWFBaTwcE2cjKShOLkmibJLV4uBrbOC1Zod5UwCApDggqdwMk3EBDpgRy8qAFRsqcClYwBrjbqNYRkBSKWSZJ48nMP+LhZzvad7cGDLRSzJZKVOPEhs5hUEcJB1zidD9YDSDyqgkuJcHNiM2B16F2dz9Q9KppuaWE0Hkj0rlUMxbgA3aiP5rO9tDJR8AcFiEeAR2Hg+0Xi4f8AkPZ+AV+6d/lPAFWAeJhA3ZEAXjrEwrLDFtVpVLsT8HGbt4vxC46MX1ZkpzazdaTuJcKlkpaKrBayh+l+zxDLyWom5kessoD1VHifn4e8YOPF3ZMOwoshiAV7MC0CY4lMb2ET6SSXrhXUsbM2zXAat77FWcPB1xksyiYoS1bBQJCJnJlZ8OhnY8cGBXVycikHv7h3Zw5MnMq3K1rHtNes2H9InurJkcmaNWsGmi7U1929Z7JdtEZk1m/vmhyW7uLxQnQClYj6RZvd7ck3mv3VqYkCPbt0W+INN53WaSzhFclL3cHceCphqnaaxelwdS7y0Qa8nF+CsYNrsCK3wNHIGQyPmD+AdsiGymNsixuDLF+POBo9Mp3xfnxHk0ADxL37xC1auFO3GzRu2v7dvCQx3ULIgKGuzJ16nksoz9uloaN1W285PH9lkNLRo5XrEK/WmNVpt3WN370Ds93QytjhL5cyMO/bp4xOr+IEd7jfsV//ff2IPHswtWvsWZ4Hu//rdxnf1/fbtdZ0cqH57zUc+mrwCz6ICOVB9FlXNz5lX4NusAjlQ3dWEfG2P6vs/+B77wR/6AavifGsYyMyt6Hv2xmsv23w2stVqIQDmzIO61mrvWbmxJwMXQI0AQHtfD+qAM7FJlsrxdLVKrVypW7FSE+sESAX4IndUcAaOsUSBjFxmKD2RgEPiRcSwLpbWbLUl58UJFinqEgMkmDoZIXnmFegNPJAkMyj5dnV5Zkc3b1sQuh7DZDUXkESqDBBWVMmtW9YbDPXAX69V9ToYRIA4AObGzZs2nU40TgAX4KbV6ghYwzLS24rsGUYuiclaLcnF2LnCFmzQG256XUPrtLsCiNwPYIg8TDYCAFCATs4Pu/mUZZ1NBKxhKwE8pVLRJtOpwKUYU8ArPaZinx2wFOuK47Kx0eDAMD2gxVIokx0AZH/QdxJVMm7TVA6/vdFA54cZ7na6eh3yX5jtUliVQRLMrYD3cqZ+5UazrngauUF7DsDC4pLLWm20BChhEKvF0MajvpWKgUXRXO7NhULJ2t0De/jgkVXLodVKBctWY4tmY5tcvWK3b3TsajC3sH5g5dax+cW2TWZLy3wXlsva4npyoZZEvKaasDEBUOZ3qyS1sEwObCx5eKfVFgjEcKoaFrWOxGZPJtr8ENBOnMmVNl7KZRuM+2LkS2HZykFRteO1WyfkCvnB9GNvekddPq+TSm8zaRfIoaO5vfLKK5INP//CC3KOpj93nfkWx6nA+/1Hj9R/Ha+Qfk9sPOhbtRTYYjrWpoMfhubR610oWbXa0Gf06PZtfY6cOZdvURbZxdm5rcZza9YL9n/9+i/ZcFCwZVqweE22rOt3zY/dVyAHqruveX7FvAK7rkAOVHdd8fx6eQWuoQI5UH32RXc8D767CBsT873IPvS932Xf/xe+T2zhdLawdRrZqH9hHj2G457AGBJeYlFgUefzpc2i1Fr1usxjWq22QBumR55PtMfK0jiyxXyknkDyIcUcxUhhiwKU1WpF4AqgRnyJWC+fuJmVQGW71VRvJj18GBwBhpGlAtZgN2fTqaSUuLpasSyAwrnb7abccclSRWoMaFgupgIRSEKjuWNRB8OewCY/73a71r/si01kTOZnG+a3YL2rS52jEBatVK7JDAhX2du3b8tAapuTCygC6NDrCCht1JuKFHHSaCfxLQZFm8zHAvOKdCH6BfAzddJg11eZuXsplwWexSIHgTI9AYWwq7wG0AGQlvtwGqkusKKcE9AIIJqOp9bptMSG02dMfdR3iix2Hrm8VCg6pNeSvNYt2/Syqp91FakvFJMpZeqGAO2FDYYDOzo8Vt/jaIypU0uSVGoDq352fmFHB7gCexqvi1lJjF2KYrWsXtxsldh8OrL9VtPS5cB6F/dtv5papxqKSfUqB7ZIizaaJ1atdyyKU7HS4/lYgFrycFjVMkz1Suwu41ytiHIh7ggTqbVikACzsOaBDLhwWp4o5xe5M5LuwaCv97MGqTfrkXVA3y9rThsIBcesA/7ZyOgPruxgr21XKA2I4cFoiygb5Q/jZB1o/pGU/8EffNEODvfs8PBInyFyYun3LgTIrjMbjvp2sNe13/n0J8VEM0/DYc+Ob9y0F59/UZLiXr+v2k7n9G0HFhR4r6lfF6XCaDSy4Xhg8/HIbuw17ZMf/7/twenIpmndYjaO1m5sb+Vj+1nddR1yoPpWXnX5vb9VKvDW/nZ9q8xyfp9v+QrkQPVZL4GMkJWvAaqFbGk/9K98yL7ve7/HJpLA7ushOYlmtloAFFMZISFvrNYaijQJwqJFCf13A4GVw6NjgZUAE5zZXH8fT4c2HVzafLa0cr0paSbgAYuZdYr7rTO8GY+n+jsPkVFKfI0JgMD2Ab74/XA0ljyz3x8IVKqX09Z2dXFh1VrFmk1YN2cCBLhCHoo0FeAJA4i88+joyEWr+MSshAJ35IoizQXYLFcOmHW6bYEuGFzASrNBZMnCavWmlUpVTRAGN4DcTHmuseJT6pWKVcol1Yf/w1rjKos0ep1KggqYALDpIXkDLNgYoL9y0HdGTOTI0i8Ju4r0l/c26w2NB9dXgegMIFsyAnMAVtQO0FYIfCvhNGuZmGnYYUmOy6FYwNG4r/5XDtd3Sc9vSbJSQJViZFotAXf6g9kwALTJlTYBULtoHUyMAG4CrxCZGPwgVUbSGsc2mUyV3Lk1jFLEzXxm7fa+7R8d23Q+lqnPdDQxP13b+ZP7Vg3WVipGNrt8zW4c7NkqCy1sHFqh3LVJTB9mIHYZ0M+4ypWqHJzZrEB2zbgAj6wbekBXUSww7AA/myQuxgjXXmrKHADAtUkwm9md5+4K5MPmcw7mgN5aNlFCgGuhoHPS2+qyhGkPZb3MnAya9UsvdZrKHTpJUlstVqppGPj2+uuv2fPP39P7mG/6UjFEggXmdIvZ0B48eN3eeP1V6+61FatDj3LBd/3ibJTgTM09nl5d6GfIvTvtA20MxatU9zqZD+3hg9et6mX2uc/8f3YxmNkwbtqa9WFFy7Cfzo+dVyAHqjsveX7BvAI7r0AOVHde8vyCeQV2X4EcqD7rmv9hoBp6kf3gD3yvfcd3vN/SDEY0MFsnliZzGw16Am4AI98Lrdns2kIxHUUbjAdiJwF3xHPA7OHoGsWJcidh8Fbzvq2TzPzQubLKcxRAusKRlkxUX2wYrBcsKYGmSCGz1FO/KYY/re6eLcgHjVZi/rqdPTs7O7UsS13vZFCwIMO4hrd7YsBwAAYgEZ2DO+rjk8d2585d9dLOpnMrSia7ssl4ZEfHR3rYRy4KCAK4uqzShYDvwcG+gCrmO0h6AS96fxSL6USCvI4TsW9BESMhT+BHwNzznNPuxnAI5nkVJ5v+VtjjpZhG5Mh7e/v6k5gaGGDOC4DcGh9RN+4RBnvQ7yvCB4E1wEfACd4NsBRFkrbC/AEkYfsGo56Azt7enjM9WsGQk83pJMKgLNhC6rsSMwyj3dbYde5kLffjVtuZN4k11HiccREM4WQyt4PDQzHcAD0iVJhXATnuJQit3e3YKl6KwTzodi1L1ja+OrVSQP/vzGaDE1tHkTX3b1pQbVuh3LbYQ1Lr8muLAWZPOPBm2sig55cM0f39fbkPcy02KWC0lbdbIEanqPXK71yO71pgFRdf1l8xdE7Ubo6cdFiyaJlQRVYI3L8TzKjME4vNBgoqg2a5aJPZRH/X5kqzKXkyknTk4N0uUTiJvfSll+z2rdvq4+YFjWZLIHk0GEq98PjR63Z+fq75eN/73m+Hx8dSA8Co01O9zb7lHvojHKSRdUdyQkZxgMIBgzBibJDrtysl+9ynf8MeX45slu1Z7JmFKYqHPEf1WX/DfqPz50D1OqqeXzOvwG4rkAPV3dY7v1pegWupQA5Un3XZvxGjurAf/aHvtw9+4H22iBIBodV8asslPYWZIk4sC6zV6FqpWhcDB5s2mQwti8mUvBKTtn9wYF4AUAsFFpI0smHvxNbmWbXatHjtzGyQrVZKJQFPomdiwEHAQ/lS502ixMINWABwptnairWi+iZhAAEZ9AGSN4oElQf/AkZHWaa+0uFwILaMc8jsh+zK5cKlc5hzEEbySn8ngFPACyBVxoQplUx3RYZmuSSg2Gg2bTgcygn2yZNHTspbDK1cKgn4Cg1mZsPB0GrNmsDqthdQUTyeJ+ACs4t0tV5vypSKHlBYUsXLLDGhcvJdGFqcbwH+gKfRxPXRuv+coyygBGkv56BmGjf3q4ifpRxhOQ/vwa2XXsZyuSjwjXTbGSBlT/NeOQ/3zSbEhiYViw5zXK84k6tSmf5lnJ1jXQOpN2uh3mw7WS+/3QBzALzycgHDq1jmU4v51A6PDiT9PX38SGug1ajbcja2SkBv89iyaGnjMeuubJEf2PGN58zCsl31e056XQhtOp9L+grDzqF830pVNQEMs6nAPZfCQAw1DLqifciWJZvXB/TGApBInek4jlZL3Lu0cYBcuP00nskx1hxaex7vhSEnGxfQm+r1GGAxN4BczsE1qQmbBOD/N16/b7du37GDfUy/VhbHS/OQfZeLdnpy31bRxK4uR9bdO7QXX3y3+az/mF5ZJMBujcPGA85Pz07F1AcB/bJzsbN8Nug+vbw6k7tyuE7s05/8NTvpTSwKjgVUS2vHqK7zp6ln/SX7h86fA9Wdlzy/YF6BnVcg/2rdecnzC+YV2H0FcqD67Gv+1T2qfpZYwRb2l378h+yF5+5I0uvhRuqZBQGSUlxTUwtKAKTQagKqsflBZqHv22I2sZMnT/QATHbk/vGhlUtVAT3z1pYs5zZZAAgrJoSABJb+2E0cilg58kUXUysGgcDeeNAT4IKZRDLrkZUZ4TycWqVctdl8Zt3uvqSlgCHXE5gIIHB0O/QzxgIwgDnMm+qthphUQIJPpE7gjHkAXDBusGUMT+OSG6uTDQNwuH/ceHW9TX8ixjf0PGJehPkSwAHgdHZxauWaA8FB0ZlMweKJ+SwWLSRyJcHVxpNsFRYOIIxUF8BKHE6n3RYIno5GYvpqjZoYtTt37+r++DtuvAKom3Pr54BxM9vfP7DxdGKrxcI6G6dj2EOYQO4VwPzc3XtirUeTsWUZoC2T2Y+AJrEsoQN81Hobw7NYzNQPCuiGdeW1sHnt9p5dXl1JiksNTk9OxCYnEZsX+3JFXkzJsa3YbIFhFj66zvBJ7tKNmk2HV9bptmw6nluc+G5TwwtsGaVWb7asNxgIuBNrVAiYP+eazAFAlyFVueKMqi4vpQKQnJkYow2ry2YAbDnjBmCzttl0oNYwsJJRFxwLy0YI9x2vMKfKbIk5lWKMnJkTiwULE1sHAAAgAElEQVRGGzB/dHwsZr3XuxTDyxrldZyb9TSa9mw6mto73vFuK4UVG/UxZYLFjW0Vz+13PvWb9va3P2frdcG6nZvWaO5pw4f6s5ZOTh9bq9nQZhDr6PziXHMndrZArqqrAxnGDx8/sMcnj+z84X1bTs/t8enI5rZneB6X5PybvqWB6rY3ddur+uy/bd0VcqC6q0rn18krcH0VyIHq9dU+v3JegZ1V4M8CUP16o44/zkPRVkq5i0I7oMqDsm8AVd9m9tGf/nH7c//Sd0gqO5otxFxF8dLizOWAlos1C0In8eQpPMkiW83nZikPz5k9evRQsR+YJtVqTfO9wDIvs2g+syVsXKksIOukk1PnFJySS2mKRyFmZb6aCqSuZlM7vzyxq4tT9ZXi6IvMsd3u2OVFzzJMahIHTGE9yWWFTVMcCODF86xer0rGSz/rIlrafDaVRBaTm9USNhJwE4sZZWxx7PoxmQfMgvr9keSkk/FE7Bjn8QDe0UrsIEBEGZ5JYuu16+GVSVHRRZO43lH/qSES8wp7CugVcJVENxa4Y9yAI8d8xtZutdTfCKSvVJ2REuOSO3GjofrBcAIoWVtcZ/saTsz5VViuqfgbB+YlU/bJOnUs7rZhlfXAsZXHMjbJZDW3AOyygB0gkUOmVwUcaxMreEhr6eH0rRD6uizMHzUBSItZXrvsVvqEYX6dy26mzQVqGnhr8wDK1YotV/SEVg0sT3xNpd6AM7VU98N5IosSGEnXhwxzztywFjCkAsCqtpt+Xn6PARWbDph6MU7kva5N2LHK4E5MigCnXIM6KacXJ2CiftJImyWSkZsn4I0T9e3nXrA7d16wQ3qfL842OauZzJKYU058eXFqV/1zfXZa9ZZ9xwe+0x49emTHh/t2evbQkmRlJ09eVZzM/uEtS7OSLSPigBjv2qr1il1eXVitUlZ/9XQ8k7s0661crdqwP9I9y02aPNd23X7rE79po/NzG/Wf2NVwYdN1xxLPs7KhHoifGVD9k3zvff333TcyOfrjfn/+i747/yTn+Ubv+aPG+M8zafqVX/mV/Bn2XzRB+e/zCrzJK5B/yN/kE5gPP6/AH6cCfxaA6h/nPq/zNV8DVC2ywBb2kR/5AfvgB98n0BFnBeWpIltcAVY2favOHNazWq0sdo6oj1LBF1hcrOaWRKkFRcAopkt1gdXQy2wMK2cuZxLnX/VRxkhTt//FijJBShwGng0GlxavZrZazW08Gdp0spDMFDYUWbFXQC6MIQ5gACDi2XSxEECAFUTGSiYlD5mALwCXHzp2rVVt6vfqTVQu6Vh/Ij3OFCvj6/XgIsAsBjtIYgF/8kouFHS/AGcYYEmZ07X6HMVGrskRdQAVsIYUlful95R6KstU7rnhU5ApUASoxHG2XHSgYxFZwQrK3lS2a5YJ+DvjJNyaOZzcGfC3dfKVe29QFNCiLvRywpJzbu4NQMccw/QBJAVmI8yf2DTINC7F6wSw1M4EivuDHYySWEw018rWnoyzQD2AyhgDKS+ThLlYDp30FoflJXMGIEw1JqTWzCEbBkxfwae+jr1mbQCk/NC3eAWodZsOITLyJJUpkpPVksXLPWOGVBHrzRw6KTWbIkXJeemLBYPjFsy4mXPVccNyhxoX/bbMORsOa7GmYuNhTteppMJpxtgja7a6G5Ovtr3vfR+wSq1uzc7hBjjHiuKB4eZaGEpxEOuEsuDll1+2d7z4Lttr72+MsdgYweRqYoPeY9vv4IBds1b7hsVpwcx3jCoAlXPIDGs0kiEU/eB37tzThgH/Yd6lupBju17aJz7xcbt1eGivf/lz9uBsZIusbanvWzUtWOK9tRnV6/rezYHqdVU+v25egd1VIAequ6t1fqW8AtdWgRyoPvvSfwWomhW8xEp+bD/woe+yF164aweHx+b5ZEwCkHxbAU58wBZM3VqOwZVyaL2rC5ssFtZtNa2iuJG5ImHKlYbtdY8tAliIaaNv7lIMXLVctVWaWrVYEnDDcAkwUq817OrqyoolHtDXilLpX15ao1ERk4fcuFgq2xLTphIuurB2EytVKwJSHLC1yyXGQIGdnDyxsBjI4RVWFTAKW0fGJ4ykXIGLZb3m4vRETCXRLMsosgpOsjMkrkTakFEKOxpLHooMF/CApJd6ZJu+2MAnkgYGd+F6QgV0MwEepMGcU72ymETJIbZoi8VczrVcA2AHSAI4ihEmGxSn2hSQCYMNKekMidZZKoYSCS/gkmthigTrSI8rLCNAGJktTKJMlYj72dQaNhE3YsAj4+GcyG/XSWSTydhF36Rrm82QCWPYsxL4T5LMKlXkzy7XlWvVGm0518roCDOpjfyaKQEscq+MkfcI9HI9ImViWEvWl8k0ivfR/+n7oc2XuOhinBWL9WV9sO5CepfVh1uyiP7hYtF9UNRr6wyUAMOw9BzaD/Fx2K1ozWD6pLGqB9kX0KVfWIf6ThNbLJeSLuPy64sFjnUe9enWyWol5oY4pn25WrOZ0Wi1nMMzmcHzqQyYIpmNsZkzteUGqI5HE7tx44YYWT4rx8c3lG/78OEDW0x79tqXv2Dves8HrNM5VH+uT5Zv5HqBy4FzKj67PFcM1GA0snt3n9da5FxyktZNxPbq6y/Z/YcP7Pnbt+31Vz9vD06GNk9bAqqVxLe1v1afbX7stgI5UN1tvfOr5RW4jgrkX63XUfX8mnkFdlyBH//xH99Y3uz4wt9ml3O9m8/ma88B1UAyXN9iqxUz++G/+D0IK+3P/7nvtiR1rB2gErDH32GvPGSmGXLIyC4vzy3xAus2GxaWQuv3r/TEH5Sq1mx0LAwx8UktKGT26PFDgUqAWJQgNXZxKoCDUrGi3tG97p71ej0BHHr9+sO+2Kzbd+7qIb1ar4mJI56m1e7KUdUPC+qXBJwCxGRwYybQyMN7UFTTqcBev3dlrXbHhsOR1ZD6JphGte3VV19zjPBiYXsH+1Zv1AVKuSbAE4MnmQ5tpLmAk+5ex656PbGwsK7KWPXoFUwsCAsCKMgzcS/e9roCXrZmTrCR6jGtYojj3JGJrjk7ObV2py2wVatTl6mLozHPyhVnnMOaqFQrAr7j0UjnxFQK4AtYxVQIQEePKHLnxXIuJpvXcV9P2Td6dDeAsn91IbYXtrZeq0qSO51PxBiTkUrcCmwn7DDxQgB3wNxijiOuyxydTRfWbLm4HthsGL5msyaWmvGVSw6Mw4qHIcAXQ6uyTedD189bQA4MkEca7fJdkVWzQtnUQP4NK4/pFX2gRPE4t2O3lnDbpcbIewGsSHVhWZGLs2YA1xPmpVR0AF4sdSrwzVjYnBgMBra3v691upzPtakBUGfj5Ojo0MnCVzgiFwWs67WmlULPKjVYfMzHllYpF201p1fYGTMpemY5t95Vz9773vcK4A8mY8fMVzDBWlv/7KH97m//hv3FH/xR6+wdWlYgMijSRkWzguQ+tPliaivJnSsyiGIDZzKZSYkAw3xycmKj/qW9+tqXrN3t2lG3Y5/97Mft/sOeLa3rzMJiz7IcqP6pvun/pN/LOVD9U5U9f3NegTdFBZ7NE9ub4tbzQeYVeOtU4NsNqH59j9Ifpw/rWQHMb9UqcEDV9Rvy93rR7Md++AcsW6/EaL3r3e8VsMT0p1YlYqUggMODfxQtZIgDQPQKJcWR8GAv4JrEYjar9SbpNo4lLIV28uREUTHErgCwXnvtNQFCZKYwXbjg8h/upvSEkuE6nU3Mo6+v0bVmGzAMu+bAO4ZDMKWwX416Uw/11RoSyZVVShXr9QfW2W+LCZM78Whsx0fHYvZgbtUDGkUy50EqWqs0bDIdi50EWMJmwjSen51bo9nYRLR4VgOQiplLxfZxPphOQJAicgqBnV1dPM05JcoFppFzAaacG21ilSJuwqF6CzkfoBmDJGWhFgoyblosZwKvAjTFssAKLrDqi5XLcCa5KowyTOA6I1bFZaIC2OTU7Lnzw0jDHiKNTYijKRRsOsNEKbPOfscsJJNzKQbc0tSyhP7YxLw0stUCB2Fsf+hBLdt4srBWu20xvZ1sc+D626ibZwWNp1qp6x65H4F69fbCxkeSSzNv3FNVgNhFC+EKjJiZDQG5Dnsm0NsfDNTXOR2PJPu97F3pfIB7Did9jW1/b1/34pyGV3Il1mbFZLIB2bDbZOautYa3/ak4IGOiBCiGdQWoM1Y2OVbRUr203AP30+107erqUsAWxhp35kqpbKVyKJk8mxoww2uMqNgIWSWWeZ71hn1jv+TqqmftdttF0gC85YRd1XofD09tcPHA3vue77Tn7r7dpkQWrRN78Mbr2nDoNrs2Xy4t8z3l4nIO1jZxTkilYa3TKLZP/tPfsrSwtlt374nm/r3PAFTPbZ61LWNtpXzmc+nvt+p79Js5Tw5Uv5lq5a/NK/DmrEAOVN+c85aPOq/AN1WBbzeg+k0N/k3y4i1QJaYiyNa236zYT/3Ej1ml4tvF5aXNV0uBD2SGAB1YT4ACESeTmeuTA4Q+d++dVqkhm/X1wB9H9HF6AjKwVvSsAlT53RZcbE2QttJTejmRck4ncwG54xtHdnFxbk9OHpsVio61KpUV+QKwBUQAjpFwpvFaYJVzLaOFA5SZyXRGMTdZKtdZ/TzNZLazt78nSTOAqaUsy4r+PD07sbNzZ94E2OE8gJqLS9hGwI1nbVxWidYBxG+ko8PRUL2YgAdYyQXZpYZjMgygi+JBmguQAZjCDgYwrbjNlivOYbbg2Eb6FZXxmaYCX5wb4x71x67XAtXK6TSz2WzO2QV4Wp2mYnqouZjgxUKvUw/v2rkNU1sY3kqxKMYTsEZfLWOazCdiyxlzWIBnn9toeG71km+Lycgm88jahy9aqVK3lRxmfYtTE1NdpPeXaBfk1yXXQ3p2dmGdTkf3wD3S3wnjjhu02OnQsaRk5FKHBw8e2IvPv80KXmB9+pRLzkCKmsawpBsG0Um0A/2OGmmDIAy0GcD9ucP12XIdXk/NGJPmI1vrZ9QKlpm+W+rPBgfX4uDvgP1+vydwytxzuHkqiM0F8O/v7WlNIPk93j/Q/aXxyp0jgnUlsxQG2KxcDOyVL78qszHyZQUtN33KMMxXF/ft9OGX7MUXP2DP3XvRJtOZNmpUs3LVauWaWOvMx+G4ZOPJ2BlxaRNmZONeT5E152cn9n0/8CE77w+tXizbFz/7CXv51Uc2zxoboJq7/l7XV3QOVK+r8vl18wrsrgI5UN1drfMr5RW4tgrkQPXZl34LVOX6a4l16mX7yZ/4sB0cdC0IfTs9P7fJeKCsTdg9Z+bjCagi5wX4HB0dW7tzLPZLks4l7NREDr7VSk0sIP2Qg0FPvX4AUkAlgIKf86CNtBL2S27AG2kpEsrzi1Od0w8r1m51xUjSKwg4w4wHlglAgckTDBu9oLCxsLW44ABUtmyn6wvNJM/d9n8CRAFyyC5h0mDaYMlms6nAn2PnnJPqYjq3Wr0uGS4sGqwxEljOJwDjYzrl8kQBMIUicSfOJRcwBSAC3LgeUceIYuIDeAUEUVvktRz8nxwgGldhzkudOQTYNoBLeaAbAyUYYP0uiQVmAamAVc4J+zqZTRXVg0yV3wNwapWqRUhSPZPkGdZ20MfEip7egiXxxJKob1k6tOW0Z/Fybsk6tPbND1qUrK1cqauHeTSeWre9JxCq8/i+vfHGA7t166b6T5HSMk/0YQ4HA8mOlY2bZGKhWUuwk8v5QoxwtdpwjGia2HLTF9vv9e32rVuqG6CdHQDuESacOnCvzl3ZzRWxLY2GY8nbrbakvrwWSS/5o0hwt2CUDQDqBJsNg855YISZuy3ryj3IQRm+OHBzBsiFkebeGNDh8YHFi6UMj7I01vkXy5UtcFYulW0RzS0seNa76Gv9s5YscJs3jOHqsmeT4amNeo/tAx/889ZqA3oHVqmVFPuEvDlaJra339UCYZ1OZ3OX95qu7cnjRzYZjixOVvaB977fWvtd+9Krr9thu2uf+eSv2mtvnNpsXbe151kho8M8P66jAjlQvY6q59fMK7DbCuRAdbf1zq+WV+BaKpAD1Wdf9q8Gqkg82/Wy/et/7Wes2246Z9V4ZdEMl9GhDUd9RbfwlAyDBMv63N0XJPGcr2KBDmSwk/nUkFICRrzME5PGg/zl+YkAGX2KPPTLyEjxJM70BqDgB4EMm8iFXC7n9sb919Rr6QVlazXb+j29pTBIsHAAT9g02ETY1sGgLwbNsZhryU4VOwPTWS65HlK/oPxQwIiMfhTrQnYpMtxAUmDnAJtJHlzbsKa8D9ky11pGS9fLurenWBYAN4gPYMQ5JtOJmESuAQhSzujGPAcgBzABPBYADTpvW4COg987995UwBfwCbji3FuQzWub7abcX4mKoR+WWgLgAe7ck5hU8+Q6S633Drpinrm3Xr9n9QobD77yUJXxifQVoBavJFFN07kVCwuL46HNRz073N+z08uxRYU9qyADp3cZF12Mj+ZLO9w/0DwL+Wb02rIx4PpGkdLShwk7iZsxc0aGLgfXluwa+XWUIDTesJuReQVPoBDZ8ZbF5PRkutYrNWu2MHFinueaZ7dZAKjPtCnA/TMOACj/FqsbRarv1vEXKTv1RUat1y0Wkgc71n4kNlWRNTgSc1+bnmr+7VyQfbdxsY6toJxWZL+R6omRElmxk9lcvb7kxPYu+1obAOFU/c6J1jGMqqUze/WVL9i73/UBC4sVjYF74X8oCB4/fOzWbdmtfRjn5TK2y8sL3Q/uwe973/utaIFZWLD7Dx/ZQadjn/r4r9gffOk1m6YNAVU/c7XPj91XIAequ695fsW8AruuQA5Ud13x/Hp5Ba6hAjlQffZFh1eRH6sHAbm2brtmP/vRf9Uq5ZI1O20LiTdZLAToyHmcTIcu6oUs1ILLUg1g1WZIVTOxpTCeAEEZwDQ7ugnlZsYrgQlAyRa8KUpjI7mE0Wu3uwK5yBwxuDk9P9F5r/pDu/fc2+Xwu390KGACQIGZgk0FmAI0ACEATf4NgMDNdz6dSS6Mu6tyUjeZozCATgZKdI0zogGEI0V1LJlZr39pdTncrmw0HNvdu3fFkGJIAwAKC4F5G2oKSSagEXZWcTebvlhlcGY41iYCWNQFpnSvu29xEuleAC3kYfJ7wL6Y0DT5mugagdON3JfzwQpu804B9YBY3JC3cTScfzFfOlltEKrXlSgYgBigNsUZmM0E3wTokaZimIUMdjWfWBisLVmObbUcW5ZE1m11bDiYWuXgpmWYHQHQM5JzfTHnONMKXAdF9QbTh0ktWBPkvMKAp4YkO3Ps5NqZDMGmwnYCBhfzlfn0ICdryXwBaABVgdTNOqTg/L1eqQgwu1zXgqS/bAjA2rIW2MxQ32/qelJxd94aULGZwaaGzKXYLJBSwMl9252OTcbjTXSRSSJMJAy/12ZGEOh39AoTzdSoN/T5CEsBuy02Gg2sUWf9ZspYjeNULtLIqmvlki3nK/XdYky1Wmdaj6gK6KW9ujqR8y/rtNXsKGYJEy+5Ddca6pWGZR5PRjJ2KldqYokBvkdHN+z4xrE2am4dHNvp5blNF3OrhqH91q//Y3vp5ddtntaVo+pnrrc3P3ZfgRyo7r7m+RXzCuy6AjlQ3XXF8+vlFbiGCuRA9dkXnYxIQOoWqB4dtO3f+jd+Vo6vmOSUKjWrF0tiFzkAqjxY00OITBPGiAdj5Juwlr3RQKzjcDAUm0V0B2BlPpvY7Vs39IAPiIWJ5Dz8HWAIw4XTrmEQlLhMTCDQg0f3JbFde4Ht7x3aOvPk+su5h8OhjHiUbxoyRs/OTs/s9u3bToZaLcl1dz6eOpMfckXDUBJXABAS1H6/L1by+ReeF1ML0FUvYLUu52EcVlv1ugAiwHR/78AuLi4k693KbAEq8+lUoIjXAWiICgF4ADyJFQFUI32FeQNYc7/zxcLOz88ExA4PDwU6YdAAQvQZIlkF7AC4AFCAORheQG6z1dA9Aio5YLoBNwBuxi1paa1uV5cwwjWNHaYUwEN+J/eMCy9hKsStwHgSG7SKl66/lTzVjPzWyIbDS2WQ1spVC0oVG8sAyLdUAmVfebn1sjNOEkuZrm04Gm/6OkOZb0neXGIzIdW8tRotuSPDXNYaDcdg+54tZksbL5ZWLdV0vzDTcine5Lxi8FVQJA9MIz+vGsAVl2XAN3PLwfmQmYfFsp2cPFLvseoYRRoLcwSYVZwM1w5cn7DAMkys52n+2CzQpoiXWjkkIikSuAX4A1I52CDgdQD+KhsAZPV6a63rKE6sVm9KphuUQgu8zF55+VWNFRa9NxppU4R1Qd80m0GP778sZ+e7d+4qtile0YPrae4uLs6s2e5apVy1+XLu7gkzsWpdjDyfA9YPH9fpYmyVas3e844X7e/8N/+5ffHlN2ye1gRUvbVj+fNj9xXIgerua55fMa/AriuQf7vuuuL59fIKXEMFcqD67IvugGpBD+JAj4NO0/7jn/v3bTadCOBkHnEvrrcThlNZmjVyQpfqnwO4raKFxYoScWAB8MlDNw/PyDCrtbq8hQ/aTTs5PXlqgPPVLsqANEBkDBsJi0tf5WRkmbdWT2iUZHbv3ttsGZFH6sxjeD/jEJBI1wIMsIkcsGsljImgEM2ZJ/Ggv06JlwnthbfdUy8tgEcGTMuli5/JMuv1BmL5bt25adPRyLF/mVm72dhkh8JA+3JDVubqamnVYlmSUADqXrsjt92wVLb+cKCexVqjJoC07WuFhXadqC5nFLAEKIO9k1x1kzOKJJlxAugAxLCoSJi5T3px9/cP9B7Gz9xsgS61ALDAQCOyVd/lOtZ5uTb/jjF7oqd4RR3IUg0srNaVj1sjWmU5sjBIzctiGfqUSzW5LRNDQwTOZb9v9XpL9Ts/u7Cb5IGGJdUQMIQEOlq5uZKceZ08/ftquVA0EWOG8cXJFkYagDqYzbTpQcSQcldhJudzrcdKMZBEeApjb6lVyg1FGMEoAv5dT6knFnc+m0meXCh4NpuOBUSBpsh5AePtzp7yYtlgAKg6Uy9nkuTckKcuOqdW0VQVLFDcDwymYzzb2oSAtW8SXxOvrIJ7tQfH7OTMmCnhlF0oFlXnZq1qX/ziH1i329FGxGyjAGg1mzadzm05n5rnJdbvXVqzXrW9vUPVnQ0I1k66jm0Zs8kRaQPm4HBf66DT6qoPF5kxa2Efh+XQMcTERv1vf/dv25dee2iztGaxFcSoep6T3OfHbiuQA9Xd1ju/Wl6B66hADlSvo+r5NfMK7LgCOVB99gX/aqBayBKrVwP7+Z/7D83L1mJzCqWyYkoAAHGc6EFfgCBESor8NnUAQLmSS0lkx6OxXgtYanW6enjGBTdYr+3y6lIABnC1NR3idYAz5LnwtrC1qXpP1zaZTezy4tz8oKyHdnpUeQ2MLWY6SCZhkgCvmAXdfe6uZKHE1jTrsKJ9ARPiUHDxfe65u8q+nJDvuVqIcQR8AHxg42CDATm4FWMMVCwEdtm7kMyy6AeSldKb+O73f1BsFUylwEyppB7CJI0sNF9mTMVqTYwyctrBsG9f+MLn7cUX3263b99V7yb9mAKmHupT+OO1WDLHOLbFiiJXtTSWNBewqjiXCo659EYWxCiSqVqp1WQyBKja9mvi+Augoj6cnzmk5mw6ICMt+r4A6KDft9PTE3tycmLf/T0fsufu3rFyWHCS3zVmPZgoMff0aLqeSnphiWhZRCujxXg6HNl3fed3WbVatxXy1/lcfbG42+raAT3CRbfRQV5pjBQ8trPzMwFqsZIZ7rw1sbYAYtYR44fBZAMgipdmSar3Y7QFmCVHl00K/l2puOge4nUA7BgZARKLoS/jIy0c9QTTh7ySEzEu09QNJpxeaNYTwLU/6Gl99a96VqmWbSJgXVBEUbvVsb39A92fk48DcD1lCNdg6XuXVq243us4wZhrbkm2tszLZLL0xmsP7MaNY4H3SrOlDQxqQC8x0t5Ot2GL2ciixcxu3XLrtVKuW69/IWfhrFC0arVpBd+zx/ffUC2bzYakxIPR2BqNJjSxpV6qfvHb+wf2S//7/2RffOlVm6QNi/isrUOZjYkqz4+dViAHqjstd36xvALXUoEcqF5L2fOL5hXYbQVyoPr/s/ceTpKk95XYS1PeV3VV+2kzfmZ31gC7IDyJA8g7EnGgKN6dFKeLkBiKUOhPknSKkOExFDrKnUgeSR2PAEEcAIJrsLPjTXtXXd5XVhrFe9kzBEEoCEKYHhCThdiY3enqysxfft3I9z334udtBqbCVcioCqimLPyXv/UvsFSbx2TmyINo2qbAHGWFk+FUbKXCaqYjsa1keyj/VUDSzAkZp3hCNRi5fFEySX82Q9wyJLXlA/p8bV5hMwQPlOFSvphMp3DaaGB15YIe3gnaKHUke8fUX4Y2GRa9iOGDPR/qyXo9fPCQimG88+47AsEZeQYTaDeaYus6nRZ67Q5q1RrKlarkzGTjHj18pAFvbz/FdOLgrbffxuLCAoYTBgiFILLbaqlHc/vJI2xtPRVI/+Wv/ArWL13FjMmzZHCNAPWTEypnxQAe7u7gwoVVVKqLAtyU/N6/fxdPnz7G9evXcf3GazD80MvKWbL/lCCL4Inne3BwIDauWqmFVTemgeGwj/2DA10fa3Wq1Zr8p2QhCfIcBlExmGdGxnmqTQP2wTIoiYzs0dExKpU5gTHKTHl/bMOQBJhM3d7eDj744AOd92c/8xmxefCmcGcjeTyn7AJlAI9hgVZehiIRdH7jz78p+XKtMof/6Nd/U/eFPtn3P7qNWm0BV65cCZN4rbi8qTY9w+MhDJ9y3Snqpw2BrCePnyKZzeD6tRsYO65Afy5XRIzVLoTIpoVUIqYNhZOTI6UWb26GQV5MwyVDy3VC2XNtviaQb9v8e3pEwz5Wsurvf/A+FheWcOvWG7rHZJzJZJO1XV1Z1T0g23pycqK1Si8pN1cojd/c2ARPzDQAACAASURBVJSCIMtgK8c9C60KGXuC1UQqjpQ6dScY9sNO1uFoHLKq7NyVG5zr7jHIoK6srMI3wwRobj7Qm82fIa6X/qCFo71drYFULCnwThl6t99BusBNjAJmlGcbQOP4WJs0nC9nTcBbYOcvJdFBgN7pCR5+/D28/+EdjPw8HAZZSfobAdUX/xv2bx4hAqovY+rRMaMJnO8EIqB6vvOOjhZN4KVMIAKq5zX2UPpr+cDyYh7/9X/1nyOdzKI7GCAeT8MLKGGcqr6FD/Vkx0KAGVaolEsVHDXqYpfoz/PdmUDUyvKqGMFGk1JJAs+eZIlktOhR5XsIWskg8r/p/zNjcRSzebRap5KqdjtdDCd8n43y3Hwonz1LWiWj2Ot28c0//6bIoS9/+csYDIYoVhiGM1DKLEFct9kSgKZklnJk0yIQ6CnYicFF3/72t+VZ/OxnPhfmq3quGDKCOQI7hgB98P33cPfubUmS333nF1AoltQby/MXoMnndA5PHj9GKpPC8vIyErFQ8kopLQH3d7/7bSwtLuGNN96CGU8KvFFyS1Cq4B/LUmjPcNTT+S7OLytRN2aYYq+Zusz0ZXaPMomWZZpks5mQTMaVx6LUltfmzqZodZo43D8Ui7i5cQWluTkdg8wqr5fHJNPIvyMjubu3i+2dR/jCZz8r+XLgUlbdEetGAJSIpdEdspqnpA0DbgA8fvQI9+7fQ7lcwVe+/CtnVTxAoxVWEV2+cuV55Q9Zc7KRPDZlroNBD4NuG3u72zg4PsLFK9dRLFeQTSZ1Xy9euoLphCDPRL54lopMYNY4xV98+z/gi1/4osK3xCIPB+h02+rcZV9unpJkk4nJHubna2LQubFC5tj3gKvXXxcTzHnTx7y/8xTvvPOuGEnOi/3AXAuUG2/v7MhDzBomgnz6YQnw6VHmi0Cf9yPwx2GCtcG/c1HMl+RTpU+Z1x72vfrY39tDtphXnVIynYcJrseB1icrn9LJBOA5+PjubcyVK/IakyWPJ1O4/+gR1tdWkEknBWy5xrb397Vx4TuuNkKOjw4wGvfR63TR7TRh+A6OT07w3vvfh+MW4ZDZpdSfqWev8IubEy/DpxsB1Vd40UWX/spM4NX+7frK3OboQl/1CURA9TxWAB/HbT24Eqi+9cYl/Cf/7NdRylfgmwE67TEGo64YJyWjepDcleCMD+f9ATsys/BMA9MJ5ZlTOOOREltrtXkEniFgSbBzdLyPubk5PWBXa1WFCpEpo/SSALTJ9NK5KgKHITgWJg5ZsjHa3YH6OCm1pdSTqbKsNKHsmOmnZFYJEhlKQ/9sbWEB9dN6KClNptBrt0NvqQnMVWuo11uYm6ugP+yJZX3w4AEazQY+8dY7AnzqAjUC2FYMc3M1dLstgY3tnSd49OgJbr32BqoL85JYUh6qxF6Cq14Pe3t7AtjXr1+jYjeU61LaG/hotRt4/PgJNjY2UakuiAGlrHUiiSqTiy34gYv7D+8gnUphbX1ToTc2Pau2KWawXj/E1vaW/I1Xr1yDpVlA58hNgXgiJQBIQMQO2m98/Rv4x//411EqVeGbUFAVmT6yuZxJKk2QF1b4fHT7+9jZeSzA+6UvfAGWT8lxD54/FSAmax6Lp+G4hgKYuHnx9OlT3L93D0vLy/jFL/wSplMyuo5Y6fv37uLSpctihSnppayakmeeL5cEvaAJK8D+7jbuP36EC+uXUKzMwfRc7O/uoFypiVXNFwqYzmZac2Sc+foP3/wGPve5zyGTyZ35jCmlnuDeg3tKvqVMN6F6l4RSfCnHDQxXzDI3XEqVefg+5dC22Nn64T4Wllf1WapPmrnP+1gfPHiIjY0NXNy8KLAZ/sPNDFPfyz+5tlKJ0MvN6yWwHPSHCnFinQx3dfhesu7dTgdGzEC5PAfLiCGZZhVTyIKzZoj+VW86UTVTnFJ330cql5UUOpVl56sBbzpFu9XF4uIKTlotbciQRfYdgmf6upnU7GE87OHJk3sKPfv2X7wHl0CV3K7pgmqK6HW+EyAw/oM/+IPoGfZ8xx4dLZrAuU8g+iE/95FHB4wmcP4TiIDqecz8GVCdwfJNbG5U8A+/8ouolKpIkyU0mIQ6DlNjp1MxPqo28Tyxo2TnxFYmkvqT4LLX6cjLx4d+hhcl4ykMx0OxpKFHMSvQUi5W9Blhv2VSQNRxPXkyCYrb3ZYezikFJehlryRBDmCj22mjUAorZOhH9ZyZPpPnlUhn5Imlh5DImsCTzKyYyPIcTJN1LUztDVNw6XcliNhY3xT7Z5hMBI4J1InlFRAJcHx8hO3tXbz7zqewsLgoAMUUXn/mKs2WIGXvYFcM24W1NQz7YwFh35vBdaaaydMnj9HtDVSxk83mxdoSxDVbLVTKZUycEQ4O9xCzbYEQ1/GRSSUEzEejPnZ3dzRnphgvL6woUTYMkAqTj8n4jscDpFNJ7O7vYHt7G5/7zOfBPKiJ5ygtltJWAnmyoBwo/ZkE4n/xve/oc27f/j5+42tfQy4ZQ2/QYh2n7qU7o285iUyuLIDOe0d28O7du7hx4wauXbsuwK2KHH8moFoql7G+ti6gq/USYxAT5eMJMY/+bITWaR37x8dIZwtYXl0TUH344B5MO44rl6+pz3c8nYa1MNwE8Tzcv3NbMu3NzcthCJeqjyw0GnXdk83Ni2LPmUpMQN5s1JWUTBkvr2Pj4lWFWVHiS2/w3bsfyzt86eIlbY5wPTIUjJsw773/nhhLSo1Hw5GkvpwHwShZVW6GUPabS4cbKKenjTDsS5s6IeuvjtvRUOtxd2cHmUIG6XQOnuOjXF0Qc8/NoOF4oM2cVCqBk8N9dJoNSX6ZAkyZrx23MBqMEY+ltI4I5NN51gB5WgfyHZ9tVPQ6PWTTccymAwVH/Tf/8l9iOMwgoK/amEVA9Tx+vf6IY0SM6ksafHTYaALnOIEIqJ7jsKNDRRN4WROIgOp5TP4HgGoAvHXrEt55+zV1OCYyfHhOqGuTT8kKjrHss/AYU15UdYmy7sPwxQqR4aQ0kqBMia5nlSt8+D88OFBiK8ESWSsmlVJ2yYdsAkQGJVFSyj5XAj+CgHarrZTTdCoHOx4XuKMMmFJPsmuN5qkCcHzXQy6bFaPKfk+CByYX53IZAQv6KCmtZPhQLJaUnDSZ5Pc3FCZE/EvgRqnm/Pwc2NbiOl6YmmsaCtTZ3tmWbJSg7Jl0loCaAN60DLHJp6enAsapeBxewHCmotJ1Kf/l1wmwG/RRLi9heWlVYJqyWtbMzBhMBA8nJ4cKISoVKwL5RuBhPBrIs8tQJ4ZCMcyY37u4tCwwT18jfZMMuyIby1Cnk9MjAfTlpRUgsGETSPm8LlcAnawsQTjlr2Tz6I1dXlnCd7/7HawuzuPtt27hG//+jzAcdvCpd39BLOh8dRm+ReAcJvEeHh7g4aNHWJhfwOuv3dK1kJ1lGBG/Ru8tJbME4wRvjdOmwCMpSFX4xC316z7Z2cFcbRGZXB6FdFqe2bv3HuBLv/QP5AkdnbHOvJc85+2nj3D//j186UtfQYYdrv4M7syRX/jo+DD0qSbDGhmGGdm2CcMytAkQBCYurF8Um9lsNcTo08dLBp0bC2QnCSwp7+32Ogr0yqSy+hqPzSRp/hwopZnBVoGnf3KpuH4e+HNBtp2sLNUDlA9zc4EJ2J12QxseZM7nF5fRqLfEnC8vr+Do6AgTbWjktTbHZ9LodqchtjgWMyVz7vVGMIw45ubmqb1X2BKrpKxAl6++3Jk7gc0UZ/XDjnByeIw/+pM/QbttwrdseEz89c4KgM/j18yPOMYPy25/MAX8PE7p2fHP+7gRUD2PuxsdI5rAy51ABFRf7vyjo0cTOJcJRED1xY+ZgSp+YANkWHwfr99cxy9+7lNKhXUCH4k4U3BTeuhWqA2BpBEGIFHqSv+m4zry5hGMEjQSnJCl4yushwlZTz4YEsQQlFF+yoQaPtSTCSUAiNMz2e0il0qBfZlkwhiyxPoc24wjK8YU8i0WCnmxZ3xwp88yewZ+CRw6rC5huJPjoFQuCoQ8efJY/84U3mQyK6xEAO56M+zt7ontW9/Y0HUwmKnVOMXK0gUBdH6Nc3r46KHO+eZrtwTWyXoSgOhY1PmaAUb9gdhc+gwNMyE/LtOFKekcj3lNUzF1ZL8WFhZV70IQR7BOtnrqjhGIrSRgXgL1uiaYbEwwOYbjzCRB5VwIsBiQxFodeoXTmZx8v67riIGrN44F9BkeVCxWMXLIBhqSZQ8HIwEyMrOsWCEgo7R3ZXkFH9/5GFuP7uOTn3gT03EHkynl3Xnkc0X0hhPk8nMCqmQPCdY+vn0b62sbqFSqCtZSPYtlYG9/VxsQi4uLCuPi9+QzBbQ7XeQLRcQ4/wn9ods4qJ9gffMysvkCyrmcAq5u3/4Yr996E8vLq2i0O0rpJbjlmjs93sft2x/hM5/+AoqlsjYT6vUjrQt6dLnW6N3l9MjwxmwLg3FfoVdTx8W1G6+LMef9Ozk9ljR3rlzVf1fKFa29RquhtUwAv7rMTlNTAJb3m4iQPlSuF1UhsSM3yZ+FGVKJlNYxf1aoKCBrPmY3bDqNo6MD7O+TFZ/g9Vtv4fj4BEZgYfPiRdUU1eunSKToozbR77TB3LLJZIBm81iJwWBd05C9vBYuXr4KmDZS8TSGkylSiYQANO9/q1NHzE4gn8mi3z+FbZr47X/122i2AIc9viZ/BPiD/HLA6o/yhp4nYPzB45/3cSPp74v//7XoCNEEXvYEIqD6su9AdPxoAucwgZ9loKo6kZf0kPfjjv7/KyjkB8+boNMPmAA6A+nCt25t4pNvvYbFhRVMXBd2LINshl5MMqYTyS9939WDPGtaZi7LLgw9HDPIiA/n2VxOD/MEpfxlTWBGECugUsgLkNFP12330Gq2sLi0KADAipmZ7yOfSsPxpmJbyRbCimMycgRkS+U5gWjWvWRz9Fp6oefPD1Ct1QSezZgtKfB4NMLK6qoAxaNH9wVerl69htF4hmQq7C6dOQ6Oj48l8V1dXQkTam1T/lcyqgR2fE88Gcfe3q5qY4pFgqwESsWiACdBIl9ksjqNhmpYeO0MyWE9ihd4Sl+NJWy0mk0MBn1U6LucTLF26TICL1B9DlleSown01GY+js3DxM2Gqf7sGwTvU5fDCGBH1lcpiarTieREEDknkCvPxDgoYS3P+yq63ahRkYzB9imWG/eh0qZ1SzcYPAEVsk4E63NVRYEpv70T/4Yt167hlqVzCC7c7OqpvFhw7KTur9TdwpW4HznO9/BtavXcOnSNTHofL/jTrGzsy0fK8Evk2h5n30XYmJTrLFxHIz7LRzt7yGeyWDlwgYMy0Ywc+RR3d3bFzP5zru/gKOTU6X7kjUne/no/l08efoQX/z8l1AuVwVUCY654dFuNeXpJbNsgEFUM+RyWXi+g/rpMVwvwPLKerhR0mnLO1wslhRMRI9xsRQyzQTirJxhJRHDxbh2eX0McyI4ZXerkq4dB9lsGnHDE8vP+5TOZjE7q/HhemU4E392uAmxf7CL08YJXn/9DUnJKStmIJllGxiNmH6dlzR7fq4q2X27Tck8ZcNTeAxwCqBE43J1Hv3hGMVcSeFUXAthhRGvmcFlDvKZHJIxYDjs4X/+nf8RJyeuupE9I6brCyPRotd5TiACquc57ehY0QRezgQioPpy5h4dNZrAuU7gZw2o/iA4/VFA9f8vS/DTlqL9OEDVghEyqvYElhvg+vVl/NIXPo1ioYxYPAkPiedyTgJVghyGBzGIiOyWOlANwJmM0G33Je0l8zWehDU1mXwap6d1gT3KYCm/JSjj97Ev9fDgUA/wlAqzwqNSnVMlDNlJMn+Hh4dwPKJpA7VFAtok4jH6YRnwEzKi9Xod2WQKtfl51ZMQ5PGhnWnCy0vL8iUeHh2gVChgvrYo7yOBNetMeB78mgJyXF9yWM93BawJ5giOnj3Qk6kj0KI3VV2griuwSsDLWQSug4P9EOhQUjpfW0I+X5Q30YMvQEmgyJCjG5eu6NrK8wtiqzPpnK5lMGQtCwOWJigUSphNXXlE2WXabIbsM2XNBEz0kq6sLSuwh5iDkmZeA72YnXZTKbc7Ozu4fu0mTMPGDJ7CohKJlD6H18jPYXjPhx++L2aX3kfKqY/3d3H3zvfxn/6z34Af0AMbgx3jveamhq1zp5SXadF//mffwptvvImNzYti1BlQRK8y71GzEfaRUtpKiTgZX0pg6VElyzoZdnBycAjfMrB58ar8xd50jHt3PlY3bKvVwY2bryGZymqDgyCMLP2o38adu7dxYXUDFy9ekeyXAJiz5r3l/AjoCXTpSZ6Mh/KxnrbqbBHF0uoFTEZTva/bbythmevmyROGXW2ceZhn8AIX+0+3MTe/iPJcCZakv4EqhQhEKZmm53c2HiKZMJUKzMAo/uz1RkPYZkwsJ7+n22UvrYvjo32FMd168w1JyTvdPnzPgxljINkM+WIVpWJZPydk7putJqrlHO58/H0YpoeU+oYD1Swl4hkYZkzrhz9H7AyWysEbio1nTerK0jyajUP8D//Tf4+9g6Hk/L7FjRr3XH+fRwcLJxAB1WglRBP4+Z9ABFR//u9xdIXRBPCrv/qrP3Pb/S+r0uCntRx++PxpVQPZFWuMWBDgjVub+PKXPgeTaaSpNBLJspgzShEJzNhFSbaJwIxAhS96TxMxA5YVQ7FYUbclgdHYGaszkzJWsqqFYl4pv5PpVGzUbOKK8ex02gJN9G7GkgkUszlJZelRbZw0MfF85DI55IpFBEEoXSVjR1lmmKbaEYCIx/gAD1gm01zD5FWGETGgZjIcoVjII5srIJZI4/BgHxub65Jg0ovYaDTFpq2urkquu7G+IUDV7faRz2cE3iwbaDY7AhEMByJ7nM/lnntpvdlEvbKpbFLAN5VgN+YEiVQSY4fy05hAxGA4RDGTFWNM8ErGjV7GUrkkQMrOVEqnmdTKwFjKm1lv895fvo9PfOIdzY4BQHt7W2IRi8WCUpEzqZzALP20tmUIlNVP6thY20QuX8IsoFSVFSmW7uGzqhqCV7Kfly5dwmg4VYJtr93AvTsfYXGxgnK1jGy6AGfKOg9L7DpZdJoih8Mh3v/e+7j52mtYWFjSXDxKweGFVTvDoVhxAkb6RnOZvJh3ym8JwDJJG7tPnyCezeDixatwvACdRh2dVguJVAL37z/Au5/6NNY3w5obMeYmcLi/jU63ifFohk//wmcUWsQNA0qkKXQYDfsCc2Qq44m0gOBkEl5noVhEKlNQB62AezKhKqV+r4ePPvpI9TbcbJG0ezLC48cP5c+9fOlSmFAdi8mbStBMRQGlvbxeb9IXu8vEY6Yfs06GPxMMYOL7GZiViNloNuticV+/9bp8spMppd19zYpBSrX5ZUxdDzOHUnDOqYE5svgW8PjJA/jeBMV8jqVBCHwTtfklVfFwPaUSlM+3kM7GBJgpmS9kEzg9PcD/+ru/g8NjBqJZcI24NpiEZKPXuU4gAqrnOu7oYNEEXsoEIqD6UsYeHTSawPlO4GcRqL7oCbxoIPzDn88uRd9g0IwjoHrz2iq++EUyqpXw780kJgxyYWBSQE/fTICVjBElj/KW0jN4tId4IoP19U2BJTI8yVRKUsuDg33JS2vzVSXsMhmWYUrOZKZUVYYu0R9JMEwDbMKOCZwx8KfVaMPxw1qVTI6sI+s/4uotrddPBH4Z2hO3Lf1JgEi5JCWUZF/5KubySogle5jNFWHaoZyzWp3DafNEgUlkYukffeONNzA/v6hQpU67Kxkz2a90OiW5JoHML33xS2KZWfFCpEyAlE4kMBh2lfDqwZXsmKw0e1rzpTIc1w39lTEyWR4K6awYRSYhr66uCbyRKeU5BEwqVqBPSgnJBGcnJ0f46Pu3FS5EhjIWt9Hvt+WvrFWrKJUq8GaB6moYNMUwJZi+gOrS4jJc10ejS7/qvLybR0cnArwEq/R28p7MzVXlpeS9nQ772N15isPDLbz77rt0JyObKQmo0wfKTYreoKd+1zt37uDCyhrW1zaRUB+sCWfGTlEPrXYLe7u7WFhcQnWuqsRayoidGYHjCONhFztbTzG3MI8bN98Qu9hpnqJRP0GlWlX9TSKZwRtvfkJrha+Z52Bv6wnS2SQ+eP9DAVVKd8N1aaHf72ltkslUJQ5dvo6jTQnOptnqYHV9Q5smvO9cw+y95ZyZYEyWfZly9LgtVQC/p9cbaOOD95pr4rWbNxSaRUaVf5/NZWD5TJk2QAEA1wfZYwJNdbpSMu8FkkUfHu6h22vj2rVrSmmmvJwqBf6ckLW14wnEEikkYhnGBmM4HqFxeoqFhaqSn/e3HmkzYH5hEeOhg1Q2q9Atph8n40xTDuBhFgaUBZY2AwhU//X/9ts4OvHgBjZ8hOswkv6+6N/of/PzI6B6/jOPjhhN4LwnEAHV8554dLxoAi9hAq8iUD3vMfNB1jd8WKYHM3Bw6+ZlfPrdT6BUKWPqm7DjZC1DMMYHeoJL+iUJllSnwfRdgqYeWcCCAO5wONZ7yR7Rz9dut/RQX6pWxFYenxyjxsRSsp9WTACDQCqdScINPGRYdeOEVTeUB0/cGXr9oYKUCJSZztvvDsQI5bJpOA7DgFpipMgs6vy8AIu1JX02z5WghICYrCX7RslI8v2pdAJ7+/vqEr1y5YrSji2bLNdUfj+l4g4HyGezaDZP5bW8ePGizp3+T4b1EOCJtR30YMdMTCeOGF3YtipjkjxeEODgaF9gw47FxbbS87n95B4qc2WUSuyXHSGTYV9mF4ZpyLs4nYzRHffx9MmWGNZLm5clLxVAmhBM7qBULmC+zCCjjICgwDNcuN4U29tb+lxe18LKqrpmyeLyxXkw2Gp7a0vJvJmzWQo8uQ4+/P776HQbePdT7+rYls16IBMmGVnLQL/VgmEDH37wPjYvXsLy4orAOyuAKL8l4B72e3i6/Ri9bh+bm5e0UZBMZATaXXcKwwpw5+PbqvPh+onbCdimhbv37uDyles4OD7B060tfPaznxGAfFaJtPV0C2vr6/jgve/gypXLqJQqmjs3MsiS8rNmqoqp48LSBcl6Kf0lYKVseWV1RX2qB4eHAsBMG+bGCFOb6b9dubACZzrBoNNVOFO32wk3M/wAn//sF1GphD28iXgMtsFe2Bn8yRC5ckk/L1QDUIo97I/E9nIulLYzlZcbA0z43bh8EXPlmjYGqDo4bdbR7zQlxZ5fWMVw5MoPTNkwQSeTfBmoFI+baDTrWhsL8/MwfD4SBRiOJqqU4v01CIr9GQyGfsGEP2rhX/+b38HjnQmmvgUrsCN36nn/sj07XgRUX9Lgo8NGEzjHCURA9RyHHR0qmsDLmkAEVF/85A3fhGHTcxfA8Ma4cW0Tb7/xGqoLNaQLVfWa9rvdsEvUMJBL59Ef9cTEUQLZ63YwGg1gmjHMVatI2ElMnZkA16DfRafdUq9opVpRFyZf3syXFFIdlCnWx0DAlFLNVCYN74yppceSPkL2PjLplGFDS0vLqqdhai3Zv2SC3ZpD+P5MPZgEtpQFk7161nW5uLAocEKgQbBDjymvh0FABJitVkvMWz5X0LmwHqR+GtbAMNXWNs5CesiujSnPrAj4FItlMcRM3qXfbzYZCUAYgYnLl6+i2euo8oTnS0Z65vP6AzQbp7h88TqSqQx2t+4LMLJHk8en/5LnUy7RI8zuUgdjb4o7H7Or9HXJnvleMsfsDb1797bY3mq5gnyuJHBEoEt5rGkHYp35eW/cehu5Ujn0cQ7pUw0rZnhPKbvm9VMCTQnqfLkiXy/lzpQXb2yuyQfq+/Rnsk/Xg8FuVQQYjPrYevxYNSlvvfl2mHKbSCroiQB6MhxiZ+8pnj7ews3XXkcyldOmhNJybah/9OGD+5KAEwCzaoayYoZlLS1fwHDi4Btf/zo+/8XPSVZMtpRpwXvb+3jr7bex/eQB8kUyimRyY6jXG2IzFxeXMHGnODo+Qi6ZEWNJtpqfy57Vz3/+c9jZ2ZWHdm1tA+lcTlJkplNzXtdvXFNA03Q0CkFq61R1SsVqTenAkpV7M4HxTCKB0XQAjxsCc2HAFqXvPM9mo4V8Lg/fB1rsF85yI6KN7Z2nuHjlKvKZoiqTFMTVa6PfbeHkcA9Xrt1CZW4BhsX+VSY5z6QUSKVTSMZNdeVSUj0dDxXypFAvM6br4NqwAwNmzERgmjBdH5P2Ef6vP/xdPNqbIWC9kEsf7Yv//RId4W9OIAKq0aqIJvDzP4Ho1+vP/z2OrjCawM+kR/Xn7bZYsBWIw5Qgy3Dw+o1LuHntMi5srMNMUJ4KBcCEdSRhPQ1BBsEV610YXsMe0stXroKf5dJUGdC7NxWLeXS4L35vaWkJ/cFYwIBdpwwtIlAtFUs4oYS3UMCAIIoBR7F4mKjqzQQaGBC0c3Ao8EEw3O0NwjAjh/2qCUl+KQEmS0smkwwuE2VVgaNX2PnJcB8ymZRhKmiKZkYD8lKOhxOlGF+6eAmD0RDNdkvnyMoPsmyUDfMzWPeytr4mcEipKD2zfNG/GmOAzqAjGSYZTCNGD2RYKUOwYtoG+oOufL5LiytnUtAh6sd1McUE1Kk0GWJHAT0hmGRisIu9HXpqLwlsEeTTj8j7wITgk/ox5qoVFLIlBQfx2phcTOnv48ePBGSqlXkUCmV9P7tYCZx5HyhrJstIyS5HMpo56DaaYpMvb27g63/277G0vIgivZ7xNBw3UJgVgVsln0ev18Z7772H69evS/ZNQEYZMWfJGU3HAzHoDx48wFylirWNi0ilsro3hwe7mPkOnj55jI3NTc0tk8wp3IgsNllmyp8fPX4o1nNpaVHnyroZrr9adQHZHFnRfd1Xeqq5PrudnqTJBGncnHCdMeZrIYNP+fbJSR3Xr1/DzvYOMtmc7i27esvlMnZ3dnVf1zbWUJ2rYNTrC7RzI4LS5nSuIL81waB+0HwECAAAIABJREFUFoKw1oly5MAZI5nJIJ1OytvMdb0wvyjQOmKP8OER8vksstkMHj9+gOUL62JUWVF0dHiojQX2pe49fYKp6+PWG29jYXEZ/fEEk9FEzCppUMv21K3La2Qd0tb2YyTiYTexQd/tcIRaqYzhdAyTMvlECnsPP8Z3PvgGPrrfU5BS4HLjKfKnvozf5xFQfRlTj44ZTeB8JxAB1fOdd3S0aAIvZQIRo/rix05GlaE4puEjZnn49CffwOrKAhaWF5HMlNVfOR4MlMqby+Z0QuNJKC9lCqsqPGIxFPMMAgqZzF6/qzCgk+MjGAiQ08N5Dr3+RJ2fyVQSxWJeDB4BCAEkQSABJBFfIZ1RxQslu7u7u6Dpj52uDDciSMkXSrhx/QYeP3oiJpipv0zwvXHjpthLVniw6pLAmj5IyiqZnsrgG/pAyf4SZJCl4otAj6nCPGeG2RBkEWDyHFgdw89hzQp9qwRIC7UaxtMxsgRqXVbG2OoipRfw5OQEKysrGI0cJNIpHY/+W4Jy+kbJyDKkZ2FhWUB7MmKn6hTHR8eozDGIKgRb9Ki6lKu6M4GgeIyhS1lJm4lXGEDF8yoUcnjvvb+Ut7GQJ7DOoD8YIZ/LwnEnCg+ary1gaYmhVR3Nm9JYdr3yOJwJk2LpDyZg47nGrThGkxHiloVmu677OVdbUFhTo9HG/MKKZKWW76HdbuDhgwdilS9euixgmUpn9NlkZ5NMAJ5M8OTpEzhTB4vLK5ir1OSn5PfWGydi3S9fvqIKGAJOgkn2qF69dgOJZBrDQV/r4OZrN8WIH+zvC5TSl0pAzo0KynjJpPI+cUacO/2hZBp7nYZmx/tJRpYs+fLSigBpq9lRSnOr0xeDTQDNjQRW4BAYZ5Ip7O/viWm9desW3MBAZW5OHmRKhVVM5HtiOD1niHKtpuog+YjtmBQDXDdHJycK0aqUipKmswP28tUbKBfZ2erDc11MCXQTNnrtFra2trC0soqF5eUw6TqZhTvzJdVmmNJg0ILvevL9Hh4dqv6GP4dUC/jssWXlkUfprw2beHTUFaP6ZN/FxAMoCAboUY1e5z2BCKie98Sj40UTOP8JRED1/GceHTGawLlPIAKqL37koUfVo4sNRjDBr/yDL+LypTVYcRuluWWcttpIMAgm8MXU8X9ku1TLYZoCDgRqRhAmyfLrZPDowXMmZBOnKJYKkm06MwKsjmSYBFj8THW6GgS3PYXsEGSM+wMl5yZicclSWevR6fWRIHhzfbF/lblaKAsmIzhzxOyScWXKLsOdCLh0XgaBpi+AQhAjIEqJZColwE1Awg7RxmlTHatkywhYCcrpEyVrKdnobIpGvS5ZLf2JSfo5p2SaGZxjKlU2n0lid3dboJx1KuzgVJenYYldHk0G8jISOC8vrilsh2z1YNATQ0c/baFYELhizyzZM/obO71W2EsbiyNmx1VbwvMjsKcc9KOPPsR0NsInP/ku0mTBXYgpNS1f0tdqpYZypaJNBEpymZZMYE1gQ//lM9DOxGQyv7yHg35fs6OUud+njHcO8XgK5VIVrJclo2fAR7vVwONHD3HhwrrCfegN5vV73izsqZ1N1aXL+/vRR7fx5ltvay3QQ0og+/DRffWrMmWXa4gzoQyWHtdMJodSuap53bt7R2m8DD2ijJvhUfQqZzIpfPzxbaUK8z6xZ5YsqnpfTUvrq1E/UhozN1v4WVy7mRQ3SBz0+0Ox8IYdw8bGpkAmO0zZdUuWOptMy2e9tbWN1167iWQ6J8aboP5ZL+qENTS2iemwg1g6GSZbTyYolcti4NnlOhyNEE8lYcNAo1VXSNTyyhourKyrx5gbD9xMscxA6gYmK/O4qUwKqxfWJRM3TYaD0c/ahz9jv2obS4tLMCxLmy29TldMPO9jNpWC47tiVP2xg2DQwe//u/9TQNWzYjB8KwKqL/7X6488QgRUX9Lgo8NGEzjHCURA9RyHHR0qmsDLmkAEVF/85AlUA5NSQkbrjvDVf/QVrF9YQrFShhnLKDzGmzoCk3xApyeTQToEZ2SfKE8l8Og0u/LPMWmVQTkEhqPBQGBvcXFB4Mow4mKtKOctlQp6oCcopE+UrNDi0jJsO4FRvye5cNy2Bd6OT05w2mgojGfCZFeTj/tkAOnXY/ptD5PpWOmqpmXrvML0WoiV5J9kBSnxXVtbV6ATz5teVgbSMBSJxyFDx65XMp5k5+ThhCE5c8w2cXJ4JPBAoFpbWtI1MSxJsl52nQ76OK4fYjgYCzRTtsseVYILzm4w6Oo8KNGkFNe2WWPjKAyKoIcSYzKbBKHqqE2GmwB7+7sKgVpaWJFcud3piK0jGJc8ut3E/Qcf4datt7FQXcJ4Qu9vCqMRAX4bxXwRuVxBgIxAm2wqgT2ZbaYJs56FwIvHU4JtNofpeCywyJAqJiQPhhMsLK6gUq5qTTCKx/dC0E2gytktLa/oOGRUCaAJrrlRwXmStT04OEIynUS5UsaF1TUByoePHuDS5YvIpLPqEB0Px7BsAwyAJkjlfeQr9Jae6v6RiaekNp6gL9XA1tZTnf/6+obWJ5OGS2QqmcpsAIbnSnLNeyxwGRBAu5oH7x9BryvPrP1c1s5gI86plM1rVuz7XVpewprk1wS4PR2TwJbMMwF53AxgJWOqPqrV5rXJ0m5TXVDQZgCNw3yvH7h47/33UJ1fgm3EsLq6gXanLU8sWf7JmAFM/JHjxkJLnbME0bFYmsZjmIGr1F9Kf3nvhmMy/RN0Ox2td96vosKkPMQzKeRiaUxaJ/jd//t/wdahD5cf7kXS3xf/2/VHHyECqi9r8tFxowmc3wQioHp+s46OFE3gpU0gAqovfvTPGFWyOHHbw2fefUuMarFSQWAlYVgxjPtDAUcCBLKVfKAn4zS/sHAGpmKSzhJckQak3/LwcB/lYjlkiSxLlR4M4zk5PhFIJMCo1WpiD5meqlRhK4YUActwgNF0qFoZMrBHh0fw4UtGWarWkMqQGZuKYSRkPa4fqWqD4EXS1XhCEl2eJz2xpXJRPknDDBCzbLFYjjcVaCMAn05YMcKkYgurqxcE1iYTRywdP5fnn7BNnQdZxvJcWX2sZHkZlkRgacctJbYSaDTqDcxV55HLZcQQE9gQOHY6LV0r/bfpZAaeZ4jp48wI8gnETht1/TsluoVcUdfR7bO7tSSATeBMWTAZWM6AmwTNRh3f/NafSE782o03MJnMBIan05GktQRUaytr8sryPALDDz2WtoWtp08FgrlpYMdsMXKchTeb6d4BroDwYDBBsTSnRF8y2wMGRZmmmEBWujDVeWFhEUtLK/J9MsSJCcnLS0vqGe2wtsd1sX+0L0b35s3XxTaSCaQHNpfNw3PD8KLeoIt8LqO1AFbLzBxJkfcP9iSrpp+YkleuFzKZO7vbYrQZMsUQqu2dLSwtrgpQc/bVMmt16rqPDFIqFou6Zwwp4gzJzFIdS0DKTQ7OYu9gT4FUC5WqZLwPHjzExvo6siWGH/F62N1rIWAFDBAytqk4AjtkowUgB+wQDpOVWU5LBrx5WpcU/sEDMsmrGPRGWN+4JHY0k05pU4SMqLp0s2kBYAJfrqcKZ59M6ZdCMhFDLl/AhJL0cRi2pPTg0VDycwaSZYoZuDBheQbisxH+8E9/D3cfDwRUrYBI+MX/fomO8DcnEAHVaFVEE/j5n0D06/Xn/x5HVxhNIApTOoc1EKb+QrUXFqb4/GfewbUrm7CTcdjJvDosh90+Eun4GVCDQFDIpCYFDgkC41ZC4KrePBH4ZDhMIZd/DgrozxtPpqqxobyV4ImMJQHDweEBFhYWFKY0dVxkUyHb6c9cee/IxjWaTdTm55EtltSDygAaPmkf7e+JKWVADdlQJucScBL4UpYr4Ow4ODo6VEruXKWM9mkb1VpVjCcZOPotHz54JGBG72I2X5Qsk6CFIIgBS6cnh2i3mzg6PhB7yHRV+icpHTUDE8VKHsNeB/1eRwFLteo8prMJjMBAJpNXMBMDeSj7JIAu5EpKwB0Oe8ikM/LYwqTvdxayncmkfJX0JbbaDcmp+b5uh8wgg38qAu78P8N6/Rjf/NafCjTfvPmmQo3IsDnTse4HWTayjfRUci6U/FqmKTkuNx94brynZFQpWSWwmk2nGI37SCbiep8fGKifNMVq80Xw7zoTHB4dYGdnR+dbKpYFZAn0eS9v3nhNmwC2GRdI3D/cxZTMYyImbyYBFqt5KKsWw2mnMJs6khtXysWwN9f1Q+ZyNlWoUSFfCNdeIh1+dswWkKanc2NjQww+g6YWqosYTB0FNBmBi8D3NVsC5nC2ZK0n4X3xAngGZ0+5tCkASgBNEH6RDG6vi+PjY2xubiJfLqPTbQnwUy6ez+YQY+2MEaCQSSGwoaqjnd0drK6s6mchBJ5jeEGAWnlObOwHH76PazdfQ6fZF7Dn5znOGOPJBLFUSqz9oNXCdML1FYSbRPz7Ocqds9q4iDNteDIWE01JOWc86HUVsMXNpdFsiFypgphvw3KG+P0//j9w5/EAiMfVr8q1EL3OfwIRUD3/mUdHjCZw3hOIgOp5Tzw6XjSBlzCBiFF98UNnQitZQ3pUbXOGX/z8p3Dj+hWk01lYyQzMWBy+42I0GZ6lnTLVF2KMrly+goFYo1CeSTZoZ3tbjCYfxquVOYXsEBBQKsx/6AElUCL7w5oU1q3Qe8gQoelsBjcIFPMydSeoFEtKhKVUmOdZKJWQSKcx8wNUKvO4d/c+5qv8/EHoyTRNxOIJfSaZNQShx5SMJB/iyeKmkklMhxN5KHvyYYZ9opICE9BdWEM6W1DKLf9ebJ48pC5Gw4HAJNnCWCKFeCKlNFkG/5IYdcaUETc0C8p/CcIJyldXLjAKF77nojckmB0oQZayU85p5jBoaYZEIuyAJfAncCd7Op1MMRgN5OEkkGJoEFljSmrpfSWjynM7ONrGwf4BTCOuahzWoBBUs0+V8ybgJ4PKyh3Khjl/sqr0Y1Kiy/tEMJRMJTBXLOve0CtKJBzOJ6laGgJR9u4y8bnfbePgYE/3hynLDNTS5/o+rt64gcX5ZTTrTXmReSz6STu9joBf6FMuKq1ZYVTsQJ1Rgg7s7W9jeXlJkld+LjceGAzFjQ1+jvysoNx2JiaV86E0mMnR3JQY9ofY3LiIsRsm48YMM7yXTpgWTPk5ZdaZdE7gmmsykUlpTlxD/FxKyelhrpUrOD4+QrvVlD/WNaAaG57H2oU1yZpTWnM0BjuIJ5P6vvF4KPDJebCXlmwqN2riVkye34/vfIzawoLOIZXKaW3GY3H0hj1MHBdlXst0jH63g0qpIDkvNx/os6WsnJJyO5FArx/K67kIG61TuJMpEjH2CLuotxuYuT4K6QJStot/82//dzzaGmFmUD6sGKjo9RImEAHVlzD06JDRBM55AhFQPeeBR4eLJvAyJhAB1Rc/dcpA2T1KdiwRd/HLX/kiVpbXQv9nJgWXyaC+iWG/Jz+eO50KODCcp1YN01s7/a68inx4bzWbGA5HKObLYruon7RiMWRSaTTrDcleGWLDF0FkLpcTUCD4tWOUmlKKO0OctRqFLDqtUzGGvgcBOyseR7bAIJ6x/iFQJFDOZBm0xAAfSmLHKFfmQNstWSdKMOn/o2RW3k43kJSU3lLKbXkOBK3zlCK7LpwJg3yy8jIORmQdO/Jr0pNKJpMgh5LPlaVlgRECG1biDAcD+SWZwEs2NleoYGX1guTSBBkMciKzS/DCQCgl0zIhljJcQOAvgKc0V7Kp/d7ZzOEjk8uqpofnSkDnzsJE23Qmo/lNfQZKDbC6vKo/CcrGg5HeQ4koWeml2rx8qc+8xuz51CaDwdnz2IHYQV43ARvTarO5LEzbCkOSMnl5ZJkQ3ep11OPpG6Y2BoaDns6JlS5MGU6k6L/1JFcmECfLTKBMVtn3fN1H+pH7gwEK2bSAMWdMppfv4Yy4Bin9JYDkfSXjzXApgk8yiPSAkoUlEKZEPJ/LhVLyAattygKxvA7V/ZimgD5BHYE1z4FzYagSk6Idn/c8IzDMz2DwFmXQfHG9njaOxdRyM4EhTxcurGlzQ32qrovJaIBiNvx+bWqMw/U1nIzV/8uOWK5xpgXTv3vn49uoVmth7Y/NpOQ0YraljQveU25EdLttlEpFbQDxXHjvWJ+TzqSwsFjTPASujZhYYd7Ik/qRJOfT2VibSL12H4HrIBYP8K1vfwf3HlJGn0YQyij4U/jif8lER/hrE4iAarQgogn8/E8gAqo///c4usJoApH09xzWQGD6SgBliquNMX7zn34Nc3PzevglyPMsD97Mx2wyRafZFGAolkpi/Mic8oH/lB7Gfl8SzdPThh6gGRZEQEtA4rgMI7LQolQynxPAIPtFcEGJ4zNG1rYIRAwBUrJ7hWIOx8eHaDXrSMSYeGoilckglc/rwZ0S2HQqK7aU+TCUh9IDWy6X9ACvhOBYClbMVNIrZaOUwbLnldUkDHIiOON5M9iH3kUCJsoqya6mU0n0CMD0oM8EXwKqgeptbDKH7kzgkn5Ffh6/nxUs7HqllNeM04sbdrYS+HAGBLAEMwQ3Sttl6JPSkgEv8EByjGCNoVSsUfFmblg3YlvPw5UISDh7VqYQDBHIjCgzhoFUgrLekG3kcSllJUjin/BczYzXy+PzPlBO7DHR2TIF4tvsHZ252lAg0CQ4C0xDacPDwUiyXX5UQIZbrB9BlKGOWG48ZFJkfH0BNH5ezE6EszBsgUsyqdwwIIs7dWba/CBor9ePQjlrLCZJdggqbXl8CaYIUCnf5Xv5+fw6z4+zSKczYUJuMmQwCcD5XrKYz2p85Cfl55iG7gmBM6+J5zKbzhBY4fnz/hOA8sU5cSOBf8aTXE8ha8+ZUObOtcA1J381DGQTcX29022HrLVpgPiRAJ2Anex4Np0R033//h1Uq/Oq6uGMmGydSicFQhVAFbPx9MkTraVKpRx2tlKi7HtokA3OpVAqFsROL8wvhWDVD6uhYmRUgylsztzx0G6dots7xd7RMb7+jffhBWkEVkLpwhFQPYdfsj90iAionv/MoyNGEzjvCURA9bwnHh0vmsBLmEDEqL74oQdmAMO3Yfge4vYY/8Vv/QukklkYgQ3DNjANHNiBJbkrWb9Y3MT8/IL8jvSDUpJLkNbt9wUKPM+Xh5PBL8lkGjPPB7NzyXZaQSCmlL5QgkR+HyXEZA/JijGgiWwZP5MsWLlckFfw8HAP07EjUJXLlxDPppGI832GgASBB5k/9VcyjOasMoZBNZQVSxpMP556R8P0Wx6LQIbgjg/7BLYEnS5ZQCMMjCJDRzmlAKjjCCwQcJI1rpbLCtGhzJPnT/BJdpWghZ5Oso8EPM9AOAEGmUden3MGKglau4MOAtc7O35C/lR+FoEQwQ6P6cF/zrwyQIqvEICamgu7VgnaKKMlG8qZMAiIoJdsJs+FgKzfbogVnvqcUaD7RIaPjCFBWKlQOQPUfyWBJTM4mtDLWRa45CYEJczcTOBGhqpakjEdnynNZLN5zpNZCEq5kcBjEDjzxZmQOXccMquBNhDS6ZT8pgSjiVgMo9FA95ZhSpwn7xPZ0Vw+L3DNY/HrZJZ5Dtp8AMJan2xW18/3M8CLn0sGU+yuEnfDuiKym7yGACaSvE9eyPJzHfDe87P4PbwPBJ+jXl9/8vx5PQR4zzYcuCZIvubSrJAJH08IePkzkuZ9jMXDkKohJfI+er0Odve2YRmW2FmmJPM4XCuxmIV43NZnEATz77j+CGbFTCOQt5dBWeonzrBzOK0NGYUpTcaYuVM43lDMfNJKImYb+ODD72AydfFH/+67mLoJGLEkfDe85vN+cY6cnaqpXsFXBFRfwZseXfIrN4EIqL5ytzy64FdxAhFQPYe7TiZpFiBJma4/wD//5/8ElUoNvmfCcWcIbB/OYAofnjyYrjfFpc0NAT8+9Ht+IIbJCwzVY9A3efXKNTFt/BqFhS5rQgJ6YKEwJYLSZ1UolAeXz/omx9MJ7HgMVkCZblIyWHoFDw920en08Pprb2AwmrDxVSwT02lJRbKrlCBGCbmdjtg7gkY+5BN0kMnjGwlS6QUlK0xPIUEpGVC+J5NJCygRzLDPM5EIk3VDBtUUuB5PR8+Pm0klkIjb2N/flweVHk9V8qjHNQyKYtqtQI87E1B5BlbF4jJh1zKV2FsqhvJOVu6QXaUPtdNjjU1anwUvBLK8HoJgsqj0bj4Dfzw/ss2JRExgmKw1z51AZ+pMkE9lVH/CVFmeA5nhg/qxPlsdsH4IbvO5YggcU1l5WnlO/FptfoGwTNdgm6EMl6CIMyVwa3ZCFn08pNw1i8FoqLArziBuJ+Tp5LEox+WKIJgiRknGk5KOE/gJWApkjp9Lb7O5/JlcOMB0HPqI1X3rP+uuDYOWeO/brZaA6TOPKTcteO7yvzr8Hl+bAAzd4maBQKYTyn+5Ftg3SrDOzRPLYj9wWtcYMqdDWAG7cmdiaymrpjyZ97Hb64QVOIaBYi6nzRSCd25+0HOaL5VwWm+E9UeFothnhmN9+OF7msV8dQmbmxfRaDbkh67MlZT4K3Y6nZF8nhJ3XsdkzEoadtBSsh722zKMKh5LyutKuTrnx27gmdOVdDuTyCEIHOzuPcajx9v41rc/RmDm4IJVPCHA/8FXuJZ++q9nwU1/l8//UWFPP873//D3/Tjf89O/4h/9iTy3CKie17Sj40QTeHkTiIDqy5t9dORoAuc2gQiovvhRM1PF9Olz8xC3pvit3/rPEATsKM0IYA2dAZJWmMJreJQBTxGPWUhmkmKCJtOZGKPDoxPYdkzSTDJpTKtlaFAskVR6K5FJ4M4EagkumGJLUPiMuSII4fEocyVgI4DJJpn26uD27Q8l1aRMMpXOwTljDwlGWP/BzxKLyMAi1sF6IUAhiCDwuHjxooCEWFTLQiqVkFyUXkWCDQJdMYOJhEAcg3r4uWTvxG6eMaYEY7zGo+NDlAo5mFYgnyaDbPg/As+ZQ+Yvp+NWq3MCjGTAGEYUylRDjyhZQ1Ky3CAIuz0R1sckU0qJDYxA50r2j1UxkvOyY/MMfKvvNJMNWdvpVDOXr9I0kVGP7FhJtAFrWxgg5ZBpCyt3Qs+jgUabElWyyCHDSmBEvyZ7WpkgTLBPv/GMwUFrawJPe3t7WKguCIjxHvF47MGdq1TgU85smuj22ambC+Xd7W4Ihj0fXuAKJNKvK3bSTpyFOrnP2WjOgvecIL87+CsWk4ziszAlZzqTrJafSQaVfz8aDUPpczotGTCvhfeW86JnU2DTMiXlpgRcwVsWe30JPF1tDNAzyl5dy46JiSXjzc0Hrmmy22ICfXawhtVH9Dlzppw9wfh8Ze55FysDsRjoxbVKOTzfw/9mGjbB6EcffSgWdmmR3bN5sfSZXFp1OwTCXEPPKoP082gnxNBSSUCwTua13Wkq4GthcRmZVE7ri5sI7GmN2TOlDxuehel0iNGkg3v3HuOb3/o+fGThUJLMbte/5fXDoI8/R+EmxU//9eOkEP8sgc6fdAK/93u/92IG+JOeUPR90QSiCfzUJxD9kP/URxp9YDSBn70J/Nqv/dpf04a9qlKxF3lnKP21EIPh+0jGZ/ja1/4RikVWYBRVxzL2JkhYMQGeUjmH5vExkpmwioZP2v3+CJ1OFzBtBSyR+SNwnYymAoP0p9JASsZsNg7TgclAMbiGIIKfc3x0rHRcgg+HrFWMn5/DoN+WzHRvd0cevo31Sxjyc7NZMXipTErAiMwqPaSpBOWP9KOOBVrInrL2hO9dWlqSLPn45AjWWbASwQjrQAiKeGxKWykhbrB7tVRRAu1kPBW7Kz/pzFUHKVku+nXTqbjO03d9MZEEL5Qhq/6FHlMBtjQCLxB7G4/R+0i560hyV3oXCbAYNMWh8PPpjWVaMEHMaDxUKjGZMbKonBkBF4ECWWkCbb4IWCntlXRU7HBGIT+87sGgh2QsfpbgG+i4c3NVHBzuK5yJKctK1XUc3Qt6WKmMJTNMBlBVNZSFx8OaGqXcxhhmRBgYIJlKS2rK9UGAPHOm8MgVBoa+rhoUsun0hRq+wLYCmQSqfHlSeYxnAIR/R3DPUCsyhGSAxVYWywJzBJacAYOreOw8A5EUKNXTnAi6eR94T5+9BsPe86Rprg2+tDHiuGcbA2SGQ+8r/aGUhj+TFxPQU/5M0Mh7yfVIeS/Zd94fAlVuCvCY2WQqlDYTbDuOAHRvONB9pwye66tQyGN7+wnuP7iLfq+LT//C50Jm/0w+zI5ZerUJkrkRIEWA56PfHQjkM0GYM6SUnhslTJnO5QqIWWFd1DNpeeCPQ1n3mNU8DlxvhPc/+Ah/8d4DuH4aszN5/N/2uyUCqn/bhP7uX4+A6t99ZtF3RBP4+zaBCKj+fbtj0flGE/gJJvDVr3711TQx/QSz+km/xYMHM2BdRYBMysV//JtfQy5bRDyWUpgPgWowc5FOJmDZAZzxSMCNYKzd6mAwpNTQxPKFC897OMkgku0Se0aWzbYxGIxQoBfV9zEZT1CtVs+kmNnnvkN2QsaTCckuCTApu41ZAeonx2IbK6Ua8sUyXN8PPYoCojMBFXpdGWJKhjOesgUKCF4JMAlCCJQYKiTGr9vS1whmCCgoy+SL0ksym41mC7WFmjy4uzt7Ark8jnyhliFfYK/dVpgSA4AISMh2EWAS1BA4kuUkIOX5LC+vwLJi8hhKmupOEU/aAlYEYrkMGWcCt9C3VywwJKel6yPDR+BOJppeRQJwAhWCKbLIBL5KxQ3CvljWrRBc8WsEigS8nqSqHoKAAUr07Vaxt7crOTOlr4ZpST6rRGSBSoYIsS6HtSs+Zr4r0ERwRGbQ4t+BYUQ24gJncThKfXYFsvhDy+oUnnOv29dcZp4TbgYoSCoMUSrl8kiluc6G4XtmIePK1F5eH6+b38PrI3CkF5XyXUqQOUdujJyc1LUxIuYFSp8+AAAgAElEQVRa3lGE/t7nsmYPhMz05pJRJevMhOb5hQVtDBBEcqODAWEEhXwRNHL9kLnkuiFA5fcSHBOYErRSZqxkXvXmcp8hwFyxpHmTFed5kZFmdyoZWiZrc00wPdsPZnj48IHWx1tvflKdsExq1jwTMW3kcB7cQAjZdl9BVgSplP6SzSYjX6kUMRj2dR4MU+IcatUqXN/FsN/S2kuYcbRadTx5eg/j6Qzfv/0U01kS3guS+P6kv4depe+LgOqrdLeja31VJxAB1Vf1zkfX/UpN4Ielvy9SdvZKDfYHLtY3PMAzYJkB8mkTX/3qLyOfL2HmBBjSO2h76qGslIt0m2IyHIoFpAS22WjDMuNYXL2AbIFBPoGqUgi46JUM62koFTTlecyqL9LSv1PaGLKeYZIqH8hP6nWksmkBVX4+QVXgOdjd2YJtJZDJFBBPJJEvFs5SYUOQxpdCd8wQ0BimJ6BC+S07NxuNlvyR6WRa4PL46EA1LwSqIQPl6LzJYjGZ9cn2UyXh3rj5GvZ293Bx85JAlx0LARJBXyGXx+wMKBLoUD5MABkG8ZDB8vD48QOxzmsX1gUgKadlkJIVCwOJCFhnM1+gx4KlayJAGo36kse6szE8Z4ZWr4fFpSWB4mc1KwRRlLcSWJLRI3gXeCvPwYIhZpaspYBzNq3kYlaoNJsNAVXW1TQbDZwc17G5eQnVxQWlMFOuS00y64DCapcZUhluHMyU0Kx+1V4PrU5PdTtz1fkzJjJM+WWWkGnZGE0pd05gNBwLsO3u7+je53JZ1Ot1uNMJMomkel3Zi0v5KxFaOF+OzcRwNNYxCWyfhS1x7UnaHbNxeHiIwDf07/Q5E5yHAM8M620SCTG2BLejYZhY/AxsK4BKft6i2FGCYK4Zrif6nLkZwzX4zOvKDQpunKjKSInRBW16nNRPdFw7bqn3N5cPWW9tmvR7sNk32xsq4ZcAlz5XMrz379+VRPnddz4dbuIUc2LNyXjHFRQWAmauibCeh+tiIn8qE6oJcukXJ/3NnyH2HnODgb7YWNzC4eGO0rwZKFYuZvD4yR2kcwX8/r/9MwxGBmZB8MIkvK/q79If97ojoPrjTip6XzSBv78TiIDq3997F515NIEfewIRo/pjj+onfuNfAVUPxUIS//CXv4R0ioEzWRydHKJYrSBp21ioVfHw3m1kcxkxP48ePYZpxJUAfPnqDRzWyXqGfZUEe/R4UiJpsIMz8OX9JLtDCWm71RY4oGyWYUYElwQbZKs6/b4eoOeqNUzGBMQmDvf2UMiT8YrDpuw0CNQvCTN43pEqj2UmI4DV6zfEMJINm59fxGQSeh4JuiiznYzZh5nQ1ynZJUtI9ljyXtdVcNTtO+y5XJBvkedJtoq9lpR7VspVJGxbDBtBCgEbv8aXgK87VXUMv9ZqNeUDZWAOr5OsKJlOMmEE4pRHx5naaseR5vc6DHeyMB4P8PDRfexuPcHa5iVcv3ZdElB+luNOUD85werqBXS7fZycHMkXyo7XQrGI6lxNrSOUW5PxIzNLWe5k1JPcOJVMn/lAk3jy+Am6vR7WNtfF4PEVAqOwvoVrwQ1CyS7BHAGhP3PFNg76QwFjznI46uv66Kctz82h1e0INJKR5ZwbrYaY13QmrY0O0wgw6vZUg5PLFjCcTLShETLgKQE8AtfQKzzS/ePs6RHlxgL9xgSSZA2vXb+pTQZWJPF+ymt7Bj71vYmkGG/LMrQOn714vmRt+d5Qth32kh7s7+vzuA6pBqAf1PXISoe1OAyUelYvdHR8pI2X0lwRhWxW9TIEmb1OGMJFaTXnGFYGMZyLYVhZfO8vv6tr21jfFKvNGdK/zFAuypx3d3bEpLKmhmuCYJ9JyVQrEMx2u020Oy0kEmFIVylfgRVPiiXPZFJotZtI2EkUskU0G8eYeX0c10/xjW9+iE5nCgfhz0f0Ov8JRED1/GceHTGawHlPIAKq5z3x6HjRBF7CBCKg+uKHHvhMmg3guyOUy2l8+cu/JMAzHtFPaiCXzSPwXMRtA8NBH6NJX4wRWcSF2iKuXL2O0dTBYEzpawHHJycoF0PmLZaMYcpAJtbOxGwkTAOJVEYM07MuSzJXZB/JaFI2GSaZEvykkEwm4Exm2N3d0yAITtOZPDw/DI0huCUoNhgeEwtBRq/XV4IvGcBnnr18eQ6np/XnwIOAhOCUdTqsosmlk2LdyGKyqqTbb4u1evzoKT75iU9JFuv4LmJxG9lMLuwTtWyFJe3v70pqGnpCTTFalAjXavPoDcY4bdZx797HYnI31zcwV6mqakReSsuQD5M9rJwXATH/oc+T59gbdrH9dAsxy0CxVA5BYZwyV3pZw00BgjUybc3WETLZPCqVKlrttphDhijZBoN4pBDGcNLHoDtELM3ZMtRoimajhYPDQ6xdWEO1VhXzSmDEz+kPKTsOJaWSwg7Hktv2hz3N8vjwRMAvX8qhkGcg0Cni6pvNwjdCUEhvJTcYeI3ZTBqJVFzSVVX70EM5dVCulCWX1oupy4aBmUcfqyW5NgH3s/TeZz2nPC+CsqnnoFAqIZ0M03kJwsnWWrah0KPxZIR8JqckXCZSqzv2rA4plysquIggXEB4NJLMN0xYHsM2jTBtdzLR+g43N8L5c4NhMh6j3Q0DuXi/KG3nhkmzfap1Sja7WCiF/lc3VCjQ902vLll9znVl9QLmigzdoreWacMEoT2kUhn5vpl3ROadx+bXOu0eklQz1I8wGLVhx8i0jlAu1RCLpRBjtZTN5GrK4Ptot9soF3M4OHyKw4M6vvuXH2MwcFXHE3bURo9TL/637F8/QgRUz3vi0fGiCZz/BKLfrOc/8+iI0QTOfQIRUH3xIzdYUxG4MIIpivkkPv2ZT2FjYwP1+ikWFhcFcMj0HR8fopjLwvNm2N/bUzjM5uUrYvQINJhSO3M9sX6zqSvgWalWMJ1NxaiO+j2U8nyQN+BMXIX2ENDxv+kfpLSSQJUvyir5op9wMpyGPa29LhYWFuVRpbSUYIaMGAFI8/gE2VxY5WJRnoswTZgP93yRiQpMA5ksk1FDHyjlxWT7+DmUNlNKSSaTSan0U+7sbKPV6CCVyuHSpUtI5tIC9KwBoZyV1G0yEXaaPu/czKTD+pd0WnOzYimctk/x4fvfw2hI9rCCa5evS9pKAFUs5ZFOZsLUWnpH52pi7RiyQ/BDYPz06RP0u1188pPvqHeUTCbpUspsQxA1ZTcKTk72kUxnJDHlbAleCH6KeUqyPTijIWAFkrXaiaTA03hMxrelTQfKkikrTSQtbTjw3pw22qEMm8nEFgFoWv5L1vTw2FtPtwX8rl67IuZvNOwLqBL8MNyHMmIeg+8R8KYU1g6TjMPNDm6OlMIKnGpNrCc9o4SoTuAjk8zIj8r5ujNHAJKbGnwAIKPJvtFTsYpJgVHKe9lLyjVKoBmPW+j3OsikuW49AdTReKzgKUq5eS+f1c3wPjJBmGyv+lbdmdYw5yCJteHrPFl9xLkq5Zl+514Xrj/T/chnMiEzGzNwctp8Ltkl2OY58P4RdBJFUhbO2a6uriFuxbF6YUVhUdxgoD+Xc6MvmPZXysXlCe8QdFa0XpnSfXCwBdebiF2eqywIqCbSeQHak9O6JMTdFiujXNy794EUEP/Pn3wHHmLq5jWMiFF98b9h/+YRIqD6MqYeHTOawPlOIAKq5zvv6GjRBF7KBCKgeg5jDyzAYDOpg2w6hi996YtiCAkmyGrSI0jwxVTVbDqJxumJgB+BSzZXEJsl2e5sGobKwIDn+Gg0GlheXZKHksji6OgAhWxawDTwQklnOp8VUGS4EsFMPBEXAKAXkIykZTI5t48hmcnGqfymlVpN4TQEpZS1qrN0NkX9pI5COR+mpM58Pazz4Z6MKwEGz6NYLmMwHKKQzeshnQyqJKOsoUHI6lJW2Wk1lDR8ceMyjo4bknKubqzqOgmkWL1jGQGcyRS1+Rp2d3axvLIojyeZQQIYfm53OMZw0MPO9mPNdGt7C7W5BWysb0i2zCAhgmWCHIJA+kp5vkx+5VxY+3J4dIjj/X3ceuNNsXgKI5pRCpoU4GEQD0N6TupH6La7uHj16lmNSiAmkjfFcSawjQC+Geg+WVZcYJmAbHd7F4PhCBuXLuHj2x/h2tXLkieT0WTYE6XEZFOVNOz7AtanLYKgOPZ2d3XPCeTjtqX5EYhSzstuT1XYaFPB0qYD63IIOiUNn07lzc1lwo5Xglp+P5OGuRp5TAIt5RQZhlhezpQMqB2zQo9tsymGtlKqaPOAwI5JvtxAoDzdC2aSCqu+RxUzcfQGDC2K6V4mEmmBTh6EIJlKgm63I78x1z//XeuIfmmHayRkeblW6VUNz2uqzRgBVwQC8vQyW7GEgDnl0ZTz8rw4K4JoSsu3t56ItV5bWxdDX52r6r5SqszPDlODDbQ67edeUgJbAvFk3MZ40EWv18TR0Y5+bmJWErX5ZUnjj06OUSiXUZubx2Q0wdMn93F0vI1+f4yvf+N7cHwmMPOeRkD1HH7D/o1DRED1ZUw9OmY0gfOdQARUz3fe0dGiCbyUCURA9cWPnR2NhkGWykU+k8Dnv/BpgT2yOgwg0gO04WPY64FBoafHxwJqC0vLYkILhZJAINN5Keelf5SAyzZsVc4c14/18E404PmzM6YvwHTiIJPNnPWfmnpAJ7tVKpTlYRVAiFPWOkK71ZVskn7Rylw1TKG1Tcl8yZT12035KxnUQ0mt67iSsfJhX8m1nhf2dsbJ1hGgkYl0zuS2WcRU+zGDI7DtYW9nS0zk+vpFHB3W8XTrCfLlIi5dWlfH7HgyVRAQGcRKuYL9/X2srq6KFSWooZS0UCgKjJPtevDwrr7OIKN7dx9hfW0NV29ckTSXKJ5AhaCaMmv+N4ElgRWZOob17G9v4+q16wpk4jWRUfV8Sn8ZVBUCwa2tJ/Lgrq6va/bysyZi8nXaDBaK2wrf4b6B6nU6Yf9rs9WBjwDLy8v44z/8I6xvrOP6jeual9jTyUQhPwSaHB7ny2vkxgG9nDzPtdULmK/N61rpQyVApY+X7O+zhF4CQb73GehtnSUO0997eLAvAM17Hlbz8Pw9hSFxXTwL5uL38vrJiHquq/c0mnWsLC/DnXmYEsym0uFxTWL0QGFKnAvvCVOcuT7DOhn2xGYE1nmtmrc+M+yqNZRO7Mqb+oOdrpwfGVadH8E6pd/5MM06yXvIsKU+w5iyAuBkcbnWCzkm9I5QyOcwnY0VprS+saFzYlAYQWizURer7XmOgDYl2e12B4ViWWw7N45834UzHUmKz8AkJVhbBirleVRrS0ils/LFCrTPfG24HOzvwLZmSGWL+O/+238Fw0qfMcQv/vdLdISIUY3WQDSBV3ECEVB9Fe96dM2v3AQioPribzlBDsEZfD6Qm/in/+Q3cHR8qJCkhcUFsTmmbcM9SyBtHNd1UmsbGwJizszFZDaD5YdAgzUshrofQ4aSD/Bky8iwLizMo3HaUHgNQQcrZfii35RJrgSQZCwJHujjo4eSMmJnyhCZKRLJJBaXFmGwZmQ21WcR4GWTSXlACUwazSbm5ioKr+HXKG3ldfB4BCRhPYwnRpEsJwEqe14zuTTq9RNJWJ88eaRKGjuWQCqRwd17d9A5PcUbb7+uc8qmc2KB7YQVJtlm8s9rY/jfqWTmuTSZNSL7h3u6doLk9773Po6PjyVVvnLliq55eWlFmwME3pThFgo5ATwSXsdHR2idnuLma68jESdQ8eRzzObTGI+HKBbKYpyPjvcF1i9duY5+byAPLpk2Skl73Q4SCVsgh2w0AdjM8WBYFp4+3RLgSsTCIKeP736Edz/1KSwuLoa+UF5vJhuyo6pKCetlup2ekptb9Yak3wSqlM1y5nwP/5QU27IE/LiZwfXAfyejWqnOq6+XgJNgiwiavltuLLAflbU0qiByw+AmJX7DCEFwaU5MLUHz4f6eWG2y7fwaj8lNCHblqit1NpMigGw3pdfqbo0nzgKgJqryoQdZQVCeJ6baYeKyywKeQNdMYGvGQq8qa2YYSMVZ0Y88HA9Vd8OQKG4IcE1xU2A68+TLpUeVazubLUiaTEDcERN6KLUClQOJOJndUAXgTMfodlr6Ojdprt+4gdXlDUwlq/fkA6Zv1Qwc7Ow9QbN+rFnfvPEmEqkskvE0eqMBsnn2te7i6ZOnuHjxAk6Otv9f9t78SZL8vg57lZWZdZ9d1dXnzPRcuzN7A9hd4hJNUaZAXCR/kMP/lMMRDoVDPzkomRZDFkWCoExQJEUFLYq0QzgXwOwcPTM9fXfXfedVmY73snsJgjCxAHZrsFCWNMQcVXl8Mrs23/ddyBdr+Bf/4l/CMIvwLvpgE4/qh/8d+8N7SBjV5c882WMygWVPIAGqy554sr9kAs9hAglQXcbQaQyl2NJHxjTwG7/xebFnfMi/cvUqhoMhUraJSb+v8BdnOtMDdWt9XXUyDEPKFQpIh4EYRdaFsFokXyhKTjkesUezrDRUhhwdH58IjAowZGx5NQku+FBOaefug8diH3OFmP1k2M5oMFZlSqVak1x0OB4LDBWLrGdZIPR8BdsIOHV7KJdL2jYBAiW22nYhLyaQUllWspQrBCehjsUNfcl7CQIJaMjitVqr5F7R6w4EdLpnx/KoEliQiWSvJs+dgE4MHQE6yFyybzauQVEvKxYCHcVSUfM7PjiVJJQM6Oa1Lbz60isCPwQ9BK3cVrVWVdAQvbK7u7uYjobY2bkhRpngJ5djGFOcqsxAHN9dYDoZ4NnBAdbXt7C5tY3Fggw2a3pMTEdjBVMJ8DHV17aRSsdpso8ePUKr2cK1qzu49+49/Pl//FO8/vobeOWVV+TPvASqnHeevlbHwXAyVJDR66++huOjYxwcHkj+S8qV9w0XBSixZh8sP8f7idebYJP/1u32sL6xiWqtoTnR73vePtUxksUlYGU/qzOfaR6UPIvd9H1th4FTlKIzkZh9sJQbM52X2++023jh7t33+lx5TXud2C/Kbth8oaBrpvCrNFOk40qjS2DtumRjDQVamWmy9rGvluFQnJ9tZrQffp6LAV7AMCZP79tYbWnm1WoZViaHg4MD3dtZBYPlkUJaUuwIAd59cE9e8Gq1hkXAflmIVSVL//Tprv63ubqCF164C6qTOSb2o4aRh9m4j9Cf4+Huu0qwXl3dxK1bd5DJFmBlCrp/mbr8+NFTqRp4b3jeGH4Q4at/+BeYu7wruTDEn/3kcWoZ37I/uI8EqC574sn+kgksfwLJN+vyZ57sMZnA0ieQANUPf+RkVMOQnZsRcpk0Pv/5f4ogcFGuVAUEKb90PUednGS/nNlc4IUs5ZT9nYuFAAYkx2XoDh/Ms+gPyW5lMBwOY8lluMCEMk6m9RoWrHRaVSf0CHL7rIdhDBJ9hMVKQezbZfARgWrgR5L9ZtRXGu+LL4IpY0EpLNmwnFgrP/IR0OuZz6qzlME9BMEEUeyjTJtkGulNTKnGhqwaGT0+4B8eHQjMrDSbOhcxj0aEo/2naLfPFOhEwMjzKhTzYsXImvHPPHaynnz2JyhlkE8qTX/usUB0pVgDsTMBzMPdhwhCD9vrW9je2tb5kG1TQmy0gO/5GE4GOD05xmQ8xN07L6srk+CXwIkyah4vw7C4w/GgLcknk2zzAnITgbyVxgomo5FSeSmBJdgrlOmB9AUgv/2tb+FjH/tEXMcCCLju7+/jE29+QtJssqkEzemUoZobfo6gjCB9c2NT5/3g/n3cfekl2GJcKSQGzs7a2NraRJoS7fEolsZmsphOZ1pA2Ny6irnrwUobSj+mTJb1MvWVmpJ+eV/xusShSQTmvhYWyKQSMMo36szlD6ZEnPvktShXKigXyxhNxrDlSzUx6vfErJJFbzSaqjHiogqZVx4XQSrvDTLSlC5PGQplmepJ5b1OQOezFsfzJOONWVuysQYc/myk42CvfCYT97imgfFsLpB+xqCvYllpz1QbUJbd6Z0oZfrW7Vuq5AkXhpKS1aPL+3AyxMNH38PG1gZqtSYyVh6uu8DcnSKXtzAddfHsyQOct48lvb9yZQdXrt6EaeURpdLwAh/3H9zHwo/guT5m0wEcl723a/jd3/1DDMYuDIug+cP/fkn28PcnkADV5K5IJvCLP4EEqP7iX+PkDJMJIAGqH/5NQKDKShKGAxGofvELv46IrsUoxM2btzAaDwU2xCKNJ5K88qF/Y3NDIGU0oQS0jEIuqwdzA6bYTAKa6XQu4EXgR0Bo53N6cCcwQBCisbKiFNSYcYsrSAhiFpQig0zoVKDw+OgE85kvALOxtQWL4Nl1FYZE9otpq/wzgYSqYrwpfMeFnYklyAQm3CdZMAJI8sf83EydlHlEHgEYpcU2Hj58IHC+dfWaOlnDALCzafTOzzGdjdBut3H79otKq+Xxkv0jgFIo1MxFs9GSbJX+x07nVIFH7LQkwCoXq2IRHdfDg0cPcHyyD0qpb926JZavVCqLUeS8Ca4JgAjgnzy6jxfv3EE+V1JAkp0hMAslbybYUmrwuCemuVypC6gaRsyYMoVXwI41NZmcPsP6Es6WyJRAlTJn1s4oVddb4K//+q9RKhVw83YcrDSbTEk3KySJ1/7o6EgLFZVyVWD4T/7ka/jMZz+rHtHL2huH3Z9cwEjFXs9LSXCfntgIqtpJWRnMJiPUqpSGn6tzlosLBP6SZAOxX9qKWcxLVnYwHGKttYbz9jmePXuGq9d34kUSJu4alGMzLGoBO5eXNzWfNnB8fKzFF16Hy4AmSrtVfWNZug8EyE1W/hgCklGwkG858APYCliKJKvm//I8eTy8dwmied9l0qZmxHqaTncQ193k8qo0Wm22JJXPZfIYjNrq3d26ckWyX8AU6BX4nk4xGnZxfn6AdMZAq7WJSrkBz2UgmAekPJwePcWzJw/Flt++/QK2ruzASOeQSmdweHyKBe+ORaj7MVpE6PfPsdqqwJkH+N9++//EdBZgYTBDLUGqH/43bAJUn8eMk30mE3jeE0iA6vO+Asn+kwksYQIJUP3whxwn9RL0AHYa+OQn3xZwmDkTvPrqq2JLKePkw/moN1BSLetpdq5fFwiaOjOcHR/HlS/5PEzDlJeUKawMfylXq3HQje/Dysb9oWTIIp9yXQeUWhIYEjiRwbPSlkKEKGsVGIiAk+MTuPNAAUVMGV6EodJU6X8slgqMUsXp6Rlu3LguqTD/H9nftBKExwJbFFzOWV9SLGI6dy6YtIt6GYbnkAXNWDh49kzBTdvXdsS+Ul7KlNnJcKCwIFV/nJ3i2rUdSZkJRAh2PEpTvYV8kARLDFwyjUgsGIEVGTsm/oaRgVKlJunvs4M9RL6nWhJu5+Of+LjCgJRcTM9kRG/uHA/uv4P1tTUxYmQkyaRurK/B9T110lI+en6yB8tiJUxNfsYggkKQmHpLME2PsW3n5RW9DElizczDB/cvZMVN7ZPBToeHBzg7PxVDeefFOwLxWTsjsElwSPnu9evXxUDSA/zw4UNsbKyjUavrusVhRgYcZ6bzIdvNazwajhTAxZAuSmMpEeeixJh9tiYrhRhwNQEDlnhbyofKGqOLvlj+h1/e58kU9VoN/cEA7W5XQVBkmbPZnO4tstaU5HquK5CcikK4c3bC2pKk877p93pin9WzWqroWHiNGGTFmTFEaTqZyLPKnxGf/tB+D2vNdcyceSxBLlCGPpDHW/2xdlaLFFxI6PT6aDVXseANTOY+jLSoUClWMHeGOD45xPWbtyT59j3K2Ku6jxzXwXRID+s+6q2aGHrX8bVocn5yiEU0l/R3Np9oweTm7ReRK5ThuJQFp3FywgWVKVZXVzHoD3G4f4hKpYharYjReIp/9X/8HgaDOcI0hcgXfVAf/tdMsocfmEDCqCa3QzKBX/wJJED1F/8aJ2eYTCBhVJd0D0RRIJmlnTbwhS98HotgjvG4g0+++RZSVgqnZ11ESCH0QwXXsJaEEtKbN24oJXV37zH6/aEAVLVQUIUGGb1Gaw2lckUJsyGA2QUDSrDBABoCC8pDyYaKnXRdVEslBdRI2ptOq6Lm8PBEPk6ybJtbm5KQEnBxO5dhNwRPZHUZsJQt5cTAkRkjy0X2kRJhfp7bY+2KvJRRSseczWXgOZQ0zzAY9HF4fCzASfBIlpMg/PyciawlSWkpdaWvk2BA28pm0GyuKcyHwIIMc6fTRbVShONMJJWNvZohNjeuCPw+Oz5AvpjD+eEhpvMx+v2+QOmbb70lgJmzuUAww/HxEdr9Y6yvtrBSXyNBKe8k5aj7RwdYW98QYOyeHQicu26Ije0r8iNyO9PZRCAuDv5xVY1C6SrfSwBLTy99v5T4UrpMX+zhwT7Ozk4kfX355ZcvKncYIORj99EjNFqr2m86iiWvZFi50HDtypaYcP7/OLXX1gIAfyHNYKuBZMq8Dky/zahOxsdkOtKiBRdB2PPK8+GcVfNTZJIzvbZx1RAlwgyr0vUzUnj2ZE8sJllzell5Doz8JVPP8+M5EPwpoIsLD4UCcpkcTMNQzRLfQybT8eKkZtdx1MHK4ClWuBCcU1VQyBQxc2c6Rm8RwTKYJh1iPBnI353N2rANG61WS9ebx65aJEBMNu/LtbUN9HptLQodHDzBlas7qJRqqJRXkCuWBPopQe/1zjFS/2sepXwOjx7fR79zDss0lHDNXtWXX38Db779Wcy8UNea9ztfh4dHmIwmWGu1sLv7EPMZA6Ag33e718O/+Xd/gMFwhoBC++i/3Ucp+aXjVbqlvxKguvSRJztMJrD0Cfy3++269FEnO0wm8PwmkDCqy5k9H9hSZIVMA1/4/K8jY6dwfLqP69tbqNQrYujC0EDgBgoFYmotgS39f6ViHuPZFKPJTMyS71KKClTKFVzbua4U2+nUgev5qDZXVD3DehQ+hLMihKAgrgfJYToZwxSwSaHTa6u+pVip4/j4VNZ4yBYAACAASURBVNLKMAix0mgIBBF4EAjws5NJXH1CjyA/O5qNxayZZgqRH8C00+9V1Cg86aJblXJPpcq6c4S+h2f7e2ifn4rxrK80VIsS1/TUBFi4DwKbbqeD+/fu4e6du5LN8nwz+ZwClRj6RMkt58OaETLGvV5HzDLrQiqlusKWpq6DQiGHyaiP2XSCx48fy/fI/b300l11vRKEt9vnOO0c4up2DGpcypVzWQExJ3Axn7lCgrNxFwuPrFoKa5tX9XeWncF4OgEpRjKQM8dTuBTBKaXdZN5Ojo9VfUPmk8m/vWFXx85QqfOzY/mIb964KS8l2dz2eRvb17h9oFaqyn/KQKWUAWxvrCOrOqBQDCUZQnqQyd5xzs7cw2Q8ia+h7wuo0ivK3lN6Synl5rExhIsLIVvb20qcZko0WVnOlTwgQTevsx8ucLh/oEoXsr9kLfmL/94b9fTDU6/VY/kufc1GGrZJWXCoa+n7XDDpK3Aok43vR7KpZHZjhr8ofzIDrIzQQGgQdgKmnUMUGgKATOldRB7K5SLcqatzI3jlPljjxGTlXDaPyYT9qBWFKbFa6GD/CbY2t7Wok8tVYNq2FmzU+zqfxn5gAm0h/QWytoHJkMnLBmrVInKFImBY8HwD2SIl4YFAvD/3MBqPBbh5fclK8zrRN9vu9/Bvf/8r6PbGiIycfuaT1/InkADV5c882WMygWVPIAGqy554sr9kAs9hAglQXcbQDQFMPrSaloFf+ye/iumkJzbQ8+d44dZNsU22zeoMD7NpLJMla0Smi97KbD6HRZSSkFA9m5aFaqWqIBeCGwK5+dxBRE/l3NFJESSKcSNTywAehhxZKbiTiRJ62f/J7Tj+Qvsis+nOPcmLyZ5NJ/SvNvUwTtBKEEOgSnB31m1LskmWi0BVXaphIFBF4BKzsQHCRaRt5/M5SUNPTo4Eal6885L6KNXDaWbEKCpIx3cka6UEeDQYYDwe4trVa6jXGhhOJ5LUWmmCKIYBBZiOB7Ds2A9KJq6YrwhIBkGEhcHqkzQ8Zyp/Io/j3XfvyZu6slLH3RfvqJOzP+ji4GgfV7auKrGYoVbFQj7utO13UCZYnEzgjjsK+glTTFyuYG1jG+1uR15F7lv+ztDAAvH1oaz19PQEw9FIKb88Bn6eQJYLAQw2Gg4HmM8muHv3rpjQo4NjAXMyyOwWZagVQSEZy91HDwUsybjT0+pM5kpWJpMd0V+KAAf7R7oW62vr6jd1nXmcghuFsT85DHFyeqLkXh4jt9dcXY0Td2czAVhW8ZARXm2uYuY5eHjvXezsXNdCBmXF6mItVdRBaphxRY3Bbl96ZnM5LWzwftRih2kJkBOM25l40YIAmOfN+4NyXgLw45NjeUtJZ7Nqae5TVs4UYQepkAsdU5RLeW2H9wDDstQDbGYQ8mklMlAuV+SJ9hYLJfbuPn6ENfYCrzRRLNakWFAVlI5PtLl6d+kNrpZLGA47KBUILgN5f7mg4fkRopQJ02ai80wS7X63B3fmYO46KNeqyPO8HPpoPewfH+Frf/Jn6A1nQIqKAgLvn51VvGRz/6Fvqx/FXv7w594Pw/l+9vXjvjV/eD/vd5s/7nPv9xwToPrjrlDy78kEPvoTSIDqR/8aJmeQTODHTiABqj92RB/AG+IHYyMVSE76K//dZ1AuZgU6v3fvO/jYx94QCCBrRalsrxPXtTx9+lTg5tXXXoMXLARCKekk+0gARoDIP1MuSknl0dEx0hkLk8lUf09gQhaMYMyZuwIODPCZjgZiMilRJcDie8/aPTFPBDL8HL2BBKd8qOdDpvycoY+0APEcuRITVD2BHRMxm1er1jCZjkExJj/Dz3e7XQE2gpmMZaLdOReryQqaWr0psFnKl/VeAlR2u/JF5ovs8/7+UwyHI9whsC0U4y5MO69uWTKUh/uPkcmaoBeUbF2zuY5UKq5JIdgnI0r5LAEOgTmDk777zjuSI29urElGSrZ1MB7i9s0XkLULStZdBJ6Sgfn5ODTJR/voSVz5ky9gpbGOfJG+RU/pyQLQlhWn6Ya+sAmBDWW8tfrKe52pWSuuhmGSLY+PMlxKnlcbDZ03FyooySVI5UzpReaCBGdDXyv3sdpsUr0qyWkmnxVDSN+q681xeHSIrc0tSarpRSYLaKbT2hevG/2d9LHy9wSLZCdrKyuo1eu6VmkjDoaipJlS4Ie7u5iMBrpeBKfqbzUtSaZ5jXk85WoZs8lY1zKfjRc5eI19P0DKSL/nCYZh6n4aDYcK/uL5kblmfU7MyMagLmXxPl+IUaVxlPUw09kYq82qFjR4MqPREMVCWb7SLFl7SpdNsu1pBPq/C3z7299Eq9lEqViRVzaTy+v49YsJy8FCoVcMhaqUylqY8JwJIqUgG0hFEfyQ3tdYW035dBrAeDDUsUbsDCabSjmz72A2GqI/GuLf/ruvoDeYIUpRfcCrGt/TP8vr/QC9HwfyuP9lAdUf3Nf7OfbL2fy4c/hx/3653wSo/ix3W/LZZAIfjQkkQPWjcZ2So0wm8DNNIAGqP9P43teH43oaBs4sJA/80hd+HaUiAYuDfq8t0HDzxo66PbudLrLZgh6kKeklACVopNyVDFDsS8zg8OBQAHNlpYp8NqdQGTJIfICXpDJfVOAQw23qK3XJNeOH9FBgi/LgWqMq5oxM2NHBCTL0VaYMdWgynIasqyTLYusWAo/ZdMzKZYs5gUYlCV/0RDLAh3JI13eVlkogQmb08jXqd3F2diamt1iqwEhbAjrNxqoADF+DUV/sq5JjQx/j0RCPdh/p/ZtbV5SCaxAupNiJWcB83JdHdTIbi1Xc2rwK1yVrZyqNlsdN9SVl0gRSnFl/0JPc9+DZU7TWmvIajqYT3LzO4J0cogXl1XPMnSlCBU7lBZanw3OBv9F0ivXNK4zHQoG+U8uOQWMmI/aQMmiCfUquCVQJGm/dvq1E2grPO2XElULVEsaTkXyTlEr7rovWakvBVGS+z087qNUpibZ1Lbu9LibjkRhQekUJ0sim8upwfgRzBM0E5YVsXCNELyrBEplXsoFklfliWi73qcTmYgmN1ZZmwwUS/t1KfUXBRt1BX8CS8yMY57WnN7heXxHjOhz1USoWMR72JTX31atrCKhTat7pdlT5Q7C+CFg/E9ce8dqQsU+lGMEV1x6dnpxLxn315g2lWROMLzwPgK/6oNYaF13IwqcknWZwEmXK7Bgm88z7OJPJi/H2ZmM8fPQA5WJRQVgEq5Qicw782XJcLtLkMXe5EMFUbh/5bFY/n4HrwDQZDDbVz2Kvx55XA4HvSrLMtOtKuYb2YKCfldZaCyeHB4qvzhby+J/+5/9FjKrnx13AHwSj+n6ZxB/3hfR+QONPA2aXeXw/7hz573/0R3+UPMO+n0El70km8BGeQPJD/hG+eMmhJxN4vxP4sIDq+3kg+lHH+H5WzH/4c+/nM+/nPT/Ndt/PnPlgzQdyRJSEGvjyb3yJmFO1IQSVjx7cx4sv3MDG5ja2trawt/cMpp1FsVSGM/eRtmzYdlZgjEwXQdHW9iZOz05RzuUkuU0hwtMnT99jMwkGCWbImBJ4ENwRYPABnz2WDNiprNCz6ArQkAFLRYYkpwwkqtbrccXNxYtdpQRBK+UKhoM+MqWCwoIIppu1moASATc/Q3aU7JYbODo/Slzpj5wOGWjUk7TTZDpsqfieFDMOZmJHaCzXtSjZ9VwdL/+OXsRStSKwp6CnIBLYyZgpnBztI22n4bguiuw4zZUkoyaYJStK0M1j4zz4l5R19kc97O3uIowCscDXb95Gs96U19FnIFUq1N93BvRhUlo8R8aMBEaZ2uuHEdY2txUcxeoV9tDyHAj8yaQyVXd//5nqYLa2r+gakHEm+MoUSyjQ2zoZKoiJIOnx7q62fePmTeQpnyWAI5MX5yZJvs36FyYwj0djbGxu6spwzn2BxJy25U4466rAsXpcXU/eWS5Q8BoRIBPcEnDyuhPFzh0P1VpNjL7AfRjLxOnDZAVOXGvEuh4mNOdQyBV1HzruTAfnB57kuZfBW2QZWaJ0CVS5UMMKJHpUmVTN8xGDPp+KDeY9w8+S0Q2MULJlstjsqc1aFuazEUajLorFPOq1agx2LVsdpmRm84WSQDYXABjkNBqOUSrn8Z//7/+Ene1tnRN/BlfqDVzbuQaPtTLuIg4eS9EXnUdKgJ9nyLAsB5VCFr7SiVPyvnJxiH8+PjnSLLR4lKK317gIyTIwGnRwcHSMr3z1j9DuTgAj+4Gwqe/nOyZ5z9+dQAJUkzsimcAv/gQSoPqLf42TM0wm8L5Tfy+B5/tZbedYfxRQ/UnA4uV73w/g/Um2+5Nc8h/c7vs5jn9o2wolSsWevF/7p7+KJoNpfPpSM3j3wfdwdvRUftBr12+iVK7Cp7QwRfDlwzJz8sMV8lkBKTJmfDBnUqplpBCFAfae7AoAzBxH/atKRA2gyhV+lu5WgoRypYRhv6/Apm63DTNDEGxLDsogHno3XW+h/VOCKt+lEUtxKVHNXgDIWrMh2azreSjn8vJ9Slp60cVJhozMIhlGgk1+fpMAhHLgThd21tYDPsEJQTX/ngwkU34nk6GOn32qm+tbArC5fAEBOzUvuly5PzK4414HmYypY+T5n3d6uLK1g8FoIsDBztBSsazjEyBJEajmVIfjSgo8FMNKL+Vac03MHGtmuIgQRK5Y2lKxjoCAKGNeeHUJcsiuLcRKcptZOyt/a9oylIDMMCyCSu6L8GcwGML3AmxvbmOV3tb2GZzpWDUrDDtici4ltwWl6ppwZxPNx87mNeNmo4mHjx6qXojMsDy9rivASH+tr2ocC0X6NrXAYCh4imCRgF/SX+dvrw/vVd7fZIQ73R5sBmXl8wKM/Hv6nikPN+xYrsvz4z7F6Fu2gohoRKV3lpP35mPtl6COXlFKr+m7pnyYQV/Xrl0Tg86O1IpCr/y41ofHZpAdncOPIqTT8YIFGVWGMhHZ+94MznyMtWZDCxJM+CUAZ59wsViWDJwMcZxAnEaabPZ8gt2H38ONnZ2LMLAZzs/OUamWkSuUUCgRmNeQy5fEArOOiQsvlTLTjtm1ykWkCeq1puTLlKBzHjM3XvDIWOyPDaQ6sM20FjaePd3FYDLGX/7lX+Hp/ilSyLIt+Sf5ykne+wFMgPdvIv39AAaZbCKZwM/5BBKg+nN+gZLDSybwQUzgS1/60o99krqUf14+3P6soO2DOO5lbOMnAcv/0PHE8wsl0aTM8XOf+xyaTQLVAGGwkAS4d76Pk9NjrKyu6+G7ubqmqpPW2qaSbBkSww7WRjOWaDIl1bJMLFwHZ6dHCs0h6K03Y1ZQITSURTJgSCE4vtjIXM6WpJHgicxi2jLVFXp2eiakx+qRcrWGDLtNJV914Lhzdb0eHR3i3Xe+q37XVz72uqS9fBUzWcku+WfKK1knQzBNqSqDg+ifVB9rriCgSX6QrK6qXry4izMGqwZcz9G+PJceRx5jDnPHietRSiWF/fD8+YvAKHRdBeDwc5TItnt9FAsVGIYtBjqTs8G0HbKwccBPKBaO3t3pmOxiJOmtlbWRs7Mxc2qZGA27qrZhNy23xUUDAttsLot02hYAp390PuXxZsV4MtCHNTw08io4yXMkaSWzSYDH9zXqqzhr9xGEHqJFgHK5IJBFVrVULAkwUSyaDhcC/maGTOlMiwn0qvqLADOHTCYZ1wUq5bJAI99L/yRTgOkRpYeSQVYEbbquVlqAmAsPvAacHT2+9JEyfIiMofzISOHk5ET1PzxehTSFkTyz3A7ZVbKtlMgSXPMcuUjgM8wql4PP+9kL5N3km7gPsqvy77K2aO7qXuG58norZZhAdT6Dx0Rr39V+KfUe9ocYD4coFViV5KBeLsHOUZ5LWTg7ZD0tDvBnIy1J+gKu5yKfzcAwI3zv29/AxnpLydZkwXn+ZPTZv3t15zaaq+vqRyX7zqAlXdsUQfowBsxpgn0b48lE3bN8KBrzHsjkEC5SUh1QCsw0awLjMHCwf3SI//Cn/xHt9gRhZKn+KXktdwL879NXv/rV5Bl2uWNP9pZMYOkTSH7Ilz7yZIfJBJY/gZ83oPqDoPiDnMZPw7p+4McSMnwI+Nznfg1ZPtR7gUBFNmej1zlVxUq/10Mml5N0s9FooVKrwc4W4E4dsUPtXlfAj0E4BKdHh4cCeiu1epxuWqkIFDFhN0OJbBiKPaV0uNfrK32YlTIEBmS7Aj+AYaVViULwR/axXK3DtLJiCmPfnyWQQlCy//QJVpi8WqEEeY619XU447F8lfTNUuJ72Z/I+VF6S6ZPjDLBQDYrcMqKFSuTwWg4EEPH/bBDlQCbAJyVIQSWPG4GD1FiS/8fw5AIlAiKCB64TSttwGBwkjeHnWE4T4goMuQ9HJO1tDKaM4OOuE3+KhRjie9g0FOQD7ftzOaaO8OHprM4cZlgzLKzCOi9pITasnR+BGA8DwK7VJSS95bHSHCbttIC5jxHglAmL8sPGi5QKpQxmc8FmAk0s7YpEEf5LP2jlUoZKaYzX/wXmAnGg1E837i6x5ekmX5ivqfTo6fZ1p95fNwfz5WMI2fBGRCgkamlB5agmWwy90kpdyZL6ThUdUNZb+xTjeW4ChsyDLGU3K98w2SWczkx0WTKU+lI9TPpMNRiA9lHbo8Hmc3ldd3JVnN7nseqlvjEBPaiUCxvvF1mJRPkugo9krza99HrdrC1sQYzzfClOdbXtgQq2aXLxRf5h0cjJS9f9qoaqQU8d4yH97+Ha1euwjRSCCiPT5sIFpGqlghqLSuHRnMdhWJFgH1jfUPdqvRXs7uY1+dSdk3JNI9RC0ZWRmw6/a1cHOK9yJ8RypS/+/1v4it/9O8xHgMuFwqMv5XPf5DfZ8m2/uEJJNLf5A5JJvCLP4EEqP7iX+PkDJMJ4P0A1WRMP9sE+IDLjtQMjamY4h//48+isbKKer2Fg5Mj5POseWEVhoecZUlmSGZoPOYDeITGSkN+Vf7ikzMB2mw2lmeRybkba5tYW9vQQ3ipUlHdipUCpmPKMU0Y5oVvNJtTOBG9dvx7AgGCZEoa+/2BTpIMaq1BVpehP3GdB4FKIZuVJ/HwcF+MY21tDaPhBI3Giva1iAJEC8qQU+gPBmIs+bBPJpMAotM9F6hTQBPDf5jQysAjVppYNo6Oj3Dz+o72QdBWzNKnacALKCFlsu4ElXpNoIaAj2iIfaCNxqrmxmRVx52IoSRrZ1kZsV6ZDEOrfAFLyoc5U/lnPfoT6V2lJDgDM5PR+RMsEujz/QTPlAzzmPPZgro32cXJa3LpqaT3Ut2irP+JgHKxIGAYy2oLsZQWEYZMWl7EoUGewxCslVjGTEa4WICRJjCP2XXud+EGSmtWyBTTe5nGnCZ4DFAsl8QyM52YHa3lCgOGFvCducJ9JK11XYFVl+CadSxhSuD/Mg1aZtkUtCBB6SyvCeXh8q7OKd+NE6gJgMmqchs8XjK2vKa8tqyXmTElN1og8kOdb8owEUbAjAxvOq3501NLRpwhRty+vMymrVmQCeWMdf4I5J1mNc2TJ0/l82UPLr3daSOFzY31eAHGzmlBZjycYGGkkZVf1Zd8nCoA9qE+23sXj+5/D3du3pHc1wkYLGVi6kRakBiP25jPfKRtG7XqiljVYrFwcb+TRSYjHei6ETxzQYfhS6ZpI/AWaLc72L5yDblyRfcNz2MynqLbeYZ//W9+F45bgocARkR+PHmc+tm+QX/yTydA9SefWfKJZAIftQkk36wftSuWHG8ygZ9iAglQ/SmG9hN/hL4/E3IvBiN8/gv/BK3VDZhmDm4YYDLui7UjOEpTKJlOKejm3r3v6wGf4JRySobtEMQxgZQPz1tbV/SATIaRXkTKhU87bYEMZzwCA0fJwu09O8T29haCiI/MEYaDnqS3fKinhJOvhw8eYX19Q7LYTK6k4JtauarUVgIQgknW0+ztPcHx0SE+8clPImPHAAuBpwd6PvDzOJk43B/0dZwEN0rD7ffE4FK+Op1PxKayi5TgLXBi4Mxt9bsdgbet7Q0EXsyYUZbKBFrDMsX40rs6m0wEhJjoShaWDFm+EAMogjElLQeARWCZAmqVFRweHIjdpERY78/lsFKv4bx9Js+pQqcuEmsJPPki08xeU4Irglim8NIXSrYxBuHscw0xITilM3QRCOzTU0oAyBRbnj99pZTIEiQzCCrNBOdgIVkq2UmeP32alA57lAxbWYFyymERGrpWkjqHkcKbyCznMlnJsTc21/QZJhWLbeV94nraRyp1WY1kqHOUqbiXPmLOiYFCBLcEvjweztS8WMTg73kupm0pqCqfKWhunBnnwXuQlTi8L2YjdtOuaLGEXmIy0wR73CZZccp7VR2zYEdpTteTCc6sUuLCAxlJ159jNp6hPRjqvuH2CFSnk5Fk1y+//BIizi6dRr5UElCNTAs5m4xyJpZKs1rId7G/dw9Hh3t44daLmulk2leScSrNnlcTrjtBPlvCWbtDIhpTx0PGNMVIExRzEYOLHwwD48IBz4WzoKd6PJrii1/8MoxMDkba1j1DlrrX7cKZtfHbv/0vMfdK8KM4fTp5LX8CCVBd/syTPSYTWPYEEqC67Ikn+0sm8BwmkADVZQx9gVTKlpctnXbxz/7Zb4ixpMXTDQKxevQ38mG+VizFEsMLCSd9kAy8obyS0kp2l9Iz2um05QMlKOHDOVlDZ+4gWyjCnZA9MhTsQ5TGJF+Bs1RKib22HYMkImDKgvkQTgkx30NgV6zUEUVpRMECjWZD26WfkiCQtS6eM8PNuy9hETDx1UUxm8F4OsLp0RlK5ZpCoY6PjgWgyMZOZ1N5/i57Nwmgev2+PKf0qTqTmQAgZcIL37tgI/OYTyeSVrJDludI5E2wRkAiAGxSThrLb5kkTCYwDmE6VYot2cd6rY7J3EW1FP+Z4T+lUlzVQhDnE2gtFjAzlmbMeRLcU5rLgCkeF6+FQqUu+mQZKsR9LXyykilY2YyOmUFCDJsiU0hGl0CW4IZSUlUGFQr6PeWukkJzxojEwvIYWGXCpGEyxGQcKc1dW1sTMCfwo3yX5yCgGYUIfD8OdwocRL4HO2vREozJZKRAo5TBZN+JPM+TyRyrzXUYJhOfAwwnE82C3lf6RTVXZy6JMn2tZBD5b5xnfzSQ13k4GOrcqqWK9stzGk8piY3eqznieQX+QoFDPFYuWkwdsqBMwIXOYTKdipXmogHBshYE2m2MxzFAvX77RV0DKgd47y58R4s8OzvXcHJ4onNjyFQ+V8CTg32UCIovPMBc1Oj3O9h99F01ql67ci0OZFpMUBZDzWuT10INr7/nhxhNY38z910qxECeCwzz2Ux9uzxGzoT/znnQG0u2N20XkMsV1f0bIsB8PEEUjvDP//n/Cs+vIORiSRKmtIwv2L+3jwSoPpexJztNJrDUCSRAdanjTnaWTOD5TCABqsuYO6W/aSX0hosx/of/8bdQrzXguRGidArT6TiWFJLRCiP1MhKM8aGeQIZySAIFz/WU3kpwmEqnJH0lWzQnQMpk9EhM3xyrSOhPFdOTjllMI0NWaYrJaIgMk1Mp6WS1iOcK9Az6A4EnAaJSDTPHUz8rAQlZP28+U68ok1BnkzFWt7ZhgPJNVsW4uHfvHroXnZmf+tRntC2yZDxmypgJsAnUeMysUen2uzqGnZ0dHR/BK32Gw15PgVMEKeprzeWUNktQRTDqXPRwEsRxRtHCV+8qezJ5PmSWJZM1DZyfn4jpMu2CqknozyT7TGA7Go8EYjv9tuSt7LhlUm82XxCDy+1cAlWCSPoax6ORemFdzxfrW6nVQQ8pe2rJYp8cnyDyfFy9uiOWUOCax8QAoFQKg2FfbCJDngh6GHrF9/B4a/SmplICqgSDDHWiJFbhR46L9Y312G9cKOqGJaNKFpGAazDswZ/P0Omdx4FKUQx6m806isUc6tUGRuM5giBCKm0jUA+pIW9n7gKYcTFB94QYW1PAkkCTwJ2sKc+b8yWgK16kJxOgsvpF9yOPfTzB8fGRPkOZtTt3sUilFOa1trqhhRGC3XanLXDL60ewTRaf+ybj2dzchDOfa+Hm7PxUPbdh4KOYz0r6O+gNdZ/bmbwA65T3exCKQSZjT8aXoWWHRw/ROTvD3RfuyGsaLCaS2AcMK4aFWm0l7iZmvVAm7gvmfPNkZp2YmSbLzL/jYohkzxEZVgZfBWg0msjYRaStDDwGY9F/DuBg/z7+1e/873DmRUSGheCCmV/Gt0yyj7+dQAJUk7shmcAv/gQSoPqLf42TM0wmkHhUl3IPkL20FHZj2z5+6ZfewCsvv4HDw1PUVhtwnalYGj7QV4tFVMoVATOCCT4wk90is8RgFgKCYMFQJksSWndGxsdT8iuBKQFGu9tTnyQf/tl5OXU9pbhye532Oey0gWw+TnGlFJMP330FLUVxJUqurNAYJsoSTDDkKPQJgBfo9TuYjEbY2r4G04zB8GnnXIzp4eEhhsMRPvPpT6OQKWA46sepr+xGtYyLepAKolSEB/fflcf2N3/rt3QcTIBl8vD+/h4QxbJchvoQFKyvrwukEizQazmaTgQUKcWN35tFpVJHPl8U6yxWL6CvdYC0mYKdLaJYKMsrqLRb+k0paTVNpQgPx304szH29w8EeOsrDWxtb4uN5vkTpBJcsx/1yZMnuHHjhoKUDo+O5cd8++1fkr9xOBzj0bv39O/0DPN4L7theZuJnex3NRcyxTvXrgsY0p9LoFutVCThJTAeT2eor8SeXHqNKQUn+02gexlWReaVPlEudIwHXYVtIRViPhtiOBjIf0xAxbn0+gT2vE9S6A3GAuKtzXXdOzw/HisXKza3NvVv3E9cPUOGdqjAqV6HjHMWG611gVEuLnDBwLLTksTyoYFAlv2+nW4XL7/8mmTFXCzhHJ48fnLB/nuaK33H1WpFCxWsQjJSpqTwHR2uPwAAIABJREFU7MxV+JLPpOs0Ot0zZDM2NtfXVFtDltZfRCiXq+iNhqjRJ8oU5IgJ04bqivb27uFgj9LfF+JwLoMLGhkpG/K5CqxMTnPpD0YIwkjSe3X2IsR0OJLflWxosVSC6ziSwHNOfIkNNwzYdh7ZfAlWlvLeEJN+H73uM/zO7/xrOPMCPPYnU3+fvJY+gQSoLn3kyQ6TCSx9AglQXfrIkx0mE1j+BBJGdRkzjz2qZoqhKy4+85m3cPvWHdWv+GBPJL1vbTSaTdTK5dgLeMHEEBAQr5LxIhPGB/JqoSIWi/LIs9NjARLWm8zlp3NVnyKJpx+gWKmJCet1B0qOJcM2HQ0F6MaTkcDP6cmJwCqrPgiYQgIGP0CryU7TiR70Z6Mh6itVHB4doHN2ijsvv4q0wfRTH1EaqNWqGI2GePp0D8w6atZWsLa+KvBJJpUMJxlLso/0lDJcief24ot3BZb5Yi0KU15XV1vqIHVmDKfpKiGWUl4yoI8ePRQgqdTrAkqUar77/XsKUHrjYx8TOKeMtKDzGyjd9+nTZ/Iq2tkcZs5c23FmrMlBLLEuFjAanuPho11YaRs3b9+GZcZJv2QJPSxQLhWRChf45je/gRs7t8AeWfZofuMb38Arr76mc6SE9vRoH3tP9vDKq6/Im8lzJKBWIE/A3lwbT/b3cXvnumZxenqO1eaqqonIjpdKsb+XUmW+yGiTcdx79gTFfF6LGLzufA/9pUYUIcdFh8BDY6UOA0zqZbXNVOCqXm/C9Qj+Ijge/81Evz9CsVqVj1ayZ9MU0CSDW63xHinqXHjclOi2u+dYLDwtZty9+xLqlbh6iKyt5pdniNJFUFPawO6TXS103LhxK5ZZuz5mU0cduWSrec98//vfl5T8rbfeQrfTUd1SqVbHfMYFkdiHquqbaKEaoUI+p0onglnO1GZPb9rGWbeLUq6gWXEulADT83188lT39872DkwmEUcOdna2EYVpLldogaFQLMENIsxmTO+1xeSmUuyEpe82RJGBUoCOj/JpJgLzOMnaxunIwMrKKgrFIiazKULPxf7Te/i/vvY1jMcZpCwLi4RRXcYX7N/bRwJUn8vYk50mE1jqBBKgutRxJztLJvB8JpAA1WXMPWZUI/WMLvDWW69jrbUB2y5gNJsiiphaC1y9ehXwmXgUszDFQgFIRXooJuM49115FydixLIoEczNp3rgJ8tKwMsH7WptFWfnHUIWZLNFPdyToSpRQqsuzUDsKJk5006rR3TYHwnQUn5pU7bpBaqhuaxMmY4GAmvD8QDvfPtbePHOy6hUVhQe60WURs4FjB8/foxctoCMaaPVaug4CQIY+rO5uSFZK4OXTk9P5L1lom5rtSXGkOBndZUhRGQKF2J3CTwouWUCbuj7eLK3j63tLdX23H/0CLVqBd12+73Am7svvaR6GYIdymPpS+y0zzTPZmNVSbY2E4znMdvJih16JTudI7zzzncV1nT79l2kzYx+zxlNfQYi2fCnM/z5n/85Xnz5JbTW1rVP/vr2t76DX/rkJwXov/lf/0Yy2Vdeeg3b29sK7qHkl58nc0jg3x72FWy0vb6BqapSQgUSKUCoUY/Ds9w42IgSYlbocI70siroyPPVfatUXfYdpUKcHu9jtbGCajmP6WyIcOHj9LyLbL6CXK4k2TNBaqFQwUn7XMfCcyPAJrvMe4zhXa3VdVy7ek2gmsFNZBS5qEBGmbLd7e0rGNIvncvH3bdG6kKGzFRoR8d3cHigz66trykIigsNBO0Mnoo9xlPs7+/rnr516zZm06k+O2Zg1ZDXrKwQMVbKePMpPJeLKLaClXhd+W/jKaXMC9x84Q4Onu7FFT/0u4ahqp5yeVP33PVrL+g+K1cJYj10O33Uqg0YpolcroDzTl8LEmSKLTOuyYk9yUxopic8uOh/ncep3DkuPAy1gMJ/o3SaadzlUhXu3MfxwX38+6/9MTq9ED6DsFIExsnj1DK+ZX9wHwlQXfbEk/0lE1j+BJJv1uXPPNljMoGlTyABqssYeQxUycgVC8Cbb7+BRr0lAEGgulg42NzcxmAwQLVIGWP89Uumj+CRIDDwPZg5Siht9M66CiNqNVfEptHPyYf51moDszklqgQyoUKR8oUy1bECZJTyBj5TeJl6G8ReTjutsKSzk/OYyTItlKp1eTXjLlNyShGiIAaj7Co92t9Ha20T9fqq5MR+FGI46slHe3Z6Lqnn6kpDx0wgx0Aihuny9wStBN+dTkeeQobSkMXstDvyk5LRE0Ajy8r6FMYSh5HqTnpnbWSLBYHWtG1hOJ1wU+o7ZXhTt9fGm2+9KVmtvIUO62UmCJyZpKvbW1fV88l+TwYhEXgQbJC9NtMLSVP39g7wxuufQKFQxtxxBWJL1SpGkxEGvQ4O9vfRbK2JnV5ttgSWyBTH9Sshvv7//JXktuzdfOvNtwV2yKZSwqtqmWIRsyCQnJQAhjU8Maim3DQFO2NpfvSSclaz8RjDYV8VRY7DRY1IIJMhW0G4QJu+2pyNQe8cqyt1hAsH1WpBIVH7x5xX8wLwU3keIUX2tNfT4gD9z6nI0KKA5N/9vo5z+8r2hfTXk+zc8XiPLgTOGOBVLpYFrAl0GTbEwCym90qebpk4Pz/TAsf2latorrRwfHyKZqMlEEtQzGv7+PGupLb0Y4txZ72L6no8vYfzJXgNPAezyRCt1aak0KyMMdm76y9UvxOEQI7+bPa1qrvWRug5GI476HS6uLJ1A/X6CiYThnflYJnsPGW/MNOZ+fmU/peLF0wL5nny+AiqKZ/nokC325P0nPdUpcqFj7bu4ceP7sP1FiiUKlipN6UwGA1O8Hu//3s4OXOwMEOkGDkt53DyWuYEEqC6zGkn+0om8HwmkADV5zP3ZK/JBJY6gQSofvjjFu6kry0VIZdJ41Offhs1MlpII22bGE/HuHL1GhZBpD5I27YEEBh0VC4XBTIps6SvlO8h25YvFvRgHjAR1YjgeXP4zhSWlUaUYgpwpLCfdDqrwJ/xcCwvJxNhS+UcZlN6T5k8HEhiSU8jgUG1UochoETAZArMUKpbyMcJtkz/3Xv6GCurBBgV1cPQy8cHf9938ejhQyUKZ7MF3LixA4NCS4YKsWt1wYTXSDJR+hgJtjbW1jCdzXB2fIKVRkMMlcn6EFbMIELWti/kzGn0uz1VszBgiYCTYTeUlvoLspEOnu3tyYu7tb2pRNfQDwVWup1j2JaFWn1FsmJ6fRnwxPcwzIey11ariU6vg0cPd5HPl3D9+g1YmazYYUp8CWYJ/t69dw9rm9tora4q8Ihgkn5Zss/9YR8PHtwXK8zZUcabiiIl4NqWrX5ZpebWajg5PUGpyH8ngHfFnHJbBGgEYIYZy2pHg7jftlarC9wScDNVmS9WzbD2h3Lu3vkp0ib3RS8z0O6eYT6P0Fq/JtDF4xlP2Feafi+oi0FIBP18Kfn5+EiMOhdKKAGntJWAmyw9QSnnSxDLYygwhInhSqYZV8IsQvl26ZXmgkuv1xX7utpcE4jlesd4Eqc4M7yKc+LCxpUrV7Rvvqbzmbpc6Rmlt5WLF/VaFWcnh9jaXkMhz25cAtWMWl8ZDsWO1zRLnSjVLZUUrjWfTWCkQ5ydnOLK9o7m7Tjs5+Vn6UU15M1lLyrvI2cyFfOZTuOidmeu+4z3ARljx6XMl1U7AUzWCi14PyzwbO8xTk7PJa/f2bmJ0AcWwQi//wd/gCdPBwhS1DTwlfhUP/xv2b+7hwSoLnviyf6SCSx/AglQXf7Mkz0mE1j6BBKg+uGPPOSD/kUaaalQwNtvvym/IcEn2U2Dv9IWrAvWjQ/n7nyObvcc2Sw7MR2xhpViQZUXleqKHrg7vR4qpQI8b4ZCgXLWCaLAx2ziwPEXKFXJZNpYaaxiPp0JrHR7Z3D5/nwJmUxBMlWCm063Lbkn5a6eD6xvbMkLyARU9nsSqLAWZ9zri82tNmto1tdg2Mw6hdhXBi11zk/kfez2R2LKttY2LuSTUMCRlbHks93b39O5bW1u4fDgmcBLsVBCnlUq4ylMO6MgHdsyBBIJZsjo0efITk/KeCk1joxI6bAE7UwUJiNGlpYgkqCUbPHB/mMlvhIPNVaaAsjsn+UCAAEiZbVEd5SOfv2/fh22lcHLr74qpoznzfRfykd9ZybpbiZfjPtBM7b2S5Cfsy39W2ik0VhdUafmeDzC1vq6WDkCTcphOcvRcKCZEJSqnuYitCruw419rTN3irQRHxNDh7Y2tuX7ZNhSrV7RdeK15Z8zVhp7Tx4hiihFzYrdbXc76PcmuH3rrgKOKD9mhyu9ztPJVPvh/gkOKcHl3B48eCAgWiGrr+oeLj4sxPQyOZdANpPlQgHrexbIWrYAeMpgXy4XTAz9GvT78glT+ksmkiBWMnMm5LJOKJXC7qNdnfslUL2cM+dSWqmpeiYVmVgEnjyqKyu8Xy2kU6GSetmT6y1CyYoXARlxU+xupVyKE4pTCww6bcmvyaByUYJJ1pRiqz/YMASq5U2dTpmFJJ9pFAZIpSPdo1yISactzN24R5XSbMqdZ5Qjex4WYYBer4/T8zZW1zaw1mjBdYf46h9+BU+ejBhcfCmO+PC/ZJI9/J0JJEA1uSGSCfziTyABqr/41zg5w2QCServEu4BMo4MhWFtRrlQwK/+6q+ILaxUynEybC4rySIf5PnAnkmzs3GOyXiIs9MThKBfMSXmJ1ssIlegJ64iGaeZslCv1fTgXMpncHTwBFYur97MAkGf40miWszl497LCUGSK+Y0RebVc8Wy8qGdjCkrU1aaa2LTCELi2hJLklMGOA07PTGZVi4juePUcVCr1jAeDgRWpuMBms1VdNT7WkCrvoJMNie2ld5Eyje5n729pwKUBEFkjiMCzGYTrr9AIVsSKKOncLXZUMgP57L3bA/ra+sCmuwoJYjyFp4qURhMdHR0pMqWSjUGcnEPqInvv/Mtsbln523cunkbzdWmgAoBG0GWQnhSkYDr17/+dXkXX3n1VTHSBCKUgFqGJekvPxem2Odq687h3Ak+GZR1eHiE67dug2WmB/sHODx8hs9+6tOoCPAaYhQZ8tQf9OTLvEzO5TZarZbOkf5UAvNFRB9xDGzJQkYBYJqWQBKMEOutDfW2ZrK26oK65yeoVstotdZgZkz8l7/+L7h+7RY2Nq7oHrvsX6VvlyCSTCoDk5hKS7kugdi3v/UteUZLZTKTKUwnMwxHY6yuNsTcnpydSMJ95cpVsYoZyxZAZKesJN2ahysW9vzsDFevXZP0+fTkVF5kO5NT8BKZ+3v33hWrefXKVaU67+7u4tn+M9y9cxfV5orkuASh0SKEbVKC7qmqZuE5WqyhjJksKL23RIPqACazG3gYMe2ZtPLCx9bWhjzaizDCaDJDqRSrCLhAFISO2PCnu7vwvEB+Yd7DqjQyyaiW0WisolytCZhzYYTyZUqdCbJnMwJi4OGjx5KmX9u+BtsK8Ad/8Ic4PHJU3SN6O3ktfQIJUF36yJMdJhNY+gQSoLr0kSc7TCaw/AkkjOpyZk62i9LfUj6PL33x8wKG7CCNQ5FK6tYkCCKgGQ2H6oU8OjxQr2aK0l7XUeooH5TXt7bRam6g0VxFxmJdiQnbzMK0DXRO9hGmUvDDUDUeZPgoW0wtQvWhssqkWqvAQFqsFI+DfkMm7pKRajbWBShKlaoYONa3MJyIGkb2dZ4fn4r9bKy3JF2uN5uSKbPrkv2Y3fYZ7t55Ee1eH0+fPsWNqzsCBWSi0kYKCzABOcR333lHAOX69R3sPryv897c3BSDNZxMlHxMySkBLntEyc6yzmZjc+OinzQl2SbnMXdnAtX898vqFoI8SolH/RHGo2FcHzKdigm9eeummFC+N/5lYDQd4+z0NP79aISNzS0USmVJiUejiWpkZsM4JTmdzQjQ26Yt4Eiw/eThrvywL9x9Gbl8Vkz0n/3pn+D1l19VVyxDsAjoCNQODp4pkZc1MGTu9g/28dnPfPY9Bpv3AcOBDJPdpGOlymLB/yQbOD49UJIxPasMKCILzoqis/Nj+AyIymYUZvT666+jWlkRqCIQXltf133FWhhW7NBPutZaQxCGcDxHQJNeW4JnhilNRlN4BGaSDI/khSbIjWW6kfZP+fTCi73OCnay2bnqqLLm/rvvSnLLuiJu+6WXXhGrzG0QOO/t7el+v3Xrlj5Pj/F5+xwff/NjYkwtiwsRAbrn52g2qjBSC6w0qkiFIfyQt6MBO0v/r4/xcCIZr+95+hnzFw5SQVxRtFKv6pwyOYZG+ej2B2LHyZr6wQzPHj/S8TabayjkSjpW+aPTaVUE8V5g8NWV7as4PTvXzKxMRgnBlIJ7gYeZ4+Dx7mNkrQzWVkv4D3/259h7MkZocdEhAarL+Yb9u3tJgOrzmHqyz2QCy51AAlSXO+9kb8kEnssEEqC6jLETDIUgLVYrF/HFL3we7c4Z1jbWJE2kX3TuTPUAn45SCrWhx48P9TvXr8lbytoa1l0wvOf49EgBL7dv39FDNJ+rZxNX7Fq/R7AF5Aol+BehTDxDxrnQVzkeDxX6wwAj31ugUi5iOhvj9PxUFSYb65uYzFyULsJj6KlkAiqZvkXk43j/UL67WquJRq2pMCgxngTChSzm04m8mSS8Tk5OUcrmBLronaVUluCL7NTJ8TFWVhpiAcejAVyHNTFF5HNFuAFZNIIBBvXEXbL0CtKzWK5Q8hozmpT1FkpFeWTpNWVAE2WpDCySnDeiXNnB/t6BfJ3s5dzff4Zbt28L+PI4COSGo6HkvZw538dkYHoU1zc39XuCTrK3qcBXxycrhWpVJh5HCryaTEcYtNmPOsDWlevIlxgqdYqTkyM40xneeO0N8KIooCefw8npIfr9njphySTeunlL1Tr0WbKqh7Jk+iFH06GY19VWCzk7L6aVNUZkpnldcoWiFhHCIMDxyaHOhTJXsu0LRGiftZW0zIReBkcRdHIbBPSUKd+9e1e+Ui5kcKbf+9731KP6+muv4/TkTNU8EZcjTFbPeErRZd8pZ8cgKM5l/9mBgD/nRxBPhpIAlkD1+o0bOmfeJ9zveDrSogY9ygR27OclgOaLiyIM9KqtVJEy6RfNaCEkl7XgzEYoFjJK3K1VKugNRsjmCshkyU4PdC/z87yeTDu2syZmw4GuK5OQuT87U0CGDC11DSHvFwcPH30f/X5HC0XbV66jWl7RQgmZVZvpvuORgKrY3Ytu2WK5KqbbdTw47gRp0xD4v3//XYYvo7Vawh9/7Wvo9Qx4Ee/MJEhpGd+wP7yPBKg+j6kn+0wmsNwJJEB1ufNO9pZM4LlM4IMCqpIt/sArTov9aL0+vHMg+0dSz0OlmMfnPvffS85Lv6W8b44raTBlknzgpzSWPZlrrRZq9TpMK/YLMomWvkcyrEr6DQL5MNkhasASeDk9PkKxXBJb6i5iD53SUE0LtVpFICJXLMCbzgVsavWq6lva7XMgxcTfmiTDBIL0RxKssN+TXkOG6Iz7fQHCamNFvauU/nI7Oda3BB7SKQgYMZWXIKxgZ8XGKSTId1Q9Qjnx8eGxQBGP6fz0SCmq4SLUOeaLFTFxlAMzvIYvsrIHBweo1sry18pb6LgYjEZKFRZwYhiPwUWBSPJdHj/DlI4OjrG5sYnW2iq+8863tU3Kk/k5Mr08x+FwIFZ55/p19Lp9sXu3XngRfhAH4lCWnQ4XGA7GCFIQGCdDSAA4n80wGYwkO11ptCSPHY9iJvzw5AQ3bt5CpcJ+UgYXRTjafyIAzUWKUX8sJvP69esC15SLUtZM8Dh3yQAHkv5m7ZxYvAghptMRYKSQLxQ1+8Cl3JXMn4W1tXWMWffiuJLh+q6r85T/NZdVqu75+blYRAJVpkhPL1KRn+09kyyaclyC0HTK1HlwAYLhV5SO8x5bW1sTg819xqnGnu4JMuQMgDo+OsRoNMbHP/EJAWBnGnfW0gtLWTAl1vsHB9jYWNe+LplmLmQwXZkMZTZXjBnrCdlsF8WiDTtjImvYiEzKby3JxHk/Z62sACiDqxgsZmVMDLvseU2pC5jXyM7kVaVE2TwXQI6PD/Dw4ffBUOmXX34F1XIDxWJFna/86mK69cybCZASrM61KEK5dEVsbtz1Gqm2ZxEt0Ou0cXJwiIy9wDe+8x0cHXqAZauv9ef59Q99T//w9+HP83n88LF99atfTZ5hP0oXLDnWZAI/xQSSH/KfYmjJR5IJfNQmkABVkl0/+uvugwLbfPBNRaFSWYs5G7/5G19As9kQSB1NJ5KREgTQj+i4HtzpTAmm9HDGKaMx82eYcdej78/1wM9+0WZrFfWVFfT7I7hk4bo9SULdaIFSoayEU/rpfMdRxcfMmcFijUiUkn2OMsd+v63+ygUMZHNl1bcQ+BFkUCJKVi9tpvVQ74ynSull0BCBhZ1jgjAlrTmxadPxCK3WKsbqh43QOz+T/5KJxdwmwRg9koP+QL2xlmmImfIcggIHrXXW9IxVq+M6caUOARGDl05Pj8S60ltJNpKglOdH9pPogu+LsJDUk0CKvkMy0H/1V3+D115/XdUiBwf7ePr0Cd588y2dG6tgCBqf7T0V88t+VJ7P4fExrt+4pfmXylUBvFG3o0WEMG3Kt8sFAKboWmYax/sHAsqvvPKGJKcEY6TYnh0eIJcv4vbt2/J2UnZ7fryP0WSM1157DQs/Up0LQWapXHkv6McNfUm9GdJEMJi1ctr3bDoWM0zJdmN1TYsCdtqUv5OhTPTVDgcjWJmcWMPRoK/7jIsADDdisBO9vGRFuVBi0A/te5KYt8/b6iotVypiZunlpASb3mTKarkPzpySagYSMfCIiw6UkZMpl8c5lxMzfXR4hE+8+SaKuZJAP73CIsdTsWKAiw6U0VLKTXaXnyPjSZl2yjaVaExA6LlzuPMJymV6j0uYj2bIlSrIEJwaBs7Ozi4k8wx8CrW4QYZ0NBmgnMuj0WxofpT9XiYFs3v42d4uRsM+Nre2UK83tPhhpjOYe45+Xhg+Rdk1F0S4eOD4HjJ2FtVKDWY6BukAa32m8hNjscD58TF6/WPs7x9g98kYHuJwqZ/n1//fd9xHGaTynBJG9ef5rkuOLZnABzOBBKh+MHNMtpJM4Od6Al/+8pef25r/j3pIWtYD0uW+l7M/A2CaaOihXM7iN3/zyygWYw/mpSfTskyl3RJUMJn20j9JVpCSXoKpfLYgMHVydKzwIKbcUgqbLRTgeDH76U4nsXzRc3H1yrX3UlZNw1ByK0FmNp9VYquZprhygbOzE7R7PaStDIx0XjUufNjnMRBE0FNK5lFM7nCsRNvtnesCm4VKWcxlFATaf5MBSUZKHZ921oY/m2LmxEwcASSPv9frCbSyj9MiWxwQjExj1s3MwHUCpM0MbNOU3zN+RXj46D5WVlYEdnOZggAFmV/6TvnvlEoTTF+GQGXsnPZz/+EuXnn5FQShL6aQoJSMKqWqBLJW2sLTvcfq/eR9Qa/lg4e7qDca2Nza1jbU/+nOdX2mro9r165dLC446gMlg0cJ6PrGNmyGE0WhQqq4eHBweIg333wbo9EQYRRh4c7EopLRpGyVrOD+s30BRF57Am8ncHVdtjc3dD70jMo7qaAlT2CwWK7h+s51AVWCP15bsoLtfh/lShXzyQj5TLx9AksytWQv7797X/JosqcMxBpORrrHHj54KE8wJbvUWxOImwarkljlk9ICAxdIdm5S0huDsNCP2euZM9ZiBsEt62m4uLF95QrWW5s4PT3T3CIzrWtP8Hd4cCiWfWNjQ3Mka1wpFFQVxPfVKysCwfQ+05+aTofY2Ghh4QYIxJ4aChOj8kA/I5mMQHi1VFbl04hJwbWa/p7xu1zQYC9uLl+WlPjg2UP9bOzs3ECpWMV85iFtZ7S4cNlXywUmJgETyHO+vO/4a3WlhfGYqcyUiJtwyb5OR5gMhvjmN/8Sw+EMT55NMfVD8Oc6eS13AglQXe68k70lE3heE0iA6vOafLLfZAJLnMDzBKpLPM3nuivmz5gEpUaAfM7GL//yp5VgSgDEh+g5Q2D40E8QNJmhWCjroT9byCtQhg//lN3e3LkiP6g7c1UfMmQFTLmM+kpD6bVP9nbhTibIloryVpJ1Ytoqt+3O5gpTYrYLt2WxP3I+ActlTs+OEKYNpZxmc1WUq1V9hkCF4IuBPQRLhXIeD793L35gZ2JsKqXAIbJsoe/j7PQMxUIBKyt1BIsQQeghZArsaCAvJ8ERJacEFO7cxZUr22IjyahOxn35TO1cEZ4TotVax2A4kEeVvk1WutDjyO0TNNPPu7GxLaBJwMGUVya22pnYq8gkYoLSQX+M0Wgq5mw6n6i+pNNpS/5KYBq4BEEmOr0ztNbWNDN6OZ/s7aE7GODtt9/GfObqepBRpZzWyGRRrVXFchMgE3wdPdtTwBAlq0zJ5dy6nTbSGRvHJ6fqFKVkluzcdNTDO9/5Dj71qU9rQcB3A53r3t4zsa6NRhP98RCz2YTFnALJTA6mbJp+UaYh/83/+zfyVb7wwgvgIgQZ39OzM4UCdYZD1Osr8OZT+O5M9w+vH6W3/P27997VYsLNW7fQaLQ0X87qu999R2D605/+jIA22WaCxcCl/NjC491HuP/gAT7/pS/qHjAiXjtPM+D8LdvU9k9OjlUhRMa2kCtiOBzHlTvsLlWg11Sy8BdffFH3RLvdUQJ2zsqi1+vo/qVHmYyt584QLigd9lEpF5A1M4hMC+7cw1m3g9ZqS9ebL4Jxam3ZMczrxEWRfDanxQeGRqVgSerse2PsPX1XzPz62hbSho3xaM4fUvi+g9l8iHK5Hr/fsnBwvC/wzfuOn6mUaxiPJmisrEhWnDaB8bCPk2cH+Po3/xMePznAcJKDE9FLnRbbn7yWO4FE+rvceSd7SybwPCaQANXnMfVkn8kEljyBBKh++AMPUyFSYRostcgBzm7BAAAgAElEQVRYPn7lVz6Fq9d2EC7iNN2TzjEKZlagxncCtAfDONWV4UNGCqViXmmm09FMD/8CD0EosEAvIsNh2J1JBm//4IlSgIv5ErLZPPgITzDAR2X1QBZyYuZCMrQZE6YR4fh4H8EihZkbIpOtIFcqoVarClDE9ShWLAU2U+ien+nP9LKK2cwWBD4ZmsO6F6bkEiw6BHSgh28suSqBMWtjCBzow1V4LAysrzXQPj0QAON/dFi5Uq6vqkeVHae2aUn+Se/hdDiU1Hbu0Zu7LvBhXiT3EqwwoZhAgowdpbEE/mQAh2MeV0nyWlaeENg+fvJIvlHOQ92omazYPQJMMo+UphKAco5MOLYzGRiLEHtP95A2TVy9ekUzIZgnkHznu++I3Vxb27rofQ0EnLmvk+MThSnduXNXoVRTZ4jdR48EXtVnWok9pPSBEnBSkry6sSHfcIXnI78w61qyYvB4vKcnx5rr+sYGKuUKJvMZztttbKxtwrIyOlem9ZKBprQ4SkVi8emHZuIuwdvNmzdRKVcFLtkJ+u1vf1Ne3Tt37qBcrgKhIZbWSAH9fleSaD8IcP3WDRSyRS1GsCaGiyuLhYtKvSSP6mQ80j26scFjsTEdz3RMvP80AADt83PVEZXL7CpNw3MDZEpZbYsSYPpxi6UCrLSB+XQk9rJYyiOfLYpB5Q8OZ8t7iNeD55DN5bRtguLJaCCgyvPnLLgQwGPgPRUGHo4Pn2hBqLHa0nmRFe6T8Q5Dsf+8t/hzlbEthUixw3dra0uecHljHcqlWctjwTJTGA7PMR8N8Vf/+Y9xcHKO2bwGj8b0BKN++F+wP2IPCVB9LmNPdppMYKkTSIDqUsed7CyZwPOZQAJUP/y5LxAiDVOBSYVshH/0j97GG298HPM5/aF9LMwAVmggiCIM+2PY+bxIGAILVp8QKPiug4yZUyAOpa6XD+c8elZ7sAqEbBjZSSNlCfzk80VEaUNMnOf78rcGYYBF4CO1CJC1DXjzCc7OjmHZWfihhSi0JOdlmA9DlAhsuE8+c9Nt59B7yoQYMw5vYhoqH/QJDgbDoaprCBgoN2WYDUOQ2GHa77T1HkqVKRlmjyvBaMY24DtTzKZDnSd9pcVqHa4bwLJtgVeC1RABht2eEo2dwFdfaEQP4EWXKcEbmVGyXmKgPV/vJcBIWSbq9boqYugdJVs8GPTFJLK2JiADW6uj2WjKeyg/6miEp0+eqgv2xgu39Zlg7opZIwgjG0hQSzDEGTFMiFLira1rArBhFMizyt5U9s4SrFKuTbb0vHOCZ3t7Cm6qsgbIsuWvTBusghlruz49zSkDjVpdYJZ4h4sGrFYhW9jrd9E5O5MHk6wfz4H1O1e2rooJZc0Oq3Po7SVg5TZ4TQjuyCbTf8m0XvpLWZlDtvnJ48fwvLkkuwwr4nVkEm+5HINDJhlzPx9/8xMxsKS02jDlLeY1ThkhztpnOk7KoSllNlJcwCDYNXW/cPGFvbf0MzPxl5LfS0m4s2Aysa1j50x57xOoziZDJV/TP0tvcgwm8/rBpczd9X15aHm/ENCTpR4MmKpMZr4l5ltJvwvW6JiYTweYTroCu5S5x4y5rcUVhleRkZ2MY/AaLgKcnp0oYZo/BwSqWS7OzGZK3Ob96QdTzCZ9TAd9/MVffAX7+6fwsQY/Zerfk9fyJ5AA1eXPPNljMoFlTyD5fl32xJP9JRN4DhNIgOqHP3QyqmlYWHguSoUUfvmXf0m9koaREeiZL2Yw/AhmJoNeu498pSoQFfixrLKQzwoAujNKgD098BOQkRVjoFK705H8kbJF9liu1JoCqZVqFZl8QcCNzKz8kQJnEXIWk1OB6aiPXuccqbSB6TwQo5q6qDEpVcrywTKdlfJfZzJFrz+QD5WsK7fLuhHKYMlmnp6cKmG2Xq0JWPGYMjlb4UKjHoEBlZkLeVnp5WRIkTsfS8q68OcClkzQjSs9TKUT0x/rOWTiUsgoWCrAzJvr72uNFUQLqLaGYG+12RKw5LEwrZasF+tLipWi/JAEZWT1yLjyFytd4rCbCNVaHcVCDMgkwZ7OsPtoV8w2e1MZPuRNZ7EUehEo4Zbgj+dIyTOls+yBrddXtY8UZ/z/sfdeT5ak53nnk5knj/flTbvxBo7QAKDIpehEgpRCohgyuxd7szd7sf/W7l4oNkIrriRKlEguQYocwhNmMK57pk1Vlz/e5cmTmRu/96saAiBIDIboagCbJzDR3VXnpHkzq5DP97hKydWyjEeWPsw+m+2Gbd+2vbGul158Sb1+T5Wy89MCsGGm/VKoalgyeTUMK3Pm2NgGDCRps8hkWbSoNet2T5C0C7uK55ZALGqFmDc1LWsAsstjZ2EDEAh4b1Trdq4sXgCsh6O+zYo6HhhIZNrr60hcIwtI4jw/9olPGvje6CIbzuw+QMINWKXm6OzsxJhM2Flkv+1mV3t7+xYORphUmrKQsDQVQKlctr5fEN1kMXPdvqvYaopSpYpmU40GF6rXqiapBkAzcxh85kjiNdtA+g74tZCnesUCnAJ5lpzNLACafiG0UKd0NVXv/EB+EFqQGTVNXli0RQdAMwFNBJLxPVjx996/Z4sxVPO02x3VG21No8gFOiXIoqV4MdLxo4f6L7//b3XSGytabSr2C7ns98n/ev2Be8iB6lMafL7bfALXOIEcqF7jsPNd5RN4WhP4SQeqgLHrCTx6clcgUaKCV3QPtUGkl195Rp957XMKw6oLBKoVFE8WmsxmlgK7SFIDJKenx+b9g9HqttvysoKBUySjaZJcSkUjnZwem0yXB+3ueteqTPCowl7ClPIiSAgJpKtw8RXPZ9pc7+qCz04GWsQRwmSlWcH433qzrmaLOhUZQHp4731jlKrVhvlGQ2S/1YqBMkAS1TMwpYAfqmwAiQAYJL0A1VJQ0GQ2tgd3QEq7u65qvWny1SQmKKqg5XxuFS/93lAY/3xqSAoFPXP7GSVJqt6ZY2XjLNZgcK4Y0DqLlGW+bt++Y72p9KCenJ7aLIa9kQHVtQ0XqrOKEwVeYJ5ajm0RzQ30wfpWazULUYJ1HA8nJpeGJYVdnUQLSzIu+oGdIzJiQCX+X84F1hbG+sUXXtAyTgwgcs8iC4VZZDaA5ytgy6IB9Tvsz8KwSmXzj4LuAdj0oJqvkk5V0p7xGC8jk0wD7lisMPmr7342YMoJ2yK5GXn15vrWpcxWxrzCMPIfgBiZNvtgcQGwT6AVzC3bv//+eyoWC2KB4uDgQHu7N8wDenp2YtVD+Io9P9Da5oZJqAmCwvM5NjbbHTu1S0ihSSAOkcUaQxpYZy5y34cPH1qibqfdtmNgAQAW1WqTGlUFQdHYbthcvMIGVIc9tVtNtVsNu9YuaMyl6SI95n5Gms3MLMgrie1co9nMWPKt7S27jjHv9VigWWkyOrd6pWSVmt97NHE/PzC8V6w898bJ6YnuvfuuXYtXX/2YUhYOihX5xZKxxacnj9WslzQanCqajvR7/+5/1/lgqiy4oeQSVD+53yz5lv+2CeRANb838gn87E8gB6o/+9c4P8N8AvpJB6o/C5cIoAqjqjRRthrqF37xM8aoZmlgIUMwqgFEZxDo7PhcjW7XHsQBn0dHBwYe6pWKtjZ3DWwBeOhWhXk7v7gwBgp5b6VWVeZ79sDOAzzgLFvi3Ssb04Tc0ws8ZZ6n9bW20mUsP1vp9OzIJK+FsKJCWFOl3jSGdTabm1QT2jL0fK1ZGnFgslgSV9kPHlBST2EyawbcYCypfaHndGHVHcUwNAaXcwWkcLxUtsgjETXVarmwVGQYuVIQ2Hbn1IGUkXd6KgZFk7AWPN8l+4aB4tVC5/1zVSskB9PT2jHWDIknAPruO/cMLFnwUrywwCJLhe04TybsYhD6BjhJvKUnk/fHlz2agEPqWpDrJp5nAK9eLuuZZ541ppDPG7Pn+frOm9+xc97b27WeTfpY92/sG9BCfguwj1aubxa2kllzXHwW0GU1MFVYv8i2ic/W+kHNkxradWMmgFG2ic8SsApTSxfro4NH5gsFbI/HE1vEAEQ16s2/Zn7TxCTABB0VCqFJYgFms+nEADPAFyDJfJIURpPgoNYHfl7uJfywXNewhCTcBYBdMZyFgm/HhCwcFtkCs5aR3YN4QVmQiRaxbTvLErtfrwAnknGOhQWNQrmkNPUM5MbzBUssJgmndmaj21GRgCULH3NBX/Tc8nlmxj2O/BfZNfJj+oG5bwDbnAv9OGEIC470fWn3J9Jh0n6RCT86OLSZ289XgfcWdHpyoq9+5cu6ffumWt11S8Ym8IuqGhY6kCafnjxUyUv08O5b+uM//g+aLIHrN5QEobG++ev6J5AD1eufeb7HfALXPYEcqF73xPP95RN4ChPIgeqTH3pK4q8KVuESRz399m//ml588WWdHPf06sdf1eHZgTx7uEWKO1NrfZ2YHpMdIvEkPXY6GapZb30gtb0KErWApGrF2FIeib0wsLRUAAuS3SCThoOh+U2RzWa0SfowUgBAmNWp5tHUQO9smUhpoHZ3S2GprIv+ubrdNiY8AzK1ekP1Ov2mkcJK2cDFIpoZewfjCTsI0ALkABRgGa3upVRSBdmlJwMg82hmAAF2q1GtGPhcLOcKfd+8sDCcgIhFtDKfbhKvzEe5pGd2MTP/JjJdmL/RaGKA2smha1a/AnimVoXjw9OJ7xBwSJcogIlj5BxgH5mHhVbJhSIBsPg353QlBcUT2+8Ptd5uXbJuRQOd+Iv5DAAJFhngBpCHDcfjC3sNGCWoiACjnZ1ttTpNmwnHgtw1WeKbBHi7ihXez7/5Hiwk2784P7dtcm68Z7EExJftfuK6DycDWyQAcHJfrKKlHSfSVhYsbNtF1xfL3BxbS1oy/ajIZQN1O/iCuY6smOAVRnYuY4IBno1aQxXAtIV3ycAyrmXuI2qPYKAB6LwX1pf7AT8oNTy7O7u2T2ZDxZF5rlexgVqYSkA68lv6YQF2tVbHsaURQDVVFM1Vwyedpqpffg+pN77kJM3MmwvwNRkxVU3RTKN+X0fHB/Lxs1Yr2tjeNjUAnlpmyUlwjoD2Qlgy2TDHiAeZe+XmzX1NxkN96fW/sECp5559VvVWV+VqXTv7d0xqfn52qmU01Xh0pmw51p/+0R/q3t2va770tApuGqP64+pifvK/pX629pAD1Z+t65mfTT6BHzSBHKjm90U+gf8fTCAHqk/+IuNR9TMSdqXlvKePf+IFffpT/0DlckMbm5t6ePxAwcqzQJfJdK5mp+vYHj9QRmKwMs0nY/NURsul0hX+x4rJGtfWN+zBGyBJPUmlXlXL2MW5yXCzeKXhoG8P63gd8RoCanh/Ad9qulLv/Nhkp6MJ+yyr293SPI4NwFaRQ1bw9vkG/khktaCe5cLYPpfYGhloINCJY0bFOri4MPCCvNJYpZBkVvyfThZbBiwAZgouLRjASKItAAjABbjrXfS1u+38sVS1OI9qokKpYsxpuVozKTEBUbBr7I/U2cAr2PnBjOHtBODhtUUCCiNJFhS1IQAV+jZhegGq/BtWleNl/oAe6/8MQvN5dhtIlZFOe/Y9zhlvKV5gwnwMfMEGzwHONfdn2aUszxczW1AgXAkzLu9nDoBcxgNgA3QiAYZJ53tXElTAJ/5d0n9nS+S3vgHPLI4NXBaKgbF/AHQvzSwZmfdmgOaqOwfex/E6eStAnCTeIhFfFkAE0Oa/s4tTmyHg1RjLOFa9TIeub1VJeFczZM/VqgP8kVskmCwWlpzM+1kwgCVGfttqNu14ppOJCgpULhVVCFkUmNsPHvPi85wv9xj7nC1ZFKmrXiqZdzZesm2nKvDDsp0H+2cxBi82YBqPsV03m3lJF70zPXzvXTXbdVch4wfa2tk3sIr3FMBPqBSLEsWwZMeC/9Z+5pSqUirqW9/4mu69954+/vGPG5NcrjfVaHa1tXtDyzjTcHChxWKoxayvs8P39Sd/+F806D1SFAdKCne08ovGHuev659ADlSvf+b5HvMJXPcEcqB63RPP95dP4ClMIAeqT37oGV7Cy3qa1XKgvf0N/eov/6qq1ZZa1MAsp/JiJJOytNHJfHkpPwyMgeRhN57PFcWXYGwKaziyag8esvFK8qBvoTgAGkCgJ+t5TKKlSR0BgTBoMIqELgEw1wC0i5lOjg6UZkg3EyUrT5ubewZGkBcD6ABZFRgtUnb9gqajqYqNqoErQCWBULVyRUHoEmCX0cI+1211bTuwh73x2L4G+8mfANUGYGflgA9gKQgdi8yxAhQBFHMqQACVq4UlFXNimV80j2St0dLpybEBUPpU8fMCNgG7vd6FgXOk0rCIfB3gCsBlGyQSA2K9gF7ZpZQ6CS7AkWRg5oect9FoahotrJYljZa2LVg3AA4sHkAL8Gdy1xhpK1LVwJhnzg12m68BlgkcAswDumezqZKVk/MSgORemR0LjDQ3Q4LnMkBeG9iiwHwZWYiR1QKVyubBXJGUWwjsfSxCBJkDfBxvtdbSeLZwbHuWuqoU34UfAeo415XJiX07D1hV5gTjzfcdeC6Yh5VzIuiJVOZi2TG/tigQeOqPekoyX5VqzXmIL5lKPsO5cN8y93qpaqypY3LdogDgkGtPii9s+jJiMUP2vRH9u3YNI1XLRetg9QplnZ2fmWSbeeOZBWDD3pPcjJS5Wano7OJEd+++rb3dLbvXL/o98z7DUiNhZzXF0oaLoUohlUUkOvfNmw3YfXzwSA8eEPyU6vbNZxSGFd2886x292/LL5RVLFd1dPhAg8GZkniit7/9FX3pz7+gYe+xEpWUFZ/R0qOlOJf+PvnfsH9zDzlQfRpTz/eZT+B6J5AD1eudd763fAJPZQI5UH3yY4fZ4ukbrsZL52q2S/rFX/gFC6tBSogkcg7DZrUpA0XzpTY2Nxx0SQGWsQENgJX5ChdTe5AHmBmrNV8YA0SQzOkpfY97xvzBFHbaHQtd4v0wn6S6wqLCdA0vziyoaTaf6BR5aalhgGN356YeHxxpd2/XACpBOuPxUIUgsH5V2DlkpYAaZJ8wtTBfMH+ATYAygAu5LoQSTCPyWeSwAJ+wWFAYBCbJtTRb89g2bLuc53K2MPau1mxqgQQXJpXt1aqaTKYmK5UC84/CPsLkGXu6inV+cXYpc05MPk04FVUldGAOhiOb3439Gzq/OFccR+ahha0c90c288yTgVtAGSB8Ga+MDQYYhZ7rTWXhgD8JDwIgAmjt/Xg3M2TefI20YyejBYgCBAGG9Hl26XQNA2Np7ZoWQ/PxApbKpZJ9dhEvDRwin+X+4LipdWEfzBX/J9usmp/SM5DKtthHDAgNYE7LJnG+kp+ySMH9BDjEi2lhVz4gNTFQSEcvx8TnmD8sLdt2PbmwuNwLiWbzudXq8Do8PLQZNLvr9mfvrGfBRhzLzs6ueXTNK51lxvIuV5EW9Ori/zw7cbJfKmXqdZOWl4KSgXpLQfZSTWajD4DsVmdLi5jwpNTOl/uFHlgA8mg4sAUZ7juOczTu6/27b2v/5p7KoQPWnNujB/cNxLc6Hft5g+VmXxwvygPuaRZeCMhC8vvJn/s5bW8hXQ7UWdtQqVwzcMw+YOnH/XMtsrG++fW/0Nde/1PVKyX1h1OFlZc0ynwVvByoPvnfsDlQfRozzveZT+BpTyAHqk/7CuT7zydwDRPIgeqTHzLgL/DgDVcqZLHW1pu6ffuGXnjhFXW66xoOJlYXwoOzHxbUOx+Yf5KAGFAUD/k8lBMWhA8UGSUBSZkSHRwcamdzUxHS10bNfIMALPyTSCoBH3juYAIBJpPp0OTEq8VSsfVyljRfznTw6EhBsaJGe121WtOYXQAGflHSeGlxARivrXdNeokEFLaJfksYUJgsHvqpilnf3FCSOfnsZOhkrOVGQycnx9Y1CljqtJsqhgWTegKwq9Wy/Z1Oy4QgnmipRqulUqWiZqOmbJUas8v2W622Wt2OZtFS7RoAd+nmsLtlqbNHjx9b4i7b2t7eV6NR1/HRYwNf+CyZC69+70KNtquk8TMLDTbGF+kqwAZwBrtHsFN3bU0lP7BrcPfeu7YYwHZIBuZ9sHRsp1JvWTAPX6s1qnYdysWSMcNcT4BqljmAeCUtni4mxkjDULINQNx0Mbe6HQDnYuFAP/O8ksjCIAJuh8OeLSYANlm0MMZZ7Nv5hdM4sT5TmG4IVRYr7NjqdVu8OD89dd7QJDaAaJ7NQtHY3lLZBRyxoGBJyfFKzWZbo8nEAJ1d6411bW9v6+79h2o2G8aIIinGGwwTfHh4YPegyY/jhXmVSbMulouq1QnLyixJmfuMIKRKsWwyW+5tKpnm0UTnZ2e6ceOWNtobipGojwe2eEKLLosWzJGFA9QBYSlUsYD091RHBw+0ubltwBtJ9GwO4CZxeaB+n+uQWSDVlTSanw+uATPudte1s7tv269U6tra3TGZ/Xy+1Pr6pnmO2/WWJuOeHh6/pz/6w/+gaugpmc90dHquVLe1KJasOzl/mHryv2O/fw85o3r9M8/3mE/guieQ/2697onn+8sn8BQmkAPVJz/0JPPMnyoAirdSt13V1vaGXnvtsxoMxyoX8ZXCUMGMxXp8fGKyXtgmQBMeTthRPIjdLnJdJ92lcoZOUhJRF7O57ty5bZJSukhh5QiXATzyID4YDK3HEjaVtNL5ZKZWo6b5bGxMXp/U32JVZxcjra9taX1j04Ap4BE/JH+nXgePKYFDABoYOrpCAdEAIapYDGTNZuoN+/Iy3yTKsIIB3sRCwepj2p2WAetSGJrcczadfiC97Pf6unXjlh1rpVbTnE5ST8ZewaoCfoqVss1nlabqNOhwnWrQHxowC8JM0ylAKlaj3tbm5o6xwfPZVGfneApdci6s2q1b+2q1mgYeCW2CvWX/49HEwA/dn7ClkZ3zUvWyq+NB7mohVpWqscEAVvo8kQLjr7QgI99Xo1bVaMS+neeT4zs7OzcPJeytyVeTpc0xXRHwtDBQDThaGWuL7BZWkyAqZOCETM0NhIM6uS7jydDAFuDKqoLKVTVabQ1gQT1f7UbL5MUGMltN2yfHQf3LwcEjA4PUuZycPDaPL/dMu9U1oDqdjcyv2b+4cOcNq1qmv9ez+5GOWWYH4xrgJ00yrW+48yqFJbsuJBbTPxrwA8B9Ogew1+0epCf1iu0FQBoLHcUmLyd1l/tpsaSeZmTXo9PoWD0M9wwA2hZASjWbF5LxJFsaO8rXDg4fqn9+onqtoVarY7NM09hk79zTgHGSorm3YOlh2AHZyOjxETdbHUUx6cGRsfYAV2Tblmgdhnr7rXd0c3dHk2lff/Wtr+qLr/93vfziLR3df6Dj8zNL/Z0SHkWI1JP/FZPv4fsmkAPV/JbIJ/CzP4H8d+vP/jXOzzCfQF5Pcw33AA/Xvj2wJvKzWNvbHTWbNd28eUOtSwYTH6ELzfF13usZC5RmmSWoGrN3mRIL2MP72Ov11N3oGHtnoUQkzlLmgR8Vn+UcLygyW0CNC+2BlSN4aLlcqFgoajaZaLVCbpvooteTfEKIPMkrGpvZ6TQN4NBBKS8zuW65UjRAvYB5Qg4bEk6UGkC2SpJoYVLgx0eHUubr+edfMD/pyNjSuaq1irHBxULggpVEKnH/g/Ce2XhsAGJre1OLZWyeTJhIgDleSkBDrz+wECZeezv7CnyCmlKT/s7nU0vBHfT7unP7BQVeqHvvvWN+W4BIUAjV7XTsGAPfMxmsS54FbC5MKvvuu+9qDUZtZ8eA1wSpbLmsxXhqgA2gSIAPDPHW1rZVvQBuAXrFMh227qYqhYEuehc6Pn5sc0GGDUBFqgxg5pqPZyMDVwVk3/2+1tbWjNmlP5ZrUi3XLmXDDlgRXkQ9EOwlEtVB78JYSRYjNjc2DUghy54uAPW+Dh89MqBYrVQuk3rxQU+MZeUzdt/BQp88NtCGJ7fT7Or07NwCl2BSszTWfObA7s2bt5RmnrHtSGm55pPZROf9gZ559lm7VsZC0lFqycJLVapl8+lSPcSiCKyl+YdXscmFLYiKhYBmQ0U/1CpJ5XmZyaBPz4/se4Dnje66yZpZoOHY2LaXhS4AK0uVmF+3oFKxqkeHD7WYjbW5vqmwQP0MP1uZVSlxT1VIAL4MqEKSzrkB0rnPAMzT2VwLulctlIt+V+59J8vm+lov62KswfBMf/yF/9d+7l6+c1sP33tHb737lqJ4WwvAtlihcp2v+et6JsACxu/93u/lz7DXM+58L/kEntoE8h/ypzb6fMf5BK5vAjmj+uRnTT2NnxmXJaVLbW91tLXZNdB2585zKhDOEjoJLd43HsAvhkNjgQAUgAGAKrJZpKSu/gOZZ2rgwyPFNgiMmcTvxwtwW21UjO1Lk8yYSLonYfumc1hYVwPDwz1y0OOTI/l+qMAvKYXFK5VMRIps1SpnahUnr7S02FBpvDKwSNAOjC9gl4d4mC9Sbs/OT/XuO/f0+c//lgFUPywZ6CFl11JiJyMD0QDA5WxqwHE4GGg8GKrTbRtzjG8Xdg1JJv85kFg0qSiMnjGAAPpVZqxYt7tmQHWxREILc70u8pei2CXuAvDOzy8MgAKYLNGXqhj+lAtF4thOTk717rt39dxzz5lsldTaOFkZUAUQMdtVvDT2u91uGTtnftFqTWdnZxbY46piCIqiPmWoB/fv65nbt61HFaaO8CeOp1qvuP7PIDAACaPaQy5cAdBXNBlNTbYN2GEfSLAB1vyH1HsxnVoFDEB0f/+GhRbNF7GF/XD/rOKF7t27p0ajZj5gMDTXq9lqf+B5xrfc7jR1dn5ux+JAZqZ2u6n+sKdWvapHjw5M6vuxT3zSemuRf5unOE3Nh3re6+v55583Jtt6Uy/7VC2JN1oYUxlkAFDPzrtcJZzLIfrpeGL3VqlaVvGyUqdUCo0pXiULmxVMcbfVUblStZkORn2TJO9s33DSbRQGq6XNxcs8PT4+VBj62uhuqIBhWRoAACAASURBVNXsGiPPK8liRZZMzEydB5yZEY7FAlCxVDa2Gm8yfnHuB5hU9sEM+SaLCA8e3JeXzvTNb3xdX//Wt/Qbv/551UoFfe2Lf6a33vm2JvM1xcWCqQrwU+ev65tADlSvb9b5nvIJPM0J5ED1aU4/33c+gWuaQA5Un/ygrWKGB1akv0p18+a2PvHJV3Xv7tt66cWXVa+1rEoEwIgE2NV9uITXCElps2mewt55z5gsAC3ADdBGUBK1HcUCcknHbsKYwvjgvyT0BiYRsAlbW683VGnU9PjhgRqkrs4n1k86mdGlSrVH3fyNKX5Z31PTGDIHFNn+cDQw6Wqj2TLQIQKDMlnNDgwjYA8ATQcroVAAUaSXpM8CdACyWzubBkJgYyeTsdr1hgFdmDYY1XqzauecrFLJD5wvMwgMrFsq7XxubBzbXl/f0OPDxwaw+XuS0s+Z6OLiwqp01rqb5lvM0pWF99y//75u375tQKvTWTPQyWsEI3xZ08J2v/jFL+no6Fif//znFRCQBKNbKGo6dcFC9t5m05KW8TsCaLe2d/Xw4fuq1hpuoaBccuc0mxpYbbUa1kfKadmyRYYMe2FMd0rH7uUiA0B3NBkb2DYfcLlmdTeum5aFiMz2HSexAVUChzi+VsP1l8ZJqrBUNbb0+OhQ5XLRFg4A97Cuo+HYwC/eXkAX14H0YNJ0kZvvbu9boBS1N4Qs0eHLYsn52YX2btwwoFfwkdJSB7NQtFoYG0w3cLlYMQk1YU0cK9eKBQSOHeCOTLjRrOvx48cWjkV6MQCcv4d0xE4dk0lH6ebWhqLlzMmo601NhxNtbW6rVC4qzlYGiKu1pi0C8PPBvW+S4SzT/Yf3bRHm9u1nzWM6ncwszMsTwDmST/J0qazZBG93w+4BWGNLQk5WipekJrvFEIKaAMEA8r39XT169Mi+/sY3v6x7770r+aE+9anPanujrb/64hf09W98WacXJa3Mo5oD1Sf/G/Zv7iGX/j6Nqef7zCdwvRPIger1zjvfWz6BpzKBHKhex9gBiQWlydL8ja++8oK2t2D/Jmq3Wtrc2IZrdbUyiWdBSrA54+lMfiE08GCBRZO5+Sv5Pqmk7U7bgKtJeJdOnmv/5nOBFJYK5qO8qhYJC0VValVFgCJkl+QQk8gbIWM9sX97XqjM89RoNQ0Isj3AIWlD3ioxySryTi+kf7IoryAVL9k+AKWrh1ka8ByORqpXAW0FLdPEKkjm85kBJAArDCvgHHazVirp5OixMaLd9Y42ukieC5ovV5pHC/ssx8JcYATp4oznkbqbsJdl63iFdURqCzBbLOfm/c0y37o7ATHj0dC+v7e3p+OjY+fDteqXoibRzG4EFgmQzH7ta1+zmXz2c59TvVQ2yTGVM8Vi4YOuVOpc8Da+/vpf6vO/+ZuWWjuPIwslalSblvQMcEIrSkULSb8cB75TpKgEP40nY1cXQ19prW4sM+wd1KmrElqZFJeXWwSQhW4xM8KJstVK09nYWPaCX9RgCCDuahpFji1crSy8iLAuJMuA1W5nTSdHpwbU2QcgzC94Oj05MdC2vblriwSELB0eHajbdoFVg95QG1ubdn+0Gm3XebpwcmgLPNq/dclQZ+Yh5l7he92uY2+NOb5MreYBo1gINRgi+y7Y3AHeqyUhXXb69rNydn6kjY1NO5611prJnaldQjOOpJ7gpVXqu3Og3obk5CDQ/YMHdn+1W2v288XiQO/iQo1Gw84L9htP8NXL86lEmtuiC+dFcjH3M9U3Fxdn5qktISsuhXrn3beMZUXme//hA73yidd049YzSmZDvfvWV/WXr/+JJrN1rQrcd39T9msLPN/1uvLp/qi/iX4c2/n+bXAMH+Z4ftR98/4Ps93vn8EPOr4PM6dc+vthppS/J5/AT/cEcqD603398qPPJ/ChJpAD1Q81pr/3m+xBbZXKDzLtbK/r1379F41RnYzGeuWVV7W2uf0BUEJ6CYOF3HK6WKjd7Zqnbz7BW1e5rGQpXUpoJ1ZRAri6qjqhxxTQivcQNoowHkJllsvEQB8yTMAAElqqYmDOzo4ONR7N1Gy0VGs1TNYLSMJDGML/WVASPlqkkiutMtdfyUN9o1J1Hs7FwoAY/sGgIJ2enZrnMVtJ81Vi2wKUwUaxPaTKJiNOUzWrFY2HA/NzPnv7lgHCiNCfMoFFibF4ExKCechPU1WKRR0BojY21Gx2TO4ZBI7xpA2IY/GzQBubuyoVYYKHxvgSbnTz5k37frezrmgJUI8Up0g7qY1xMl5qV77whS/o+eef06c+9nGTqwJUCbTyPdl14ByQNf/X//bf9G/+zf/o5lPwnHQ0cowvzCmQNJpPJZ+qEipl6gakYVs3LEkWvy+MnkucBZQnsNLnF9rc2lI5hKVcuIWMS/8rIUccAww0YHdtjcCgwEKd8MlGceqkrEGgBw/eV6FUMIacz8Oq04lbKdcMLMLIWrULTChSV8KUkkwx/uV0pfnChV2xAELqr08I1mV4E/cXvaOEDuHVJdSKPlOYXY6XhZWT0yNjL01uvKLSyDH0BHSxYILv1s7N9xXNljZTFmOooYEV5aAb9Za2N3Y0GQ/tvjbJe1A0P2qpWrXP4IPF91wpFHV8fGidwjf3byuzRSLPAHYUR3YPEeSFyoD/OB784EiJnd+a3uCqeYdZcOFri9nU5uelKwvrOjx8qLv37qraaOnFlz+lztq6/OVE7779FX3xi1/Q+UVDq0LJ/Lw/DHx9FABnCxY/BsB7HUD1ah9/13n+be/Jgerf+/968g3kE/iZnUAOVH9mL21+YvkE/noCTwqoftQHoB92bT7Mg8vTfPD7QQ+QADG6MGHWfD/RWqepX/u1/8Eeuun4xEt4c/+Wmt2OgR18iQAY2MNer+/qPuo1zeKlPfjjyQT0Afh4P8FGdJwCGnhgL5ZCS1cFCFyBUhg8UmOL5RJZqyoW6MSMzTMK00eVR5YQulS0B2CSeZF18nkkm3wNcEFKLCxtfzK3r8GGwUrWAGWe5x7qo6nmi7ExWJ12V2nqKSiGWsZO3tus15X5vkkxq5aku1AlDNU7P7VO15s39pWmyFJLzt/n+zo+OdH23p6BvwlSzMVS5xcnmi0WViNSDEsuHZf3Hh85v2ylrkq1bnM4Oz0zaS2hNyQKWzXJaGoSZktWRmKKvHhFsFJVp6dnBsLpLv30xz9piwJgRK4V2wGsAAxPjk/0+uuv6zOf+azuPPusUp/AnqUl1FodzDIyqSqsZr1G5ym+3oKBKuYI4KJmJo6WVqFTqpTseE/OLuw4buzfNPkozCSMsl1jgrKKoVtk8Hw9Onhgf+c6lEtVqzhC+kvIFInQ7793T9P5WDdu3rAEXQdGO45pj5bmFQ0Knvp9pOWk/hLS5WkeTa33thB6xhwjGWZeSHRhzvmP68+xcbLco0h/AX94hiMqkOJIO7u75gu+ILl5RdgX58P9Qw4YgNWFLLEoQQAXTPBkOla9UdFw0LP7ilAkS1WeTSxBmFogr1A0eXel0lBYAsS7QK1qWNbFxakWcaxbN59RsYxsmo7VlYWJUYtE5RLgFNBKijA/o/zdL/jmAydoizmQgwS7enp0pEqR7tyhyd/ffPMNnZ6c62Ofek3N9oY2N7eURgMdPHxDf/Hf/0gnpxXFhbIQGz+p1/f/nvswvxuf1LH8Xdu9Os6/C1j/uI89Z1SfxpXO95lP4Hon8OR+u17veeR7yyeQT+DvmMCTAqofdeg/jCX4cQHgD/Ng9OMCvHQ4Zj6yz0S+Vrqxt6VPf/JVjadDY0vfe/BQuxtdY/hgBTuddZMK47u7d/euJdMS2lNtNo0JRBrKsZH8apUsQaDxeGLhSPzdHryjpXk6kQyHlYrG46n5AJGNtpotzacLrWCTssRSVE+OHxu4QG67sbZlElAYJLykZcAIkt6VS5LFA7u1Q8dkojiDOSsZgwg4hIXyvVSzSV+D3pGxlKcnQ6XIf+OFeWa77a5juS5VkXRS3tjd0mw2sjCijc0tTYYTNdpt89EC8A3MWWiObzM4PTm2cKjz8xPdvHHD2DrODSawP3LdmC3YP4KQZnM7DoKUYFxhIAF01KTs7u0bez2NYVi7BtAAYKQq72zv6O7duxY+9fzzz9i2iOTt9S5s9gDRs9NT2xfv++Vf+VUDlfgpzf8Z+I6ZXs60mE+UrCLzrVqj7op+zpqW0cp14maJTo4faTTs6aLfV5oF+sSnPq12d0PFIgm5Tjq7iqgBkrF/BP+k2UoP77+neIW/uGpduM16W0FYNpaZMCWkwTCweC7LxbJ1zlKL0+m0LVQLgOh5SKNHyrLUAp1g0wvFki0MrKJIYSAdHZ2YZ9iY9MskZI4LWTRhU3hRkehyD5GMC6OL17hYKmg4HshLWCxx0ml8z24Bx7M/TbYe4It2dTyAbupxjo4P7B6+vX/H7jPYXeZOkq8fFCxtmJoc7gtAb4R3uNGwYKrpdG5+62a9JWh2Qpk4Lq7JdDHTdDpSOQDwu58bF7vtWP/AS1StlBRWmsqCgs4OH2kxoSJprr/6xl/p/qNHurn/vH7hV3/dGPkmoWDLoQ7vf0df/dKf6+2HS6UB14dHqTxM6aP+/8FH/VwOVD/q5PLP5RP46ZlADlR/eq5VfqT5BD7yBHKg+reP7scOVL3U6mlu7m7p+Wdv2o4LVtORKJoOdWP/hjqdDQMp9FiSRAoIgIUiFXdJBccqsa8hs+T79H4CiJBeIpcE0AF6Jv2hsW/49ABpXiFUchkKBFNaCEIDNhC9ePveeedNA6qkoW5ubNkzOwwe++o06wYg6UzNEpJyE+vqpELHpMDUxkwm5heEBUziWMP+iWaTC2Ou5kuPBh2No5lu7u0rVKhWtyuvWLAZHB4eaK1NME5JDx88cJ7WKNXzL72saElfadm2A6PWH/UMIFMjA/A/PX5sLC+eyFa7Y+fIPPvDkZ0Lx7eGXzJaGAtHUu8ymlvwDx7b+SJyvbTlUM/ceU6HB4eazebGEu7u7Boge/0v/1wvv/yiAWHmC5BhpsiBmdnW9pb+6x/8gT7+8Y/r5s07Ci/nANgtVYpKY/Yx0fHjAxWUqbu5Y/LY4WSieqVh/lA8xsP+hYqhb4FD1WZLzXZX84ie1pol7QKm/CxV7/zMujyrlbpSxTp8dF+bW5uqV+sKyxVKg7SIcD0jQZ4am9tqN11AVZxa92lvcGGAt9VqK1qQgls2Fh65L4Dd9woaTicqhSTxSs16TYPhyBYB1rprxkZSGwNhCEueIFZOZYwq6gHCiLg/17odjacjm5mfyUD5yfGxY1/LZTtGFiD4frtRs2odwqAI2QqLvvoXpxYKRXqvSZXLbv6GbX3SmAHWbsFmtnDBSMdHB2o1O5b0u7G9rWajbQsYSKsdAC+qPxrY/R1Nx7bAQtAYsmHrpy1XVCuHGo36Cmst9YYjpfOpKmGmb3/z67r/4IGm80i/9Vv/QpVW267fWqWm4fRMk/5j/ckf/L7ePfE0XyJ3x1ecA9WP/H9QH/GDOVD9iIPLP5ZP4KdoAjlQ/Sm6WPmh5hP4qBP4nd/5nUvX20fdQv65HzYBHtBTHoQBqulK2+sd/fznPq3uWlcXo7HJSafDc40nU33s459QlvjOsydpMBgai4ncdJEk2t/f02g0NnDVbFEDgpDX+dUAbLBT+AqjyUykDVOHgj9wlUmrNFEpLCpZJgbmCCEikAcgTIXLu+/cValU1drahvWoGpAuFMyXx0M8D/qAPLo+kfHikUR6nHh4I2cmw7R+VksQ7mk8PFGr3tTa2p58ulSnI83GE12c9gykFMtFddfWFC8j6zkleXYyhtULtLG+rboxd4DqQMlyqcXCBR4BUAGJyF+Xi5kBEkCnJdbu7csLAg0HI+tFBdzBHOItBVQCtt3c3MwM8MhTUC4aY4ovFEBMzQoMNZJXgBEg97nn7phcmYEjiQbMwsYyB8KEYLWff+YZBcWSeX0BucwNNnU+nahSDrXVXdcSpnOZWF8qCbMw19TnnJ2cGuPqZaken5+q0WxbdyqJ0NwjfupqhlhEcFLgiqazoUleOS82WCzhq4T1Tg0AtlpV81MS3ETiL4wv8mzqXQgTov6IKh0kuov51ECyMZSkZBUCY1wrlaKGQ67nRO1O1665dfumqXmebbbTsba3dxRH1LqMdOPGvoVbwb5zHyLvDqxPNLPt46BmsQGwCMi0WhkWAool61GF2R30zoyN5iLhm93fvSEP2fAicpVAfmCgm58FPmvyX7acxE7aHsdqdjp2DqQb8xmOGSUB3uSEb8RL608lfIxzCvxQo+FQjXrVFmkuhgN11tYUepne+c439bWvfEkXF339L//r/6ZABU1XBIelapfLuugf6fTwrr71lS/q7mmgzA9zRvWH/XJ8Qt/PgeoTGmy+2XwCP0ETyIHqT9DFyA8ln8CTmkAOVJ/UZP96u98PVPe3N/Tpn/uYarW6xtHCAMdyPrIAn2ajo+eefcEYJx6USceFrUSCe9K7MOC1u7tn4AjEAuDkIX08Aihs2UM/4GA2HFtHZ71WM2ki+/hrP2Fm0mKAKmmmUqLJbKzHB05Ou3cDttd5IauNqoqeZ5JZ67osuuTWOHG9qVZjAovrB8bQInml7uTs6ECr1Vjr3TU1OzsqFmuaLKbm/VtOI/ORzqKJgSeYWIgnwPi9e3f1zLPPqVnvKFrFqnD8+G6DwEA5Hs/Dx4cORBcDLWf4SA8M4MBSbu/uaJWmOj06M6YNJhpwArClsgaAtL2zrcV0obX1NWOFYT7r7ZYBVfaBL5hzA/jyGWS+VNVsba2bv5O5s03AK0CS99LFiYR5e71rwKZcqmgyn5kfEqZySVpyrWqM7tr6jtXjZBBtMKT9ntXNnB+fqtNuGwCHOaQGBSb1xs2b5tFtVBvmxcVbjHQZiSxBTYP+mfmSqxXHSA4GE5Wqddt3mkQaDvs6PnmsZ597zgKmmBUpxI+PDg34khjMe8fjod566y196pOfMgYSThYZM8APWS1JyXt7Nwy4mw91NrVjBSgeHhzo5Zdf0XQ2M+/rZDTRxuaGvRdZr/PmegYGfc+FKLnKJOd9xgOc8PcEYbSvcrmkxWysyagvL8PXvWb31zxamjebv5P6yz3K7JGmc3/iX61VKzo4ODA/d5l06cy379HBCqMKyK81YEovtNZoaDwdGzCGHS6FJQPPAN6DR49MJpxmsXoXZ7p/764x/r/1+X+unf3b1n17Pu7be2a9vhbRQGk00utf+GO9/dhTUKoqtWXA/HHqyf+W/d495ED1uiee7y+fwPVPIP/Nev0zz/eYT+DaJ5AD1Sc/8r/JqHb12muflO9likiIjVNtdanBuDB28KWXXjXWj7AZQAC+z/liptOLMwtWwufJQz5Aie5QHuoBmIDWSr1qssnldKpKtWw9lZecqz0wmzc3hZGLTSoLSF3GDswcHj5WIShpb/+GAqpnSCpG0hnFqjcIVcqMdbOalMAxW2yTWpXpfGFpsvj9kGAOB+fyk7m2NqgzqSpTwSTCvp8pjRIDH2e9E/s8nll8iJPJ0M5pc2vb0lzL1ZqBIZJpK2HRejmvuji5avSQUhlCejGfA8DceeYZJcoMqAKKAKUcN/LU999739jYfdi+1DNG+8H9R1rfWJcXIvUcGfsK+GG+AHvOia5awBUzeva5Zw2YAm6RpDJ3Fg5OTk/01a98WTuba9rb31cYAN59nR2faP/GnrHBAG5AYbwKDLDHHvvAx+prPpkpjRNVy1WVyqFmi5kxspwXjDJgnv0AyoyK9Txj2gGQ+Fq5JtS2TOYLxUtScX1jaQMvM3/ocDiwWVRKNQfWFjPzqcKEAqQJmDo/PTXQePvOHThmxSlMaGSeT879zTe+o+eee0GVatXdU5d1RCwwfP1rX9Nrr33GFgsA8QQ5uZrdlVLenaWqlSuWTM0LSbf1/l4y1FlAqFFBVfy9C5J+wbexJuO+yZ07zZZ8+UoyTzdv3tJkOtN0PrNFGJNGF4t2zQhEGg4vDFQjjweo4md99513dOPmLbuOyMOr9Ybi1VIJlTR+Zr5brunu3q6x6rDseJHjeK5iwdNXvvJlPXr0UD/3c5+xzlTmmyznGkYTFQDr/YEuLg5VLiT64//yn/TwvCIfMJ0D1Sf/C/YH7CEHqk9l7PlO8wlc6wRyoHqt4853lk/g6UwgB6pPfu5XQDWjizRd6fnbN/TzP/8PdHp6oo3dfQt6KYcF9Xs9A0mBF9gDMwmmKWFJBedx6/UvLiW+ztsH2wpTxAM6AAZ54yojMCbTeNDX+vqaCjBYfuAkq75nbBHgdzGLL8NvYsVppMl4bD5UelS3t3eVXArCzy/OtNlF7hkYGKpVywb6FsuF9Y+yvYIFJcUmPeZzsJbLaKYknoIm5RfqKpbrWqax0tVSRb+ocjnU2cWJymV6S0PJSy3ECDCAfJcAHPyWbJcZlAqU5MgSV0llha0D4CEmBVDTefr4MTUoRd24dVuzqfO0ErKDtBV5JownKb6379zWDueY0AvrQFFQKpmn0qXilq2KhZ5aA+eLhcrFkpgFwO3OMwA5UnL7BpLwfh48OtCjg4daa1RVbdQN/HJNYE5hEzl22NpOqyPPL1rXKu9LmEmWajlfaDwcWa8uHtEJnshKxfylVKMwm529G8oyzwKfSOMNQqqHAp2dnKhcKarT7uiUZN0YINaya0PPKkm508VEW5tbKoYVu8fqtaou+ucG1mDLYYmzJDN296UXXzJ2Fo8q5x4WPC0XS7355lu6feuO69itsHjikp+5T7/0xS/rH/7CP7S5sEDALAHy1AKxkEFfarveNK+whUKtVqqRtjxDNVC3cCUgbEJCtI8kHI/psWaTkYoFX+16Q9Q2lfCpFosmybXFiiQz4AxQdT7TlXoXp5bGvL2zI5+O1nLNqpCQTyPpbnU6trBCAnQ58I2Zv2J3OTau+fHxid3zi/lYjx++rzfe+LY2tnf1j37lN9Rub2g6nspLY11MB/JhXadTTaY9TXrH+uKf/YkOBjWlyASQUOeva59ADlSvfeT5DvMJXPsEcqB67SPPd5hP4PonkAPVJz/z7weqrzz/jH7plz5n4Morli0UBh8pD8mAn6NHj/TiC8+bvJcHeh74ed7FIwp+xBfp+h+lTrdjnsl+f6C1ta7u3n/fAGip4Kschmo0Se918brII/kP716nvaZ6jRThmY5OHptPkjqc+XxpPtXt3T2THnfX2srilfWa0v1Zr1QNHONDHU0mliTLZ2F6AVPIZTmexWKuyejMJJvTaaICacAhITtzVYoVYwHTFLC8qdOTM9UbdItGOjs71tb2rkp0hxJ8A3srqUtS8dwBNo4DgARg4Vj404KNxhMDGQQLPXpwqF1kwFSSAHQJnuoP9Gd/9gV97nOftXOHxT076+nTn/45HZ2eWzotwBL5KoCRc6PWZnNz08Cd+SaHfW1tbuq99+7r2Wefs2MDbHNNkCRP+6dOSlsta2Njw44XNpKUXmTYsL6rxOCcMcT1es38mbxOj49VL1e0trEhPyi6FFtLuV3p9OTE/LQwgUFQsjnzWbyf/d65yZPHown9OSoXq9rc3tV0MlUY+AZIkd/evnVb86m7/rCglVpJk+nEZgeQo+oGgAnD7Vp4M5PPzqZjnR6fWk0LsuFyrep8z8nK2H4APMcGeAZcg8phSvEhkzx9cXFu7HVyed9aMvVl2i/yZSffTdVoNUyS3uysO8XAyZGFS2UpdT9NS8V+59172t3dlVdAqjx2Xmfz5cLeJppNAfsNS2FukRqNz3nqwDHnTb8rknKYVlht6wgOZF5urhXbOz4+VqlSNYDfKAb6/f/4f9vP6u/+T/+zvLBqkvnhRV+tWkW92UBBIdT49FReECue9vWH//n/0dGkqQRXbh6m9OR/wf6APeRA9amMPd9pPoFrnUAOVK913PnO8gk8nQnkQPXJz/17gWqsrbWWfu1Xfsk8gZFS7ezdVDxLDFAu4rl1W54+PtTuzo4xRYCQw8ePDGwRPoQ0Eh8oiAApY4WH6unMmEACcAhbKviZ5uOJ9vb37AEddo3AodFkrCRLDeQi863VyubRo2YFwIK/sN3ZVLvbMUkw+yj6lwnA84myODGZJCwg+wTM0BMKoOYh/yopGVASRyOFhUBR5CSdk3iqctFXvQhTeGJpqfVGW4StkmYMu8jxNVsdk46uUk9Hx0fa290x6SeAhs8cHR0Zi7m3u6vHx8fWj8mM+D4+3/X1TU2nMwOwNtPxxPyoJyenun//PUvpvXXzts2EhFoD3lFs7yU8iaoWZLMAfr6/mEcGxgmeQobLYgK+4HqtYcFS/d7A2ExAEr5KZtnoNC1NmWNgLshIs1VsLN+gNzZ/aUiaMYm79YrKxaIOHzxQtVrUzv4tpWnBfKTNelWjMcxtSf3+0BJkSQMGyJHg2x/01G21bD8sYhDAFMeJlqvUgON0MrTjKZQCm1m3vWm+4hVM6nxs9xSgkUCkSrFkTC/HawFemUtXZjsEL3HvAcpgWQHZXDMY69OTU+3s7hhzDcAlVRpPtSVVL5cGXmHjuYYAPvpj+RzfI3SKuiDYeBKH2601UxhQLUOdEYsZBV8qX4ZlwbZyj9NjCztL/Qz3iuvQDTQdj6zH9/DgsYHPeqtpycUwu3SdHhw8cuA1imxmrXrVjo0ZOH/3UmGhqEKpbFL0r7/+p3rnrW/rhRde0Sc++4vyw7Lm0VyhJ0WTqRLWgAIpHo20yuY6ffSe/uJP/psOxw2Vay3FeHSVs6pP/rfs9+4hB6rXPfF8f/kErn8COVC9/pnne8wncO0TyIHqkx/59wLVpZrVUJ957ZO6dfuWBqOxVCjLTwvGbtUAJqORFouptje31GrWNUH+WMSH6hvzyMP0lY8PYHlVz3FVFdO7uFApDJREkRqtujGCgEHACKDVI801k2rlunlhz3tnevM7b9jXkMK+9NLHVWvUDcCy7dWM4jiGKwAAIABJREFUwCWaOBMDDLCKeDevmLlWt2NMJOm9gBOkqdFsJk+RyYILpboxS4lWSuO5+hd9A7A3bt20+pV+j/MluTUzgBzHqTGUhVLFgeI0VQ0GL40NjPJegBOM6NrGpibTqQMaq5Ud02g0NRBCIBWMaq3oanb4LFJTC9Op1XTnzh1VKnWr9+mPAUtlA+ePHj2wz+/fuGkgbRWn8gPPZLLst1IpG4DFhAk4o86GECQ6eLx0qdFkZLVBlXrFQo7mi4mm44lJkfFBDodjbW1saWd33wEsz9dsPtF41LPuzsyAFzOTGtWqVit6TD0tEyqLSMVFUjw1VpZ6mXS1snsCJhhJbpb5CouEAhUVzWfGzNK3asFIqafpbG7zZ2GAWcCOGqPZqBv7yfkhtz7rXdj1JCmaWp5SqazhZGzvjWZLxenSrg/HAbsLCIXBRwrMi8UL5tMf9I1lrpUqBkoBhllKEBgVNgQXyfYX+pIXkgIsLaKlHV+5GCpaTLS/s2e1MaQlzwHJycp8riyUsACDvBcZcLx0PbP37t0z3y3yagPm8cqOAbkyCzVI12G3kZQXi1TekJadmXphuYzkhb6++fWv6r23vqNRv6/f/O1/omp7XWGFcLKFpXf7VPSkqUIA+Wis2excj957U29840s67FcUq2igO6+nefK/Y79/DzlQvf6Z53vMJ3DdE8iB6nVPPN9fPoGnMIEcqF7H0FNjVVIvtmCYekX6l7/7T3Xzxm31SKPtzwxUIl0l8Aa5JYDqwcP3TebYaNYsQKdeRWYbWBhOskoNuNJfSfIq4AEmKwXETEeOQS0W1Om2DSQRxkPoUL3ZVEYK62XfJSAGj+J8TJ3LXNF8qTvPvKhmp2vsJDJX2KhyGBhDiC/SeWJ5sE8N5AGQrZPy8hwW87lVilh/ayDzvxLwFASeyWcLYWBVI3S5WvDScGxsYFAoWRdslKycl9O8mEWNRyNNZxMn9Q198x8SQoT/td1ds/fA8HIcgCACqSwIqVG3Yzo/79tFJnQK/2e5WlGfc6pULJgKkH16empgixehVvgm2S4sJNtF5hrB/JWLdl4Awyv5MecBjOe6LZOV65ZNYzUbDZMyAySTxHWVJtFKpVrL0naZn+vKnVmNzVUgUhQvdXp+piAITYaLtzLwCF3ivpgYu4uXdGNty1hN588MDJBZ/YpSYzw7rZb13hqwXMzt8wBErh++ZwAy1577x449Xrp6mo01A3SAewAe3+dc8a2yPxYK8Jfa/UdBLosE2dJm4jpJqf1x9yegj6+xgMD+uE5XKb9OTp0ZYLT3Z64OiXudY0XWTCdvIfDUbrfU7W5otlhZSFMUsWAxt+12u11TETiw3bBZvvGdN9TstLXWXTc5dJC6dGHzciMnzhLV61Wl3NNBScPhRJVCSUkc8XYdHd/XV7/6FauM+t3f/VdaIdWO6GCFXZ7Lp14HybJ8eWFBfrJSPBtpeHaoP/3z/6SzfkkrHwm1k67nr+udQA5Ur3fe+d7yCTyNCeRA9WlMPd9nPoFrnkAOVK9j4N8NVKVqKda//lf/XK1ay6S/p6cjq+6gYubG/g0LK4LZQ4Z5cXGm/Rs3VAwD1asNAzNIHZH54p9E2ohf1EJvLOyoodEYiSjQL7GeTNSJgJjeRV/FUlmlatmAarlcVb+PV3SlBemv9H6uMr366qe0TB2reVXvQggUXZugCfYHkMPnaF2VTf4Oi+abj7ZaralWwYc6UqNVMyaXqGEAFqAEsIqfEOaPF/vBMzuaTZzH1S9cpsKWzGfZqDdUCnydnZ/p/PxClWrJ5KScM4wy2wQUGVvsuWRjkxLj4xUsW2y9p7DSsMaAtPlyaf5XpLyAe/o4kfsCnABcyEQJl1rrrNuxcD1WBCDVqgYeR9b3SmjU0oAcrKTJWVP2KcXz2aUceeYkwKFLwWWRoVFvGyAEqHHNTHqKxBr5LuFNBA5d9uhyjPR1Xh1XWCzYObF/2EqA2Xy2MDYRT+x8NtdKJP2OFPq+SoWi6rznEhRyX8BAnp6d2gydv9il71oVT6vxATAH2MECcx+6yhbZ+cKgOpDqkpHtGiawnBTa4FUNrX7GSWoBgsi/I5MUG3PueQaMPd+7DDhaGnAH1DLf1aUMm3O2RRAWKAp0626I28zzuAcn9nMCG4oMm+Oy41gh3Q2t5gjE+fzzL9i1LheKBpSpIMKX3W23VK6VTUp+8PhUJZ8gLTpk27o4e6zvvPktqwf65Kdf09r6pprNjsZU7yB1L4bGDC9mM/PG+qWSpoO+ikqsD/nP/uI/aTiqKfIalnadv65/AjlQvf6Z53vMJ3DdE8iB6nVPPN9fPoGnMIEcqF7H0L8XqLbq0qc+8ZL2d/aVAG7iUONBTzdu3LQeUio2+gOAEw/2c52enegfvPaaLk6PVa027IE9SROr4Gh121bRQWgNoMH3CpaMC+MEACG5FgDpZTJgQ+ppnK5UrjatxoT3UD3z8P17jvW0xOGbqjXbrgMzc5LhSokH7tQSUvE8UlkCEBmNBgaaAT0k7Zr3MkQ+SShTyeSrAEjACl8D4MBsPnr4UHt7t3R+dm7HCDMKiweQmdCbWixpc3NHZ2enFlbEcfZOT5wUGT9sqWwACh8igJL9A7YAS4Ai/g1oA+BUamVjR/Fbkgy7WEQ6HwxM6gsbB3ADHCLTZfsOTLnwKQAk18BCo1Yre9+VH5c/Aa28YFwBSAoD843WmQfAxvesImhFgNEqUqnowDBzMKZ2tTIABfA0BtpzYH6VugRegLsv+l1ddytzBMwxU8Az4A92neRkvLOcj1eE4c0ULyIN6Iit1R2wjxZ2PvwPn6jr1Z1rMh+7NOnLRGiOixkyc64loBKAx7ECeFk4YPZXiwLGZF+C0ysm9er6wIoCwGFn8fGS4syx2PYL7jh5XTH0HBMBTYD+K38saJB0Y5vLyrHmMKKAbT5u81jGdoxzKmsWc5Nedzc3bD9eEGijs24/I5w7/ttOu2VhUnhISfglDAqGtFGp6O133tD9h/dVqTX12c99ToUCoVPTD/pVAcqPDw+1vbVtIWIL0HOWaEYQ2sO7ev3L/1XDaVVR1rJwKLdolL+ucwI5UL3Oaef7yifwdCaQA9WnM/d8r/kErnUCOVC9jnF/L1DtNAv61V/+efXPe9q5dVNxEqpZqdnDPKwh8lRe0XKhcqVkX+PBf3dn0xgovJiAGqSh0HWwOwAXQKIDH8gtQ00vU3mvwBA1HjBXvYuBwnLNmE/eWyoHOnj/voEtHvjpmyxWas5DWCw6cFLFl5lZd6mBToKNAgJoHJiFVSTEB1AzHAytZxUfKOAHlsuknz5pr46V43xgPQEohZJL7x0PJ7adVrdrjGOhQPJtasCdYwCUFYSs1IXewI6Wy8UP2GSTdiapvZf9kf4L6JzNpzYXAqQM0FOjI888m8h22Tf9qo8PH2tnb9vALYDXQoQA/HTDTmdq1dy8AI+udsaBKgA2zCPSWZhFroP5ZS9ZRaTXmxsb9rmHDx+qWq+5sCEArPk0XegTYJRtWNiQj48Yxja2WfF1gCFgFDmy9eGilYU3j1NVK45VNt+mz7k1zH856LvKo7XLhYCrYC3OA4AcLQHz/geMKdvluJkb15brw/0IaL8Co27Bwx0P98wV6Ob8AJeAT7uu1pPqmG32xeIDYJltc45WH3Tp9QVAksarVWLni/+Vnwe3+LCyOe3t7snLnDeY+5Jzw9NNmjMLPABhao4m45EODw61trVpizopgViTiYrcK8yi01WNn4VCYIsmdNaen51pMhjpvffu6v6De/L9ov7pP/sXFrqEDJ+Xu4c9k/4iYd5YW7OKpsFwZFL0LFpodHasP/jj/0ujaUOLrGFhZPnr+ieQA9Xrn3m+x3wC1z2B/LfrdU88318+gacwgRyoXsfQUykLlforBalUq6b6tV/+efNHLrNU0dLXeDC0h2rYJljP99+/r063pY3NdXtAfuvtN9Vu1LS2vm4sHuDG/ImlkuYwgMhuF4TkuATeqyRegFm70zGABfAx0BOt1F7btNAi5JaVSlGnRwcGMAm12dqh/sOBR0AIgIF0VEAbbCEAcDIcqlorO6B7KQtFdmyBTavYWCxAC2wrx0nwEf5A3usAUCaYstlkrlrDeW8dI+xrmcH0UncT23+8HzYNQFKifqVctvcDHpE3sw+OE6aNfcLGIaMmTInZlasl8//CPMKoAlAAL0h+u501A1sX5+cWLOX5cseakIy7MiYPqTOsbrVYNLk1Plr2xbmyYMB8Njc2bcGgWA4N0F0BOPZZhDnM0stKmoUFEjGHJaD3EsxbOvGC0Crn77zygMKAIksul5Bqu1maBzZLjFGFRQy8gpPk+q7rFvkxOLZRrVPeatccppH7hGMFYJpMvFYzP7PNHa9xmhnQtfTmNDOAVkUeHAS2AGHeVqSzl6wyswWccoxX58vc8QZf1ddw7QC2bJdFFkCqu8cd8KUm6Or+ibNU08HQ5LgAUUs2TlzgEqnJvK/TXDOpL/uld5jrw73EPcc2TTI/oRdWqjTq2ljbNBn7ku7faG41Oc16U+VSybzPgH7CwbIk1vnZib76tS/r4YOH+vV//E+0vrXr0o2pCYoitZpNXfQuTOnA9fIJzwKMe76FXWkZ6eTggf7gj/6t+qO6Yr9t1zJ/Xf8EcqB6/TPP95hP4LonkAPV6554vr98Ak9hAjlQvY6hA1SLl0A1U62S6Zd/6bMms613m5pME3mp8xgCnuj9hBHa2dkx/yjhQ+PJSMdHBwaI8FLW6nWTMGaer2qtblLH0XBoabxWu+LDjK3svYA6gpRgK2FUi2FZflixdFU8mvFqof7ZqTGPy8Vcu/s3VG24EB+T0M7nwqNK8M4qiQ2IJPHSWCWAC8CG7ROsA8AAfLFvWEcSZNkOQJEaHYCH+RtXySVbuzCwAJMLEweASn3f0nHxwTYaTduO81FmFq7jiETPwFWSLA0M8Dn2jdzWwNTcSU6NmY7nxpwaCExI8C3YAkG3vWb7hTFF9syc2SafBawCJAF8hCzhFfUTejpnKlErE0Xm/QQRweZV8F8uF/Ynx4k0luMAcOIPBkQxa0DbNHJMIaARsGjALXJBRoBGfMEcux0r19G8t6THcgauRoUhWEVR5l3+JzsvtkGfC9egTP+uMnf98O5esnuASgPKsKK+bIHDtu15Fiq1u7NrwUkkANs5mrfWseBXYUgcN+wu50PvKPJtrinv5Xtsy/lSS3auHBcMMteJl92H3KcZvtKV3cseoVTJylh7Y8ChwLlOna6rPcpILHb3CwsOAFV3H3gm3+Y8VslS/YsLDQcD3XzmGVVKBCb5FlbGuQJwnUx9qnarY9ev3z+3MLHvvPOGvvnNb+rFF17SSy9/yo6H/dPbaz5vGF8P1jt2adT4k1k8QB4+n6pTrWhweqT/+Af/px6f0Om0aZJiJPP563onkAPV6513vrd8Ak9jAjlQfRpTz/eZT+CaJ5AD1esY+HcDVU+ba2X941//RdWrdU3iuc7OxtpYW7/07PkajYb2MA0IAKACfk5Oj7Sx1tbDRw+tXxWWFLCRybcHfXuOJ4kXxo2n44BwIffAT4coQBHUZXUttbpShVrMHZDtdJp689t/pV7/3I7h1u07SmE4AQ74KXnCT2IDc4A2+kRhmpAXA6YAPoAUQDJsF7LXVJnJYq/8qVS4pKvUmF5LikXWeulXtHCdQsEAFedNv4irnAkMIBKmQx0LwAWQC2TjfABOhRDA0jeWEyAGkDK5sXkWfTtfgIyT4yY2q0azZXJjPLpXwU5sBxCN1BhWFt8jDPPGxpqDh76ngue8m4BI2FaAKIDL6kouw5wAPs5T65KYeZ8dg+cbeCPNFi8s4HY8HKnedJJdpLC8H2awGCKRndtnAaNX6bo2Jx8AB+vrvLC1KuxlxUAvUmmOZ+VdBjotFlYtY2FGi+gDFepVuBF3PrMB3F9VHHH+gMZyEU9r9EEaca9/Yaw29xBpxufn5waoTW5sbGPLOmgBgleeVEB9tVb5YMHAsYtcC8eCWupxsWgyZa7DbLKwRRA6XjlvelR5tRpN2y/7Go5gt8vmh+Z6V6p1RYuZ3acsDhA2FUcLPbj/QLs3b2itva4hjHihYIsPIbVNSWL1N7CtPoz14ELf/Kuv6N3331a0XOl3/tm/1MlF3xZJKtwnq0jpKlbv4tx5rGs1ra1tqOjRSJQoWqXWc5vMp5oOevoPv/9/6N6DhVTeMtl6/rr+CeRA9fpnnu8xn8B1TyD/7XrdE8/3l0/gKUwgB6rXMfTvBap7O019/jf+kT3EHp2faLH01OmuqdvpaDyeOU/hWtceigELw0HfvJjzYc8AIMDihRdecKEynm9MJV5GWKRa1aXhAsyyS28nD/+T0dTAklWBWPRtSbNprFqtor39bb3xja+rPzyz4J+NrW3Fqae1tTWTy5rXMI4MDFF5g6cPho3jg2XiOObzSEmcqNPpGgOaFQK1W03r7ASEWJrtfHHJ8NLzeSntRL4cFj5g+PBCEmhDYnC5VtfSfK8UbFJJQrJraixdsljanABzMHi8kABbyFCET9TJTPk34NdqTNbW9PjxsbrdjsJqxQKOnA8XdpFtJfY+Pre1vW1MMC+OHUCfRPNLdtH1j7rUXBeKZN7OODbwzr5ZJOD11zU+gQO2QaBRf/xBABUzQRYLmw7DyTY4LyTEV8Cccx4MRhYcxeIB9TxhKTRQyPaMkV3gn6R/taAodeFVpSBUv3dh54gfFEBtKcN0hV5evySDD5Tm04UBz6sUYhYCAsB9kqgKg3zpkWVhgnnDfsM0csxcKxYKruS67M/Sm2FOA98k0syU4+fe5fNXoUskWLO4wHbWOxsm+wVolkru/IfDgV03F3K1VK8/snNTSrpzYLODTWWBAEUAfbGk8aJIeOVjn7TjQFKMp5p0ahKYe4O+4lWiaqmmarmio6NDffVrf6nRqK/f/Pw/le8VFZYqWixJI86UpSsVC74mk6HKpaom87kB5c1u2y1apJn64546lar6p0f6wz/5dzo4kqKgpYKFKf3kvMzb/F0vY6q/7/VR3vODzvAHbftHncSHOZYfdPz//t//+/wZ9kcddv7+fAI/ZRPIf8h/yi5Yfrj5BD7KBHKg+lGm9qN+BiYpVOolJlvd323r87/+Szo/PdVitZQXOomrS8St2oO7BdNEkaLFQuvraxr2z5Vdgp/z3qmB3M2tLat4IZwHZg2PpJ9lVukC2AmKoW7s3zJwACCqALaSROV6Q4t5rGa9a4zaeNLX4YP7Cgqe5rOx7tx5TpMIEEtvpmO9YFQdawjLlirxnKQ0I5So0TBJrANaK21ubn7gZxwOARa6lAWHjmFcJQZakIMC7AC/BjCXDmCNB33t7u2pN5hYmi3gCxDCTOgjhZFbLhfGLIZewSS1MJ4cJ8c4ny8MIDkAPbfQKR54AUvIRmFph5OJvceSYkkZLrntwPbCrEbLWBsbm7p39552dkh3DZXFzufbbnfUH/Q1nXJ8geskDXxjCWEbrwKtYNuuvJqcF8cAoBwMBup21y57XwsmoTUmMiyaL9SkzKQsA4CtwsV5hV0/q+tBhU0kpOrqfIuFkm3DApisk7Vk3tix+WhdCBRyWWPhDQAO7e9XjDDnB6vrPKgwmo4RtvTmYsmuG8Q63k5AqrHXMMapA+QEdyHtJZgJhp1zdWzrwhh8/LfOz1y+TA2eXp5DbMw7CzLdJhJffLCeJrOx6rWqbbdYIELLV7XVkjx3r9D3m2Uw7xO7T2HQk9QlK1dLZb399tt6+ZWPOS/zfG7hSdV6xfymA/NXc52KVsv0nW9/U9/45tf06quv6M6zL2o6XqjKzyNhYaulVQtlSWTX1Wp04pWylCNa2aJJcNkTuxgP1T851J++/p/14DhV7HUV/ISFKX0Y4PdR3pMD1R/1/xPy9+cTyCfw951ADlT/vhPMP59P4KdgAk8TqPJAdLXqfvVw9GFX4X/U9z+pS/HDz8H1mUoFmkTt4fbWjXX99m/+igYXZ5rHyE0DheXGB+Bus9u9rOAgwXaqSrVsD8jn5wMVi4FSper3zqxWphAUVanWjBUEOABGABVXktsrwAF4JYCp1exaNc1kNrMgGzyQ570znR0fK15MVQg83bp1WxMLKsL/iMz0Uj4aAfocAAT0Ob+nk1Ia2DN/Kkya61qFuQMkE2ADGwajC6jjRfBPRNBRpaTRaKR6vSrkwVZ1Qr1KKq2WsYEUts0+r7o7rfd1Obe5RDFyYHcMzWbtA3YTEIMsGqCqpZPpcmxXwT3m2bWeTwdwDWwCrBaR/R1ABSgE4APMHNADpLZtX4AjfLRUv+BbtBTawUCtdtPqgVzScuD6VS87R3mPeVULXCsqXQqaRDPzGxNCVCoVbVtIhUXHrOekspkSA3cL5L34a6n5wUsbzS2QC2CYJXS1ljUnyIo5W8IyfxKyBUtPgrQ7FvbDdQfAlcOCgdmrdN8rGTeXvlKu2X4ms4X5pmuNqsmnzRu8Wtkc+BzzKXkFmxuEHaAUUAdwdpU4Mpk3HbvMhPdZpQyLNJ4DvNwrANawQA1OpNXSdbcGYVFRxOLHjvxCoPP+QCuSmwMAq9v/fOFAL8FgxcBTNJ7o+ORYL77yqp0n96l3eU2RVgeiB3WiRrOih/fv6lvf+KoG/ZH++e/+a7suyH+9oKCwHFrgUhXp/fGRdrYJIGOxgkToQAH+YBZvkDR7iRphRXff/Ib+4kt/qpOer1Vw6a39CB7VDwMWr4sJ/f5jYb/f/3v6wxzvh3nPRzmnH/S7PZf+Pqn/x8u3m0/gJ2cCOVD9ybkW+ZHkE3hiE/hJA6rff6J/G3D9cQHV7waaH2XIPxyoAjYAkKGSzLEwBlR/41c06J1pPEeOWVVYqVsgTSGjz7JsgInqDcAIzI55HEVYzsBkoaPhQP1+z1KAm82WfQYwgiQSAHYVKmQsnkkYAzWaDYXWPxprNB0be0jvZr1c1dvvvKlkCfiMdfv2HfMEGmOaeeYJBJjCjrZadQMhSZK5ipg0M6kvslGYVUsJnkzV7jQNgHLcfH99Y9OBNzymdHImVN1kSpVoOhmr2WwYmCmGoabTmc0CBhlgRBgRQJFUXvMyTqfGuOF/XMawjiQGA1ZX5hXkvfRtwtb6figf726amo8SoHIVEAUI5d8Aw/WNdXcel+wh7LNVASUuqMnV//iX5564BF5qV4zBhbGjzmdp58PXSIetV10nK6DWEmmXrnqGa8ULvyz+2/nKJeIC4JinBSLJMamAcqTdgP8S4MyYQ5eifH5xZqE+HFutgrfTeWIz33lAuU4G4AhCKiPfpYqoZOCac+W1mI21mOMlrVq9y3g0cax7qWxsLrO8Oha2RWUS2wUoIrvlxTUmYdmCnlIClZw8nWPj/Ak5YiZuIcU9Wlj9T+ikylf1SYQrBRYGHcv3kJy7+yTLkEyH6q5tKkpWtm3OFSk60nMALQCbe4capUn/Qr2LC1WbDbvnV6ksUZv+XBQC9ApbZ3Do6b27b+rb3/6G9vZu6nOf+UXSxYytnRIstortesCoctgm415FxlDjnw3lq0jFkPAEJ8qmK73/7rf1lW98Uac9T5Gal/LxvEf1o/xu/aif4f8zcqD6UaeXfy6fwE/PBHKg+tNzrfIjzSfwkSfww4Dq3xfI/V0H9sNB3t/+6R8HUP3uFf4Py+T+oBX/v5sVxr942aNKdEsWa3e7pU9/4mUFfqogLKneXFOhVDLmxsJmPOfb48W2eZBfIkEslJXCnvmJPaRbOm0hULPVdgDAApXoFi3bw/wVWwiQcR4/WLWqIhjQ6ULbu7uKo8gA5XI+1cnpscrFgm7evKU51TLlsoYDQJN7OV+h+xNw5mS0BNQ4vyQsJf/+bs/m/8feez1Lkp5nfm9lVmVmeXN8+3EASQAESIBcAPQbMozYkERKutGFQn+drjaCFLWixNXSYGlAA5AgSIAYPz3T3ceXt+mqFL/nq2rYFUEQUw2CWRMT3XNOVZo385zJ53uc5MJJamFUfc7C8N8EJiV0sCpcp2SDwe3zVFi8lpzMuE+qbPAcAAOaBHY8U6VIl9qdFEAaCozha3QeT4KF6Ed1wUOqqImibagPYUeRqm4koS2VnMx6BnPtjhFguGOmd1UqgCFYP8l2D3oCarCFgEmuhZP2utoYUYgbE1Al4Id98Pld1Q8+TMAdDCJgkPcAZSqBS/tdLKhwqevrLBzUosCl2uJdrQRiJfvDvoKD2DZAm1oizjPPNgKNHtJd0oG310q+Tnj9Mn2mblsOLFO/sk1ghtHeynp3zHeWON8uzCTBT7v7UUzqBhDp5pnFzl/bbre27LObK/eh67wF8Dtm3oFUd61a7Ya+r2PJN1YWAwpAdH20qzi1s7P7Ss/1/UApxEorNs/OL861PcmyCYHCywzSTRb27vuP7bXXPiIfa1Sr2WQyM2Fo37dOp0cKkmXrlX3hD/+jXd9c2S/94q9aq9m1ciXS4gWqBXpd4+VSPtabm2td98V0rLmTgN1RwnZkq5zFJs/S6cqmg0v74z//gn3wdGlZ5VDXvHjtfwKFR3X/My/2WExg3xMogOq+J17sr5jAC5jAfwmofi+514dxeN8J8v6xfXw/UuHv59h3YGq3v+/87x1I/MeO53uB7W//DBAE0Ilk1wHVw17V/s2nP6GglkarY9UGQBN5aaoKDsBLNazKxwjzxQO9wEKprO7S/vD2eTcmnlAknTB1fJ8HZxhNyTG34AhABOgBUEznM1VqUK8CYOH9BNZM+kOLU8KSArtz566lCf47xyrC8AGWeQEGeQkcbDYCbPgqAa0AScl9lzBeJNZWBFIBr4BPjguGi7CjJHddq8wGJnUxpx6GXk1qUUbW6bQl/Z0hiQWstpqOTTSXoss5i9XL6IatWX9wK7kxeB1Wld7QWq0uJg6wRIiUgJwkwtSbmOSsrgLGA7GJseUcFB61Tf9lv/y3+kmTzLFE4kS9AAAgAElEQVSiWy8onwO4MlcBxiy1xcKxy4D/e3fva3Z8Vh5PUn8rvqXpSknFAGzk2DsQTMgVwAvAf3x4orkijd4xomyD4CJmhJ8WqatY312tT7bRueD1RQ6teheA5xYof6skfLfwwJzwbera4rdUkrHzge7ClVZzUnXdwsnuXJBjq6omzZQqjXSZ+5b3NZp1LYpIokzfqOeYaLG9dOlGoY5J8l1AoRZAPMslh3YS3rDi23K2tOOzu6BLazU7FkZ1+WcBpXiEYX35k2u7W5TJ8pVdXT7Wtg+P8HBvzCsHlsS5+WEosNppdayU5/a1r/2tvf/kbTHBv/Qrv2a+B9h3LD5eW86H2XOPSDKMDHo8VuLyoH9jge8p6Knebth43Ldsltgmmdqf/fkf2QcXsS3WLaqCi9eeJ1AwqnseeLG7YgIvaAIFUH1Bgy92W0xgnxP4jd/4jW97lPp+UiB/0OP7x3xNP+h2f7Q/9x1A1TJrN3z75Mc/Yi89vGerJLMgxOeI37MiNg8QgETxzp07zvfYbushHx8dHkjABfUgh8cHdn11a92tbxL/JF5QHtx3aawnpyffxq4SWuPJA7qtTgE0xisF94ynI3vw8IEermu1hkAe8lRAEaE1sItOShxbM6oqvAngosqWCjUe+CPp+SSQKLcwQB6buZ5M31PPKwFQfC2D6YtXSiDGq0ltCO9bLRPJOOXNJLQmJ1yHsCRPVTScO8ATyTMAL1/DKvo2nU7UoYn8FiYO0Ij8lfRkXlTnEH6kNN6S64+dqtuVKpmyZLUAzh1T6M6Dyp2G9ocXFJDECxDEQgDXZPd+FxKVSpYt2Wm9ZhU/EOsNMAPsSKq6Tq1aC1wgFd5JA1gmTpZdCcSyjicT1dDAdpKmyzlXAyprYjG1HLMWBSplLSywjbX+j11SpY6qbhS85GS4+gcQTPCTwpIIogLgR7qWXDd1s257WmFkCbySd9f37fbqStcHb6pLNE4tS7hfHTurRQt80/2+tbsdJ+3OMqVQs/jQ6TgZOMdZrTmfMN8HzAJQOR8Cqkh8jldzXSfk6LxvpWTmjfV6h7ZcJVYpu/5X7hGuqe5b5lWmHziwdL2yZDVWCFmnc2C+grrW1u0cWjmI7PL6xmphSCmq/cmf/JFd3lzYL3z+F63TO7SwUrXJZGqnJydKH+Y+RRJ+fXWtn0N+BtRdm69the93NrZWp2elMotCZQusYuX13P79v//f7fw2t8WadOQfrdTfH+3flT+8oysY1R/eLIstFRP4UZ1AAVR/VK9McVzFBH6IE/hOoPpD3HSxKU3g24EqHtWyF9uv/uLP2907JzZfxjYYTtWLitdUrJtf0cfwS8LqKBCJ0B+f7tOVgBbgRaxoGNps6phKEkh5YMerChNLkA5SSUAiwANgAOBLBVroRkVq6QAgQEW1Ik0AKp2TgTx9sH4wTjvpZpws9QAflQPVu6j6Rd2fDnwBXMaTsapkAHkcByxrJYABTJ5LNdM8V5gSwUlsh/OeTAkUgtWrWMUnsXaEQljniSwX+alk0LCa9boY2nqzqxkAyhJCeNJEHldmxnkriZaqlqiqxNp+v78NZqJz1bGNzJpKHIDcDnjDCvM50mLxYgI00RwrjIl2H5KHYweY2AZzmM0mYo8BmLzwOiqRdls5w/VcJq7ah2vFvJj1crESs8r+mCMMMqANgMn1EQAOKmLZdTdt5bxsGwmxQCapwMhn0/T5Xcc126kLuC6AYM6F40bajPwX2bU+aGC3TOcHk05YkkvrXVkcL5Wmu9sw7DhzcuDWBaJ9K3vLvabFiDy1FYFN29ogVSbBwpfpxg21MME12cljY+Tt8i9nVso3jqWHVV+Q1twW48q+2TbVSTuPNMyzC+pi0YKk4olSjTvtrpXKFTHuC4VkcS97qpt58x++Zu+99451j7r2c5/5N7aIUyVMdzs9Ozw4sOl0qGTp3THDUpNgzM9enrpzWyex5pN7ubU7TTtpHdiXv/iH9pW//Qs77+c2z2oFUH1B/xcogOoLGnyx22ICe5xAAVT3OOxiV8UEXtQECqD6YU/+u4FqxU/tcz/3SfvkT3/MHj95astlKqwAmwoLefeOk4zyAB9EoUW1yAB2YTkUK8kLoLQDOjxAI8EkkMj3SgJjCjzKcvnqVEUCSFotLaxWrQxIoA6k05XMFPktAAYfawl2UwnCTtYLMGA/ktnGK7FxhBgRJAOjBgiFWQVgiW2y0rZixfkQJfWEGYudV3MXQET3pC/58Frv5wXDxxxKG3yrgeWwaWlsi/lM4UqOtcwkTQW4IsU1z1carNhDI4jIgUWOAwCsYKo4scODQyUU8z82wJyY4TTR8QA2gpIv5ho5KwyvGM917gB9iURdB9x3wT0Kd2oCpJxv1kmDYyXsIg3lXDhOQrHY5i7xVxU+OQy0k9lyjdIcb2kusAtIpcs2R1ZLsm6aakaAcLbHvAHUAL750jG9qk3xfblLCQDi77uKHI6XBQO0zrDo1Ajxd/pYmUGawKY7BhzGlm0rkTehLiiRjJuFCAK9OE/uI4As3l9ApgucYoYuMCmqVrfM9VYqS6fu9lxYUOC9Oo8t0NVxb32uktpuJcMtgfASMWQSzrP4UqazNHE9uofHh2Ku2R8z5lg5Pr43Gd/q2ilkLCKIyrObwWjL3gcGH/7mN75mT549tU988uPW6R2JbX3lpY/KY4tH9tmzDyxRkJmrLzo9uSP/MYsMDpSXFNJ1dXNtg1HfWp2qzW/H9ndf/lO7HZzbe0/nlpV7VvKcVL547XcCBVDd77yLvRUTeBETKIDqi5h6sc9iAnueQAFUP+yBfzdQ9WxpH3n5vr368kNLNySgetbtHViz1bKgHNjlxbWYOGSfEYAsd+ADxocHfcAYTCfATA/wFfodXZouyb2qEFFia/Jc2kr1C4Cs3e1Kblwtu35S5JmAuOliqv0jyaXLFa8sD+mSWWbIeGH5ADJ0vUbwUtt6Gk+SVpJkd7JSgB5pxWJbCU4S0CsLGLr03LLYSa9CQq9LxcVfCrDQ/tK11apVJRsDvAHnJCADRjl/goZgB5fLWCmtTtrqkn1h/pwcl8Ciknyo5BsBwgWK1k4GyzG5RFvISM+yOFZyLwyv/JIkvm42Ajx8navIsXHu1KzonJgJ4A4WMM0EUKezsVhwSWTjbVUMclvSb5dL63XprnUSWuYGAN6U8HqmOJi1AMGiALNjJmyTa8k+mBWsOp25JCbDQAP4OCaX9Ly0yXzmAPfW96nFjiBwFULLpbVb3efnzTapBVrOZ2IOd72pArAKUCLVlkWGlQAr15/kZCf/dQw8hUuwv1xDFiP4k89zzAB72GD1ASexHR0eP/86CyHVaiTAC8DHTwwIXG/vD2qJYGM5T7aP53bFwkK2FpsKaOQ4kBQ7+XYgwArTObi9EjjPdsFY5tlwMrXBgP7aQ8uWC3vnza/baDa1j3/iY9Y5PLW7Zw/s5ORMixSvv/ENsw2SY3e/MrdqULNWuy1lANcNmX3M9Qsje+vdNyxfx7YczuzrX/miXd8+tYt+bpvKkYB28dr/BAqguv+ZF3ssJrDvCRS/Xfc98WJ/xQRewAQKoPrhDx1OiE7PXY/qJp3bZz71UwqOuf/Sy1ZvdfXQvZitJPEEZIlp26wNj+lg0Ld6He9qLJADGCDdFSA1m84sqjmJMOmko+G1gA7hNkgou72uGCHVdGSZBUHVQkDBcqkuSNJ9AWLL1crKoQM0ABsFMylN14FkwAdeTUAR6CKjs3IL1HaVM/gCAXS9bscNlUqPrV91sZyp/uT65lqdoBuAdJpJVoqMF2llo94UGEti13vaqNVspqoWQCEs6S6851jAjmMvhxWbTCcWkjxLTQtzWi1VaQOwKK1LNhyNBFSvby7FGOLBlCdyBfBxdTKl9fp5bc0OFC6WhDOVdLwc9/HxsQsTSrMt81pRhyfzRpbabncsThaSXyN/xqPKfgirAuTCbiK75Rre3tzqWJFmk85bjSKBUgFxpT+bjSZDW6/xj24EcMslt0gAo4mXMqrXtXCw88oCNM33xaBTO8RLScGwtFo0yJ1XdbsAoT9XS4VIzWeuloZ/BdDVFdvUNV8lCwF4Fj6YFQsKzOH29ka+TsAd7DgeYe5jeYe1oFDV+QL2Fc4Uhs+Tgh3A5x6LJDNmUUS9sQQXSb68sdViITCeyrPsyf/67juP7e69s61/uO72kbhAJoA6YVaoBY6Ojmw0nYhxZlZrz3cBYTC+w4G99eY3rFQu2csf/aj1ukd2eHBiRwfH9vdf+3ubziZWrwbGCsdXvvI3uq7cS0eHh2Kjd37eoFyxk+NTe+fxmzYd3dqkP7Jn733D5vORvfl4an50aMk2hOrD/y1T7OFbJ1AA1eJ+KCbw4z+BAqj++F/j4gyLCVgBVD/8m8DbuLAb1+CYma1X9guf+4wA38nxsZX8wMJ6VSwVctazoyPr3/bFBjbqNUltkejyUA4QgMUBzAJQAHu7ihie9WeToSWr9DkzJ7Z1K6+URDQKFbhU8k1sJ3LdRMzXxprVuoBl2Ig4UD2UL6aA06oYThiySgkuFYntWDLUnbcSsDsaj7YyWCS2G/lckTBHzZbAB+xoHscCf7B0hAxNJxNrNF1qqxKEZw4ME5AEa7oL/lFybRDqXAGtMKO8xEqGMJv4X7dMJPJa/K+ksw4GVgsCgY0nT96XhBU59Zp05ZJntWrT6rWm5XFikxm+xqYksKend+z1b7yuhYKg4tnF9YWFlVDg7eLiwk5OjrQtF0SlplEFUN2OrpUKvAMzYSXSQgBACnksMlsWEDhvmEEWGHZg/jmQY0nDIyRorDoZJMbT2VxpzEHAQgGXxsmYd2FOyyTepusiQU6ep/PuAszYtq7B9l6AnRdTGOGH3ojxVdJxHLuQoq1nVX7gRmSz6ViLEEiGWRSQpDuIrAJbvFyJ7WQfSMu5jwmKYkEFjzIAVqFL5VBgVPUyG/pJKzYajwX81cEbhOaX6KC9ccz1fK5jFiiP6MxN9XMEqCV9mvtmPBho/2dndxV6hK91nePvJbkXebNvw8HYokZTEub+7bWlydKyJLHju3d1zsfHp3Z6dtfmk6k1q41tN+7U/uYrX7K/+OKfKQCsVgvE1iIBfvTSR2yDuiF1YVDIp28u3reKlWzUv7KLmxv7+69fWWKBFmSK1/4nUADV/c+82GMxgX1PoPjtuu+JF/srJvACJlAA1Q9/6M+BagkhYGaV0sb+x9/4d7be+glH06lNFws7PDyxatmxTjygu+AZfKJOdopPU2xXtrFqsyW/oSpmIpeiWvI2liGXhBXdhvO4dFlYQwfiWq2OXd32tU1epLWmaSygR+AQ3ZDTBeFMLT2EU6MC8wfIAOR4W1Aj5goWtNnQ9gFnu/oXs1yAjBRjyU7xVK5dnyzSTqW6ihXOXI4P7TCqsXHdmrWoLhZxVxPDOSjoqVazKArctrySNZstVavAKouh83wdN+AI6ed8MbNlGpu/BpQS1jSW9HRTMnXPXl/3xaa1mm0BHs+nfsV5VWEC6TNFrgxopLsV+WvZqzjfqa2tWgsFUgDU1bBmSZrZInYMJjMBgMJE8ifXrVEjQRiZrWOod55dQqEA4JyvAFvJcxLmzTeDmvh8s9k2z/CfAjLpXkXqTPIw0uzQqlHd5isCklyXLQy35MRbRtwBVcd4cj85b6snBhYf7Q5Qc/zM27GVsS3jhZV97/n1BURyfarbAC0l+OJj9WD7G/Kg4pfFO8xCBbJftg1oh6Xk2He+Wq4VPmKOaTKbC6Di+YQJBaiPBkO7ubqW97R3eGyx0pOnksVzj50eHWuxgmsIi44iYRVP3D3A/ZFv7M033rWHr7ys48jzxOazqU2G1Nq0rNXt2MsvvyYZ+enJmfWvb8SgP37/HRuObhXcVNqsbTS6Fchm9r3eibyn1PBwryJ5vrl4bGQfA1Tfe/bU/uYr75sXdcgrK14vYAIFUH0BQy92WUxgzxMogOqeB17srpjAi5hAAVQ//Kl7G3OMagnmLTVvndj/9Jv/vZ2ewJwOlExaiWqWr2KxXLB9JMg2qZlBMhlUrNVtWZqb2FCAxDrbWL3RcKCk5MKVSpvcbi4uFHKj9OCyL1YL9hXgAvBQ5pCV5O3rHXTt8vJc4E9+Q6SljZp6K0sbX2B3FwIksGUbS5ZzgQ8YLXlStx5ZQOSOhQNEAuwkCbayrX0Hyko5namxPKfIegGgAAr2wX4VlERo05LuSnd+u35M3kuHKD2ybBdPLN+7ubmUpHiXMIynEoAktjl2/l2A/dXFldWbdQtCWDbPZouFeV7F/FJFsujA8yW9DQLfZgCZyUzeXPYBYAzCspg/UpM5q2q9apeXzywISoafsmQkzpZtRpVMREKxJ+ZU1wfAKlBY3iYfw8Klmu9uIUFsKj2iqnqhWgbPLQsAVddJG1QsChxTmyPxJfTJdxJdPleOqs99t6Q0y6+8dsfPvvAd8z6uk76Xw94nAqjVWuTqYpZIxKk/Woqt5diRyo5HLGyUBIrx/bIoUK24NGUYb843k17AtNighZTIeVUly+X+hMnNXK8r4JdrDgMPW8ycuU91PKQ8K5RqKWA8m82V7kxX63K2sjkLGmXfTs9O5BWmiffo4MiarbZAMgsBl5fvb7uL+YEjGKtk04Xrx42iik0nIxvd3Frv8FBzabQ71ukciknGM+uVfBsMb+RThWVFffDsyXtm61jHc3R614JK1erNhq3zkrb57MkbNri6sjyZ25vvvm1vvNW3rFyledZp4IvXXidQANW9jrvYWTGBFzKB4jfrCxl7sdNiAvudQAFUP/x5P/eoboFq6G/sYz/5mn3ktVctDKpWbdQFDJWyunAsKWDlts/DMoCkYqWyb81uz6KwqkTeRg0pY2arJHa+Oao+ooqt45U8qWwLtnMxXwnE4UMEqCI5jQL6PZfqMQW4udoPT2C2Pxzaydld+UQBTbCffE6Ju3lq0+FIwUqE8ADEABEAIiXLSi3svKywfccnxwoyKiO1TVILIwB2ptAc1eFsJaF8juOJM9jdzNrNjoVhVaAPkFWvVsW0waTBmnJeyG7ZxuD2xppN9l0SYAJIwi7K45gmFicri1epTUZTM28jUApgfPPtd+zu3ftiitWfmqYWhYGZD3s2lPdwNByLtU2zldJ8+dx8unBe1m2672YdyxMJe8eCwGLlOmmdFNkTq9lu4dl1NTAAzt2cAG9K0g0JlXKSaGYO0ERm7YBzsPXA5u5PvJ9U5rB/z0l2AaD4bvkeAUGkR1PDwj1RCyOBUV7qVwXkmmcV7jHYdltbvnHsL+FNHCSg0TIHZPHTmo+feKVaFvpn2RzXW2FUPCmo2xVZdEPXj0WGciW0+ZIAqZXY0Z0Eeceu7sKlmCkv3WuLue7dtefYdLaPwptjVUATtUVlJ2EGzFJDdNDp6DyQ/B4fnygleji8MmqUuFe4p5BlB5W6xTnp2mtbzae2WkwtWSV2eHLiqm+yjR2d3LF6A5l65phU29gHTx7bURef69CuL57YfDGxV176iJX90IbzmdXrbavVQru5fM+evf+ereZD+/ob37B3Ho/Ngua2nmYrX/jwf9UUe9hOoACqxa1QTODHfwIFUP3xv8bFGRYTKDyqe7gHvhOoli23X/7Fz8rfd3BwaPVmWw/+Cq6Jl3Zzc62jImSn0+roIX4yn1qt3rZK5Lx+eAWVPLqKVWUypTfVNyWaEhAEEAAAIXFVzYzvuZ7QslmeTG00Gluaro3HcSSTfjmwVZzIN0miMHJMyVfXazs6OtQxiZ3bbGw0GlgDnyI+QwKVVrHAg+s69Vx1TOpYM77eqrdtvpoJ0NBzSnARQAvXLizuaDZRmNPB4YmtVqlVIyS+NYU7jcYTq0ahJYuV+eWSHR8dW390q+O6c3yqecE8Alp4AdJ4ETKE7Bdwy3m2Gm3HTJYrdn55Yb3jIy0SLOcrsX1twK9ndn7x1Nqdlo1HEzvoHeic58uZwBCMW5Zu7Ob6RufZbNdssZjIV0lXKNUp6RpvrJPm+nS0ipl0IIyAIzGLORDILQ4onEmLDJGk3IAzwDT+T6TGfB9wyHsBb/L2BpGtVnN5JLkGXGe+L49pjjzV+ZKBR2ns/Kq8YC9nc+pikGH7krim68zVCW3odPVtnWfWrNYk94WRBwTDTAP4lfaMPppwq0ognynfF3NeMS0UhNX6FmRmSugFFBMmxdxhyM+vrnW83JPMxfW0xlaJQpuR4BtVBVR5wbYD2KlMAl+zQFKrN7U/QrYA7OttXy/3K523pAEv5kObzZH/Tu3O2QMzD4Bbs+l8bkke22hwbe0GncNlu7m+1T1TDiNrNlp2985DAW7g7bOnT206GVuv07Sb2yu7Pn9ii9XU7t19qPCl4XRqtVpLScBZPLKvfOkvbHR7bm+//9ieXa4sbB5ZmnEubmbFa38TKIDq/mZd7KmYwIuaQAFUX9Tki/0WE9jjBApG9cMf9ndKf/1Nbv/b//q/2OnJsT17em5RrSEWDsBAgi+eS2grAowAH8PBwE5OT5XWC/iDTb29HViyzlQXMtsyUSnVLqulgAheR/S3Suk1ey6t9EtU1qztT//kz8QG3X/0sq2WuYVhTUFBztvqPI4AAhhVHuiRIqsCRZ5NzzZpYkMFPEUCHTvWzoHFqphDgDGMG8E6nXbbwnLZlou55JkkDgOTkW8SlFOJqjaezGw2XwlU2rYuxd9WkAA8m4QseSWrhGVLlnSaVrSv/mAgRhAmEsAu1lQyz1C+REA5XkLOwzF3CyvLZ0kOs+scld9yQy9r7jpE40yMIr7FyWwoJo5QnpPjMzGnVOdENZJwV1ahT7ZCvYuUpgKe15eXkm4TPCS2W3UzC6X34n3lunKNSP9l5swUAAcwRsq8XKViMXmBdzmPVqNpJWpaViuLqPjZZI4Vpec2DNw1K1WeK02Xy7n8xbtgJypcdJzZRgsDqrDxPXl58QwreXo5sxCPaQlfba6ZxmmsP2E2xdJGVc03y+iDDSTFrSiV2RObykKKOxdfrCrMMkw+kC2oRJK6A4oBorvjQFjOYgNfQ+bLrEiuDqLIqrW65hDHqd29e09sKu+jaiddraxeq2692iyeZBbPRzZdztRli4ze8wMre6FY78Vqafl6ZeuMf5GaI+3ebEExCzVHdnJ6V8eHGuH82TMdf2md2te/9lWrNUJ77dWfkPSXe7bR7sq/miyG9td/+UVbTAf2/vm5ffBkbnkZhj9wJuzitdcJFEB1r+MudlZM4IVMoACqL2TsxU6LCex3AgVQ/fDn7YAqvCqPrLn5pdR+47/7d3Z8dKhk0iynZmYi0JBvMmtUa0rj3aW0SnabZhZWI8l+xWBma3WvDgZDK5Uc8KAT9ejgQP5THrgBPQBVQANyWUJnPC+1LJnYu+8+Fqo6O7tnrVbX2u2e3fb7An6ksZJQC2MFGOWhXR2XAJsAOfDCwoqrReFYAEjU4HC87FNhQzB0CjdqujqdPLcIoDubKJhnvSZIKRcKg8EdTaZiU/1KaLb2xAyCuPgs9TN4I8+ODsXUIhNGpovfEvCDRBdvoRKAxbrVxAjDrg2phlkQFOUCp/g+AL5UqciLKDkuIU5LqnWoVIkU0ATgmk5nAuGdbstGk4Hm0G0z35n2vd6kAt1U9QBEJS+mXzVEruu8rkiueVGdU/FJLA5sKZazLJkyrDk+ZK4vflTmT0/seDrXsZBUS0esal9guiWBntmGMCPkuxsCleiqLene2JRKdufsjvYNqAR87/paAaqAc/57F9okhhffaBpvu1w3ChsqB77VlBScWbbOFIYE88k8AOBigtfU+2RieNvtpubCHc5CB/sinZrFk9l8rsTnJCNkqyRZMP2ouw7gwXDowDC0LPU5ZUDi3Eqbku7vo2P6V32x72EtkoeWRZXhcGjtekN1PiyMiFkumd1cPpVHOqxRk7OxszsPbDpZ6pxhpCfTgdUbVUvjla4dP5ncn7DNzOfy6kbHr5+NZtuuLi7sg/ffU1fqxz72MbH9qzizs3v3BJ5ht88/eMveeeMfrBb69sY779jrb/bNr7W30t/icerD/y377XsogOq+J17sr5jA/idQ/Gbd/8yLPRYT2PsECqD64Y/c25S+Bahmqqj5n3/zf7CPfvRVq/iRZL2wRLc3N1ZrVq3daNjN9ZU8qLCNsFkAQFg9HvSRUOYEK8WxKjkkfYWNjap2eHCoh24lqUbOzyd2detRzPLYSuvEUCS2SZGFPdusbbZYCiTB3MF68vDP/ku+Z5PxVIzbYr60VU5q78IqW5JoB/6Q+wKm+G/koPhWJSNGIqpj31gtCG2TA8ro0CQYaqEKmzhNBLRHo5mFtaZV/FASY4AcABRms91qWSMM5TMdD4bW63V1nuMZ7GwgQI2UVD5OfL0BoUkmKe4myZXk695TVjpvvdWUL3GXXDwfTzXHIPTlk1S/6dqBKVJ/YdIm44HVOL5KJIYQFpHzyElvpqYk3UjC7UKfag7wrrdeTy7ANixpHq90TXado6Tu7lhp5LjU5cD1LlYOeOMdBfgCaGFkXfVORbWjkoVPxgrUIiSK5GbAIWCRhFuqfGCc1cOqvte12Gd3OA6gIV1mkQTfbUCnbImO3twCkoi3n+H9XAPezz7x8QLKu922xctYwI55cd85Rhu2OXXe49ix3+q9rYQ2Hk/1d65vvdG0y5srMeuVal37pDsVpUC5VNIiBNcOFjqENfZNfan4SgluqlXCbVAVvtuyFmvi+cxGo75ZGWI+tJMTan2qkm7DRntlN9t1moiVTpYz+Xdn86mdn5/b9W1/m2Rdl8d6kxNKZfapT39KYHiuYKbIknxl5XJoF+dP7fr8PSvlmbb5+jtv2Rtv3JpFbQWTFa/9T6AAqvufebHHYgL7nkABVPc98WJ/xQRewAQKoPrhD/27gGopt//6137FfvZnf8aa9ZYNRsNvMl9hxaaj0bekzYaq9Xj27Kk8mkUjVpwAACAASURBVL4PGKvYeDJR4NBCKcGwrIQVRXZ2eiqACXAE1wLekDe2AF6btQ37fTs86ikQJ05Tq9dILs1tvpwL4JRDX8wffkA+O5qMBTQATKtlLKYLpjUFcAJk+ccrWY0O1vV662vMxfIBjpBfAlJBnKTjIrcECM3nE3k/e71DAQRYWcBLkq4l14SNXcSE/LgKHb7/4M6ptg8LhuSVRN/pfGH1al09oyTM3rt3z/rIcqs1MYMp50ZA1Omx/I7qXy2Z1ZotHTfyUtjCxYTKlIqZtxYoUWDScin5NexkGOElXannle14ftlub66UPlsNAePORwrTDWgFXCOPhXGEPeW46betNaravqsFIhXYVQCxb8AXdThnp3dstlgpzMdtExkyMuCSgCAsKPNx3aKO6WZhgOvYqDctS0gpDmyxWmi2nF8N+exWzq0QquHAjg6PLMCbvFwqGIsFiyxZ6tr7Fc/WWW7ddkfyZs4FnynXYTga2nA4sE67a3funilPiXuHY9tsAIErnRP+a1KaCdyCySSXKVcCNXLjlVhgFkI4PzywXHu+xraYxeXTZ1ar13WPBJVQ4VsEZNFj2+32HHOuKpyNgDk3PAsA/asLu76+lB+13enq5wTJ9NHhiVj0kCTljVk9qtho0LfpeGAby8xjgWUDw73SfXNxcWmz8dS6h8f2qU/+jKv8WS5tlSSqnUnipc2nM7u5vbbZ5NqatZbVo9C++rW/tzff7tuKZtUCqH74v2C/xx4KoPpCxl7stJjAXidQANW9jrvYWTGBFzOBAqjuY+5O9MvLCYAz+/znft5+8fOfV91Fo0oi6UpeQdhHy9eSYaoblFCcEt7LqWSP6lGFuVE/asnCasMyQms2JaOaBWYKVi+DilR1R0+JthsSeqdj23glu7q+VigRVR8H3UM7PDy0+XRkWZwIUDx5+sR+4Rd+wTzft/liKnAJMIQxG41G2m7r6EggtH97K4aS42p3Oto/ibHRtr4GMATbCzgl/fX84lyyWYAcbGucLhxw20pUkwQWuSaPKPLKtSGNzuztt9+wX/rc58Rwkm7MZ05PTrU9XrBsdGFy7C+99hE7PDoxJKWwo51O3cKgrGof0ngBavRwArIBoYC4erVtV9c3YkfTHKBEsm6s2hr2jyfy8KBjF+fnSpcdjccK2jk4PBTrCCOMJJYOWtjxTrerkCpQnDpduc5N2NiyJevE6gBJamCQClcCG09GkhX3+wN5NLmmqsZZr10KtK57rvuBFxLVetPJigGpA1jTdlvvoa8VoMqMEVgDuL18Y+12VywvzCQsreqASp6O37R4MLdaLVKXrFKBkemSvjunQmhb6zOd2je+8br90i//iu4F0na5tpPpSP2pZa8q5vq1j3zU5rOJJNPMIwprlqVLAXmY32a7o8AiUqtvbm90TFxzabk3bmaAafUHd5CmdwW0G822QOjOGw2AJlkZlQH3Z56nhl32jTffUK8w1Uuj8UyLKydHd7RAQx/rZpu4DNiERR4Pb22+nFg1KNvRkZOxZ+uNvf32O9Y9OJXU2N17kaKRSMteTobyj59fnlucLPSzdPfsrv3W7/yOvfdkbLPEJTUXr/1PoACq+595scdiAvueQAFU9z3xYn/FBF7ABAqguo+hfztQLZXW9tKje/arv/xLAowegTXrWKBk0O9bsw4DVhM4QpoK0APIBZHzevI+QMUqTe3Ro1ctTei39C2IAru+vhK7CcghQVVdmpvcyp7ZgqTURs1KHuxgbhG+1clCDNn9s1Prddt2c3MjwFnyYTVLdn11qe2QQMsxkXgLlmh1O0rFJYxoPBnrWNkn0kre0DvouWRckmWz1K5vruzRo0euo5OqETo25RccWaNes+WKcwTEkAYb6H0wbKt0rQ5PvueXNgJ/B92uHR8d6cJd39y4WpbRyLyy8/XWmnSs0hW6VudrrYKH0QUVAYgApnhuAU8c9y51FtYTn+LRQcfyLJEMFGBIWi/bJ2X58eP3xPYhf2W2ABHOmf0CKJGGAgLxCd+7d1+MJ2wgbOT19Y0dHh5Yo1G38Xiia3tyduxYUZKXPUKpOMdMHlF8mZIqS8rra19Is7kO/J1rwmIBx8H15P0scADO8fbCsI/GA8m7+QzyVlhtV+u51oyzLHEMc636fAGkVufvDrgSgsX123XcPn3yTMekECUipEsbLVbcOzuRRLzV6tnNdd+Oj4/lW/UrvoAkHt44XtrtTd82JBhLsjxxPaowuVkqya9kySWTbDxeJVpM4D5TD3CtJmDvVjbWmgWyZq6papvytc7j6ZP3JR2mCxXp92y2dEnZlYo9evCKvLOV0EnVBebjpeXZylqtpnqCyQBDak2Q06bky3u8TBIdT40E6iRWZdJ8NrB333lH8z+7d2IH7SP9bP72//E79vf/8MxSgq22/bL7+C1T7OObEyiAanE3FBP48Z9AAVR//K9xcYbFBIp6mr3cAzugCiRFy5ra/fsn9uu//t+4sKNyYHHmZKn8w8PucjZX7ygADcBH4BI1Fzv/4YaOzhgPYqgakCROxTLFi6nY21We2dHxodUrgUBWv39jF8+eyivb7R7byy+/ZHHqWDuqYw6a+OnWCnW6vDgXO5uIfUyt24NtvFb66UnvWLLLeZoIHB0BGEswmgsBBRjisue8kO12S4BpPB0JzLE9AN7ZnTNrIB+OY+eLDFzarEsXngsgNeptG47GSjoWo6sqnLKVoMQAnEEgzya1OoBRZqHaE0KoktRa7bbYXYBot3sgvOCqVZDT+mIcVZ9SQk7tCQwD3Lq9jt3eXtvTZ0/tlZdfUbVKVGG7gU2Xc8vy9fO6F7dokMtHC9AqlzzrNJsCyKqN2XqE1T1qzr+JRDXJMhsNh3b3zh15MkkqVqWMR3coKbllqwMW17kChGBemRuADKbV+VlzsbtnZ2cCkaQH7cKsuKbIckfjoRhcLlAUhq42ZzY3gOhmnQug67ptcjGjXOvVcmXtg0OB0/GQgCtCptZikfu3fev1DvReJLbMnet7cXluX/+Hv7OXH71i/T5S8USs50997Kfsg/ffF4DnPn300kOxqbxcRY4DoXhs33jjDTs4PtL+uDZ8/+mTp3b33j0x8VIUhJECyDhfaoeQPrPgwHmkLLxEkcXLlb3+jW/Yax/9qGpjnj57X+FcYVRztUuV0O7fe6ifqVq9IbDMfcIxtpp1i6qhrimac1QEHC/MKuwy84R9RdHATJJ4Zm+/9bbVGnV7+Oielb1APvP/6/d+zx4/HlvqBZJvO5r4n/eS0uI7Xrtu2n/Klr9zO9+5DfnJt2qMf852d9f4/28bP4xz+i9towCq/5SrV7y3mMC/zAkUQPVf5nUrjrqYwD9pAgWj+k8a1w/4ZoAqIKlkHkDLS83zMvv1//a/Ut2GbyXViyiIaNtNOh4Pt55CX35TqjgurvqWSf7pQovwUcJowiwBOACqliUKs+EF4JWPczSywaAvNm9TKtsq3YhdA5hd315ZPQit2axr34NRXxJWwGF/0Bf5hvz39OzMCP0JSmV75513LPNK9sorr8iHyLHc3vbFNAH8YLcESssVx6q2mnb/wT176603BeJgvQCVGwCWt5HclpRheUanUzFgfA6wDPiCjUPazGezOHY9l5Iir23j83XnzwRAcSxpGktozaxgbstBRf5cmFCewan/AXABdvCGAnSQjRIIRNUK4JZtv/fue9Ztt+3Bg4cKG+oP+0rbhXEGmO6A4a7SB28qwETJwlbSNQEcAj6RsgKGAZ8AIOerRNpLUE9JnaT4RQX+SNWNAlvSHYv0WzJVztEtZDhQ61m8nD3vNeV7ALcgiMRgIolVWnDFswcPHmghg/Rdtz/kwpndXF6qugVmmWvCvJI4tk25Ij9tu92x0WhijVbDMerVulJw79x19S3M7emTJ3YDo3r3SF7QOM5tNBhr4WE4vNUxIJslyGgRL7SAgHd5Oh7bZDwWEBR7nsTyqYLpmBvnyFyYH/NAns6xcQ9wL4N3ubfxTZOGDDOqRGz81NXQXn3tNTt/9kR+Vu4Ljo1jhk2HhW43W9bqdgWCFSC2XKj2KawGArwkKi/nc1vOFwLJ/MxRd+RSpxc2m47t5ubSOt0DqQcqASFUZfvgvSf2+1/4A7u+Ti33SR1Of8DfGd/+sR8GqGOL37kd7vPd13Z//ksHqpznb//2bxfPsD+UO6/YSDGBH90JFD/kP7rXpjiyYgI/tAn85m/+5j+63P+DPLh8Pwf4gzx8fa/P/CBMww/KHHw/5/Xd7wGoOq8aQHVTAsSt7eGDu/bZz31WgC2qNwXOOC4Fwtz2BVBdgm+oB/DROLZut/ucjeK9ADNYMICUZJyqM3F+xtl8omoXZJ8vv/KKnZ6cWJLm9uTJlUAnaaoHRz3z1vSZLsVk8nW2ORwP7OCgZ0+fPrE2yayXlwIDPPQjnaQHBEAGmPngyQcC1Q4wmpJnCavhONZr96DO5wAd6qdcLGzcvxXLh7yYF17RhJoV8cGulzTjIdrzFBwkXmqz0bkSZsQ5AXLWnkuw5QXYoVIFoLGY4z2t6bhmq5mrNgnoYWVZAAY0F9MFIAK8Oma0pHOEpXzl1dcUMvT++++LhQSUTiYA1bWCqVSrEwJISc+FHYSx9cSWcl5cr6ga6XoC2tkPwIpjrlZD8zzXjQpQyPLU/I0JfO7Cd+DsYFgBz7v7Yie/lW8VplSpwi7Fd019i+ckuWy3RKcpsy85Rr5snuP1NhvNCZmzO//AShvfpQaXfZvPCJBq2IMHj8Q4druH9ubbb9i9hw81M8AgiwocF5J0Eo4l5V7D7uMzze3RS6/YaDSwT37qE2If0yS36XRu4/nYnj59ZtPh0Fbx0lKOowRDmcsTO5lNdI1hSWHt+ToeYOqSQKac2+3tjc5ZcyX9GBky/a752k6OTu345NhWydJm06lk8PwssbDBtaDOBmk9AVnVKLTpZKZrElarWojhnLTvTteiIBC7yucvnjzV1503PFMAEyoF7MIHhyd2cnbHqo3Qyhbau++8bb/7e/+3ffDB1DYV2Nlv3p8/2O+OH+6nvheD+sPdw4/G1gqg+qNxHYqjKCbwYU6gAKof5nSLbRcT+BGZwPcDVL/zUH9YwPUHAZ0/yGe+16hfJFA1L7fTk541G6F9+tOfgVS0Rqfl/JR4CWs1gUUSaWETxSoGVVsg1SXJdwv4AHMAIICDAE+a2WQ2FoOZ7VipstnN9bW1uj2xcVm6kT9vNpqoOSOPE5vNxi40J8sEDAgCUijSxiwl2XQ+FbgEZDK3l1961YbTqZgwHuCRa+I/5T30t/I5QBNsHrJWwMzJyfFzryVs33I2BR26feSJwNZOKovHE5lnp92zyWKpIB+xoeu1QpOQBwO+APDL1UwSY6p68AueHB/Z6cmxXV9dCXDC9HJ8PiC15OpuDo8OJfmUl7YH8Ge7M70PphQ5K2AN0AvgBMTfv3/PAs/stn+t63R9fS1gD5jipQUGQpNSB0o5No4Z1ptkYNJ35TGFsdz4mkmzUXX9ommi85FXFu9rtpFcGYDLdpBRA9YB0c1mW2nBtVooefKdszOF/ADkYIe5VwjE2qxLtoznSpOGRcyT1HlUg1A1LvwPXiCq5GTKkvgCYpGRp6mSplkywG/a6OLpzazT6el99+8+EMtLRQ/3abPdsCWp0WmmwKqjgyOr1kMBYRZP3n3vseZJuNHt7a29dO+B9fu38p9yHejg5V4KInf88ldv73vnx15Yskw0b77OS3NCXQADPp3ZwSGeZU/gd7Kc2dnZsT1+/NhOjmB6QzGmXBeY7Ytnz6w/uNU2uNc5LrzXD+4/ckqFWlVsL8de2YZXRQGJx2t777131WP7yU/9tHU7BxaFdVvBrmcr6zUObbmY2e/87v9pr79+YThsfd8tZvyovAqg+qNyJYrjKCZQTOCfO4ECqP5zJ1h8vpjAv4AJfD9AdZ8PN/va184jt59LtGVUNzya43cDcIT2mU//tB0dHethmhoYWNFms6WHdYALlSvIDQFmJdi1MBIDBthoVusK/oFN4qGfB3AxqZuNTcZD9aD6thb4afW6kl5e3VzZYu46L/FN8vDuIyldrwUAkvVG8tBep0chjB7I2b/nlySBVD3HIraPvPaajeZThd+wHYCAV9oxWw64wXCRiIrclVAfwB/VNjBn6ltNM9WAAPoI3oHtAlAdHHTFVrEvsX1+WSE6MGSwrhwndStiWn1foAPJ83K1tE63LfaMGhRXlWLaJ2CB2haSdXf+UUKCYpKHg0ALAu1e024H10AL9ctyXFwr5MiAxHUOU1q2KQzixqxad52z7ANWjmoc2Ddmkme51Rt1SZ93tS+ATPyisLa9zpFANwwdADbNEvXUqn82z61arQssAtAJj4JBZobHR6f6ExC+89oCrKFz+dym5GYCoOOawBIrcXgxt1wpy6Fmjxy63qSr99LqJElbLjabbeTrjfkVJKswuhWBY45PXbby/dIdWtZ1AOgBEv2yJykx1UnIZ1m8QEKLBJt7CEksfmAP2hiPcIl7eyrJLosHpbULRyoFqAJSBU1x31WrNf0cAH65jr2DA4Fjtg+YZWHk/v0Hmj0zp3loPBxZbpk1JQNPLQwq1q43bBk7oCovsV+2QX8gz+nRMUA20MzY9tXlpR30DlVTw41U0gJQYjG+6WbNTk5PdJ3uP3qoWqQ8K9kqTmxBYnClpkWS3/2P/4/9p//0RcvpEN4gQt+WDu/nl02xl0L6W9wDxQT+VUygAKr/Ki5zcZL/2idQANV93AE7oIqoFQiY2UGvoYqa6Wxsd07P1O34vLaF8JlyYP3RSP5KwIAYu1ZXoEQSVeSknieZq6sJaYrtqgGWRiMFD/EnQMUPylaRT5OH+6WYTEBJUPFtHbvUVwGJMFLC73yxEBAEhAJykKoCfCfjmd27c0cP9Qv8qFs57mw6FwCh83LHGoqx3kpr9ff1RqE5AC0ktbCEJPcCwgE8BAYB1gDreAifPnsiYEVQDV9Hkswxc44EHgEwAfTxkuMoqVNT2tYSoUWhejwBK6qiaTdtOpuItSUdmZlxTKQdk7osMAlcy114DvtnpiTHfvD4sSSg+BDxRQb4N5PYptOZTacT8ytlyUqRk4JtSGDm2rD9VrulpFtAHUwd54Z8FbCeLJcClfk6lZyV9wJeOWeCjJATA9bQ5IrtXG+s1epovpJYI5GloqZR1/2xKZWc1Hl7TRQ4tJgLZLNIwMz5O8APgMzMkbHWa1WLAGrLmfaVZMhw8WLi7/XlD2XhQ7JjD19qonuE+bMIotmtN1Zv1OShhUmHGV/nqY1nI81FVTsANn/nzzVJuKniYXHi7tk9JSXjl96x9lwP7l3Cw6gs0j6aAMN06/PNde+wMMFiATJpfKTyeNN5S70MSch+yUJUBzC+mUtm5n7Jk7UUBcyAc5M/Nt+IYedz1Dh5Fd9qUcSqiwVIpddr3TuAehKBK0jSN75la45lbNUAz/jGfv8//4H95y/8tQV4qQuguo9fsN+1j0L6+0LGXuy0mMBeJ1AA1b2Ou9hZMYEXM4HvB6i+mCP7cPe6X0ZV8MG5LzcATeSFnv3Kr35eDF2z3pRPkUqOs7t39MDNgz3s3Jw6FytZumXa2AYMHixovFjqMwTd0PmJHNP8svyP+B0BJ3gBeeAHPCx5D1JT5Kf5WmE+rm4DBtexfQTqAKQAqrCKgD4e7hU6ikS5VhcbJqCUOM8sbBeMFr0egEf2NRwOBEr1sQ0SSMfgAtqQa45HY4EzQn4AhVTAlAByYhEze/bsmWNzPdJsYSMDMXB8PqoGCjzivcsl8li3HwU11WsCUIA2jpv3MQ8AC4hGXtFdLQksaRRta2Aq6v9stzpi6gBSBPhcnD9TpQt+VIAmwUjNJuBtatM5DG/NJpOpmPBep6Pzd77EjUAznwHAcax8iY7Y69tru3tybF65ZKMRoVkcd13HxzmyDWaEHBa2TqAy31i1XhfQheUVmOLOwCsbBPJ6qgoncAFWgC8Yd3y+9YiUX9fJCqvrwpRynQchVNwr8tdKduuCumbzhT47nczt6ODAMaYe7Hmk7exAH7Pk+EbjkbaBRB2mmXPxK57ScxUiRipxFlsZLyoA38NDSyCWSRbM8ThZtGOaJUXHa6sqI8/87cIH82ShQNzsGsbb18KCwrDK1MGUBDpVdbS9d1hwqXglm0zH+lki3Ak2HbYV6TUsK6wwP4fcD5wbwJ+fPYVZseCyZfBJnWbhh2MiOquUe5bmmXkVs7JXseurc/vyX33R/viP/9LWUdtKJSTQxePUh/vb/Lu3XgDVfU+82F8xgf1PoPjNuv+ZF3ssJrD3CfxrBar7HbTie7apv4QqbSyqmf3cv/mU1elz9KuWpXMbDAZ278EDOzw8ct2o9GJmuaSvsGolP7DFfLFlrGAKnUSVh3dJZfHtbcEYrJsCZ5JYQJUXoE39j5JjAh752lyABWlxugI0ju307FQMI+C30YaVdJUsAAjL12LqGlGoUCFYRmShy2UsSTJ/UneySld2dXVjjx49FABaZ2t933lqV/JJMgdAMvJWmELkzzB4eAPHE+TLVQECWLyXXn7Jrs6vXRdqtaJtkm5brzUdu5o4gAxYckCNYKe1dbodeXgBX8yElFcAHX8XAKo4uey6lEv2S6rtevtZtgOourk8F0jrbpOCAehxuhKwOjlBCuq8iIC4fv9KLCk+YaS37njwl6bPgdBovrBuoy5Gj2MDzHGdCK1Cv8o/4/nSpRWvN1aL6jq/ckRyrSegynt4AWbrSGS3YUy1Boz4XGAbALdjy2Ho8a6KUcSLmifquOXcxewqCMt5gGE5x6OJ+dXQhv2RzgVYtgufYqNJRkpvrM8Cfrl+XFtwKYsWAEUWSaIy3s7colpoWZLbGrAvRnqqmbLwwAxIePasonCk2QoZ7tTCqCImn8WcXsv1uY7nE30G5pv7aTZbaJEDT/VuzpKqL5fydxM6xXUqe9xriUujJmGb801T67S3PxvTsZ2cnllAH6uUyMRRlZ7LhZmZ2FklUXOPry2n+zYvWWm9scOzQxstZrYYjez3f/e37C/+6kvmN+5bXsLrW7z2PYECqO574sX+ignsfwIFUN3/zIs9FhPY+wQKoLqPkX87UOUhvtrw7OOf+Ig1opr9zCd/zkaTvsAFMs3peCbg2ex0bCxWk/5Nj5BXgVFkjbCqeCJ52KeCQwE+1UgsGC8Ayc6nSHAPr3anLVBQ9hwTB+NHUFCjUbfReGrddk/ePfyX7KPRbMmzCoiAieJBPV3FCkk6aHfUufr+k/cUSFMNa1aNauoZhf1NCKKhmiVJJP8EnKZx7lKM5Xt1cwd0nD+91PHAZmWkIm9ySW2VJJxlAlDUrjAfjg/G8d7Du3Z5cWknJ6dWDasKwKF3k3NE9usCkwincrUk6qZdLp1HE1kzjF1M1chK8tlWuy7WdDgYbRlA385Oz+zy6tLm45GYWpjh5WIuTyehSviLOZ94mVjv4FD1MEhA8XS6RGb8o+4clfYbVQU6E0Kcmg0bjPuS+9arSG0TAVVA8vnNlZX8impcxHB7gQ3wXua51agR4tKZCxxSHYtAW2DZNmGZbQFSuc94cQ10/cy3SohvFlkssl/nAQVEc98RpAWYVEXQdG6T5dxefvkVu7m50f3IHJXKC+OIIVTpyc7nCwhuNlqSjeu9MKgsSFQcC0tgUU4YWFDRvt5++y0pB/gcx8G80nQjmTVnp4RkJR97liUsdKSWbzJdf64Fs2g12vbee4/toNcTKMWHjdfZCypi4JlDs1G3hGMqOc81gBqp7nKF1De3dquu+5R5kUzNxMQB52aV7fEBnjlmt0gS6F52rHxss8FQnuXucdeSzdoev/6m/eWf/YH91Ze/ZGH7FVt7LvypeO13AgVQ3e+8i70VE3gREyiA6ouYerHPYgJ7nkABVPcx8O8GqkF1Y5/5uZ+24x4ptfctCHyBSB7ycUzO5yuBLxhUHszlgYTl8Tybk3pLHU1KgI0vCSn9nwowGk31fkAMQGVXj/HNjtaKgKqTqLInE7O266CknqRccT5O/JK8gXcBstJ45ZJnWw1rhEhmTUCVXtFuCw+n80ACqsbTmVhHAA1ABskxL9hdknhJ6mXjsKWNWkt+UWStAA2OPS9tbIM8td6wi/NLhdgo+AgGmY7VIFA4UreLXzWyNHagUD5WUnDNJEsGYIynI4UAKRCo5VhogCxeW8AHjKBfylXHg8QWSFeuBHZ1dWlHRyf2+MkTBe90Gi3JnWv1yAbDvpPc+ly3lXU7PYtXiaXrRHMHYMkXvF6LxeMFu3tyfGrPnp5rX+PpWCBNTTEUGJUrtpjNLeG6SpZalu/VeZedj5YxphsWApwUt11zQKsSOuANiASUAqSQTO9AuhjA7JvM+C49m1myfa4L+2c2QSXSrOJ8rT8BdABP5Misb8BeKpgod/5O0oQTy6xSDjWLPE3FDCPdVg1St6WU5Ea7LRYTiW6n01XSrkuOdkFUhHkhF+eY8Z7Gq4VUAIDhUb+vRQi8rCgJuM6j4Vjv5RjEHsOJe76VVf/j+oXpCAbgwkjz88T2YGk5dpdkjYe1YodHRy6wTN5dl0ZdBWDTw6tFjS04zVwys8D5am4VK9l0NLZSWLZlmtjg/ML+9st/al/+678Ro5qZO67itd8JFEB1v/Mu9lZM4EVMoPjN+iKmXuyzmMCeJ1AA1X0M/Lulv2HN7PO/8BmLyoEdH92zZrelKhceuh1b5sACoUPIXO/cuWOlvKQHf3kU08wury/s7OxUD9MAPgAHXaE8+PMQzn/vJMC7KpvxeCTWijoXmMpy2ckZAUI8oOMXxDgIiI3qSE7x35UFONccm7dRiEyl7Dpf6aw86B1YluC7rdvV1ZW8k/nOlxo7vyegsNGoChDjR3S+UoKCkCbXbbmIBQiUIuuX9WzPMcC+4tfFzwpDChDBL+mYvURsaK/bFZOH9xZ2X2TPFAAAIABJREFUkBRXQP3u3DclQooqClfiWACtAG+OY5cynSdz63baAnOw1lHVBTjx8iqhFgwaAjpUsiQCdkkabyWmkS1mS0mly6EvKTXbB+z3+30Ba5KZOS98rJUgcue19YpmycrKfsVq1bq2x/Vd65rGqokBiHPeMNuEAsmLTL0M8mVk3+YAqCTVgO6tdxXGL6yGDqRFuwRdB9iz3NXokKpMrcwuxRefbr3mjn+RAubmVqtUdK3FEit4Cn+zY6lVEcNiydYXK08pVTtJrHuZxQfew9/LUWir+VyfY3GE48DTSmUN1xF8CNjDr8v9jdRcoN8vWZbENp9MFa6061EdDPq6x/Gccr/zqtapdiJsaq2fg4PDA0m8WQBh0YL9MJec7lpofZmoPbtz945+HmBaOeayvK+kH+daBNoFcCnMzFxSdpatrERA18ZsuprZIkns/N3H9pUv/bH9w+tvWNh+ZJnBqBaPU/v4Lfut+yiA6r4nXuyvmMD+J1D8Zt3/zIs9FhPY+wQKoLqPkX87UAWg+EFmn/3cz1rgle3O2SPLPcc8InfloViS0iQRe9rquD7OilexVbxwaaaeA6cAWoKNeMjmeZhAFwFcJKMV/IEuQEgyXBg3GNF63YZDB6CiKNDD/tMn56rq2L0XyWmGlzFOBSrUwZpl6t2k7oMHfVgnaj/YTqfdtXfefkeeTdJo6ePEq+hVSgIiAJ9Wqy6mC9DAsStRdjLZJtrCsG4zpxB90u0ZL7fVN75ChmAonwMiK1m2SZ13s+xrBkg0nZQ1EUgRmE0JTHKdpruqFnW3JnR+rrYpuLn12g3L1FPadMwsQT0l2LrU0jUS10zpsfgTFdizWuj4L87Pt+xlqvRf5nF8fKR9K+ioEth8NtMxwobCFOKGhVWE8dxkuUvQJThoC2hUmxNFZCxpOyweEFbU6x2op5NrCZgF1IZR4EBqvJInNvTx764E1Nj3Lh3ZSZBrklJT5cP9IrYwCBTGpWCikvOMKj0X/WtQdgsDeFEVVpVLTivQStJyrSY5rSTBWzk578Ejy/mxGKHPEFxEJ22eiVFVDQ/+3ZInpQB1O/hMlTQcRlpwcDLegVXD0LI0VnryqD8wvwxg5j7x7fLyQoFX1zc3Wqx43kPcbGqxgXsdv62CxOjjDQOdN9LnNFnJj4q8GxaaRQLAJ927SJ1hzmHFVU20TfvFz6z0Zs95wrN0aRmLEwSPreY2T1Z28+TcvvqlP7HX33rbos7LBaO6j1+v32MfBVB9QYMvdltMYI8TKIDqHodd7KqYwIuaQAFU9zH57waqtaZvn/70x+3s+MwqflVyUphAAFbUbNjV5Y11Ou1tHQ2AMbZnz87t/oP7z+W/vJcaGoACaa+wimFAHQiy3o2CgXig5kGbh2sABn2kzTpS0lgSSvpB1b+6pvolkVxWfsEktWW8sjTfOGBE3UqzZes0FjOJ7JevjYZD592LIru9uZGEEpB7PRgIcMNKsi08tlSY8KAPgAAMjUYuGKcS+KrCAby2ajX1cXJOg/FY4BSZKICrXm3oXG4HN/rcbf9WxyYQtFppmzqPJeFJbp8AFthKgA/BSAAoQJFfKuvzMHEAwrtnRwI1zEdy0q2sFYA7ns5dEFOzrutDmq5Y6BiZL77KSOcIcNoQykT1zXBgn/70Z6yK9DTPVI8DA4xMdm2+nR4dCWi6flXSi13gE0B+MBzaxvctqlCl4qS5XE8WJ+SzLDtAiaSVTtn+oK+v7fzDOw8uYLyBhDZZ6XyQSQNUuc4CtrnrgGXGMPfInjkemFsWFoaTqX44qGaBXRRIRRjNxYfRXa+VlgvgRxlA7+hugYBjYs4w/PSxck2STabgKDzTAGzug0a1LuDIIsrB4alY6c32Gt3cXDsmdTpV0vPw9laLBI1mw8bbrl0+t5Nf83fmwqschrouHC/3zwcfvK/7kS5W5NYH3Z71RwOlPHM+XAPuj9OTU3vnrbe0D89zvlxCm/gJ9hUW5XzWCudax7ZJMwtgZgPfbkYDS6cL+/IX/9D+5qt/Z9XeK5auizClffyG/c59FED1RUy92Gcxgf1OoACq+513sbdiAi9kAgVQ3cfYv1v6W2t69pM/9ar91Ed/0nwLbJXM7f79+3Z9c229zoHYoVa3a+MtWFAqK4ATQLeK9eAOuEOqSHjQq6++Ktbz9nYgmau8h0gdo8Y2VMmFCQGG8yS1t99+21qthrXaDvzBch4fnYp9Uk/qVjo8Wy3lPQSY4YPsNlpiEKeTiUAOwAFJ5de/9jUdf6vtfITjkZNa8qCPL/D84lIMGgCAV6PVsifPnmkbtVpk8/nUaoEDF2x/PJxYp+P6Uql+ubx0HZv37t2XRxJmExby5rovv6lCoGr4Zgkxcgm/gDT1o5bMPPpDSiYgCtPHjGEWAcdU4RwfH7sAKvy0ZU9yZGYgL2x/uD0Ol77bJWVWEuKlqnwAVAI6dL1uYnl7kRirAqZRt067bVeXF/bTn/i4zVcLS5Jc+wHwHp8c2XK+2oYv5Zo9SVPzGI9yTamyBAXNZnhHA5svpgKRzA3pMTMA/OYpPti1PkOgE0zgZuNZo950QHhFKBasOr5hWO6BHR0e2XX/Wt5N7hc+k6bU1jQlDR/PZnbQOzJ/Y1vWdqn57oChunhVXUResgOuyMq5R28HA22TgKXpeG71RtOW2crGA7e4AHsNYByO+rZew4qH5pVDO+od23A+t1defsW++tWv2mGva/GSECQWQwJbxjumPLX+LQFkc11P+Z2R7ZLKm1Ah1BRbT/ewW6xxygLuSRh26plg6Zl1KOn50ixPrddu22A40EJHtRZoJlwnBWFtw6dUzyPGfq3AKI8qnLBii2Rl89ux/ekXfs/efPNt84rU3338cv2e+yiA6gsbfbHjYgJ7m0ABVPc26mJHxQRe3AQKoLqP2X83o5pv5vaxj79mvXbPPvLqT1qWL60LMIsigYQoiCzL1hYnqcAVMtOF5J0ubbXRdDJOl5aaKnkXQIhMFOZMtS+EzAQkzsLwDQU2YcZKm40AcbUaygcqPyVVHlt/K8ALhpZtlKNIjCQy3iRb2cnBkdJYAWjIKGGZ8EUClpGsAhDwcQKMOq2uuixJEJ4vHGMIqIK5otO1tGUug7BsUaVsDZjeNHkuXZ7PFi7x2PP1uXqjJdBBkiznPpoMbT5b2f37DwScF8u5mDsYwl11T7PdtMUKL2ksPyyeRUKDAj9QHyxpvAAQgNJ8ObfDg56AZxQGxmflW5zMJT0FvAKEqBGq1RryURKihHQWwNYf3FqSLMUyA8iZNcm9MKkw1+WSS15GFo289OjkUIA6YN/zuUW1muph6LRN1SfqQqwIMwJg3d7eyB8L4CfwCkBNiq0CiUiiDVw1D7JsgTADqLa2PlqXVgvIAnhV/FAzIp15ES90v3Es6malfoZAJNjESmSNas3S2HWaAo4JVXKJ0g6wAZbZP+eKRxlZMosksOz37j2UOgAJdn98a61q3earmWVxYnFCQnCu1Oqz01M7OL5jtvYsqDV0nWGP2w3mWLbFfGbdXscur290joBQjhcGleN4+uTJtq5mYs+efmAHB4eqIiqXAwtr3NtUJy3FqrabLcl6kTrz9Qx1gMqJ1jafTmy1Wuh6lby1Qpq4p7k+nHuz1pLKAWY1XWcWc+29suXe2vwotPUita/85R/bH/zRFyzqvWq5wYoXr31PoACq+554sb9iAvufQAFU9z/zYo/FBPY+gQKo7mvkDmCSKAuDVPJyOzrq2k985Cfs0aOXLI9Xdnjc04P3cjm3sh8IzEmOmaaSeCJnxO8IkPUJzUEeii9ysRSgATS26g0BR8l853Pzyy7FlLoOAZFNrgfyy8tr1XHg65TPMaCzsiZGDUkrkl3AK1Ue9EkSYERwz/EhktWFHtzx8+GXxVe7mMNshfKKjkYDsXsTZMaNlryAPPCPZxPn7zOzr3/t6/K+0tmaA758l24L8CLQh/OE6VPiapLafL6wBw8fKpwIPyLASQwqZaSbko0nYwFlZuDAmpNnwgDCoBEWxYz42m2/b816SwE6q2Wsc+eY6KCFtYRp5fyQpt67e0/ni4R3Oh3KzwjoctU0+HZzLSIAAl3djUupJVm20agJAAEc2VZQhoEmMCgT0G816pIET6czt5/VUsB5sVxatd4wwoKQcnP9uZ6b3fXzPHXVlvySQCsvJLLyfXqeroP6UUmxLbvrTrUQiw0rfLFrvLJ1gWtANvtFOizp7DZkivuPRQbYV+4Z7il3Hzmp9S5tlwUQVQvJW5romPHHcq+cHJ9xa2yTlSu2WK1stSBpGeb/UvVGYeDSian3abVhtUPL1niLCTEqy0+9XEx0jwFoR7Ol3Tk9FnPf719rcYNrB3BlsYSfDdhnmFgA9XAwsNOzMysHkTWabTs/v1Dyc6/d1c8EgF8/I5u1xfFCagOOh2t+0OtobqRxJ8uV+RXFVDkW2fMsXaeWzFeS/2Zebs3egeXzlf3Vn/y+/ekX/9z85iNbe4X0d1+/Yb91PwVQfRFTL/ZZTGC/EyiA6n7nXeytmMALmUABVPc9dkJs8Lt5dnTQs8999nNWCX0b3Q7s4cO7tphNVOcB+EIiSjcnYBFJ5QYNK0E8lYpNF3MbjsbWajWVYouXUh2lvvfcpwf7FwMwS546NJGFJvHCFvOxQpfKlVAyYQKaOt22jUcTaza7qlkhxEl+z3hp9XrVqlEo/ylA4uLiXPJjGEZYs2G/72o9NmsBTUAPAAyg0Wi0bRWT1Loh6UkgHKYWmWayRLZKyFJTzB5gznkGywK8JBLj70Te3DmEfVzboN/X+S0mUzs9O7GL8ws7Pj6RJxRgjsR0laQuDVfJrJm163X5ddkOzNsrr75qi8VK4Uqwih988IFFYcWqDdjHlcErEjxEqaYL8onl0xyPB/IqEoiksKIIJraiawKbDXireCago3Tkiq9j4F+AT4S0OKpZyQ/lywwqSG1dzyzHq47QWt1u+zcCQ6oMyujMDcUgl33PQJnIVinv5L7g+iF73aXyuiTd0DzkuAo0qj731ToQ6BhVgcBGU0AfvzI+VgD9dDrZpkVv5Oul+5TQKranFF8Cv9Sp6+mcAX2SiVcbYrVhLGHMVWtDd2+rrVoevLcsutwOryzPUru5vrDFYqaZwILfuf/AqtWWancAvdxfzBmp+vX1pbaVZrndf/ialda5XV2f2wZva+IWafLN2s6fnVt/MLTT0zObTUd2eNAVqKY2iblvONeUxYiKgrHwK8Nww5ZzTvPFTD25IF8k4wSVsdgwn00sXiITX+o+x/fMNpI8szyOzSNh2qd4NbTp9cD+4W//wv7qy39tQedlSzcFo7rv37DsrwCqL2LqxT6LCex3AgVQ3e+8i70VE3ghEyiA6r7HvpG3DSbzox991e7euWPZOrWzo2MLQ18P30FU2TJZJWs0WpLD1mpVsbGAPqWswjDd3Agwwd4hY2zU6vC18mYCKAjIiRoEBMEOUtVxaMvF1BazqcBiFNXElIVhxSazkdXCuoGBAHHUxPCQjjwWSXK70xIIgYEktAmwyOdURRLH1u/fWDWsqu900L8VaOYVx6nlG+df3JR9a+EdnE7UtZknmViwk5Mj+UfZlgsCCsRYuioWT3JYPwys3e4JxCE9DpBuWsmGo5GAMeCCOXl+2dZswy+LCUOaWim5Xk48vQAmmGKOn4CqJ0+eyJfLHGbLldKLV+pKbQhk9W+uNW/Yz4uLp6rIefjwkRYakP/2BwOBWgArEmfAJInAnD9Marvd0H4Iqbp8di45bat7KDaRmdy7f0cgCJA3Go9d6jBpygtXQzNfLlRbJL8x13dDwA89skiVp3ov0luAJ3JWzq+sihiAatnKAZ7NXD2w1AgtkliLIDDDsJ2AQkDo9e21/LTMjG3R5QpQzbRYEtrVzZXCtFyVEYFLgaS0zBlJbLd9KDAO+ON7MNLXV9cCgtw3SHG17Ypv5+fPLE1XliZL+Xk3SMKbTfMqyMzLYnmnk6mdnBzr+gEMWaQYjUZ2dvaSRUHZlquZJcuFzRaTbWpyaldXNzo+Kpi4R7hvXe1OYIdHJ1aiJ3a2EOhHas51pc+XYClYZXzh2TaQCQDMvdjrtLVIwfzSONGCCmFhSL7TdWzrODGWgZJ1aptKYJOrgb3z+t/an33xL6168Jqlaypwisepff+WLYDqvide7K+YwP4nUPxm3f/Miz0WE9j7BAqguveRiwGDHPv0pz9lw9HAHj16ZOVNSWFFr7z0wKYzuixbYtRIshUIotpj7SpFAAEk49I5CcKDdZKUEymjZLowbXhcHQAA1PIQzmc7naYtZ1O7e++B3d70bTC4tXydGmWQ3faBzWZzpcECFggBorKGkCAe5mHgYGlhPIeDW8kv2SbM4d9//e/soNO146Mj+WEB0ACrwWgstu38/Nw2FV+g2qXrTqzX7tjl5aUAnTou63X5Ta+urnVRAPOE/xyfntkijsUcI0Hm/EqE3URVyX3xC7o+TFcjg+cwCmuS46qPdeVAMyAG4MK5uH5OX2AM4Pfs6TPrHh7qfPqjkevnrNUgLgXIamFgXlg2WztPMHUxjx4+sul4rP1rFmZ2dX3lkoUPukpGXs5nYpcBvQD6Zrtrg7E7dyTPXHN155acfBnfK9e5vIFZrNkQLybXMwit2WiohxUGE1krwUyAMlg+wKOnftpQYI9t8OI6dLs9m6+o1THL1iYwjHx5Op/rerANQOhbb71h9+7f1fm1W13HLq9zq/iBwCceYOcdneveGBKYVavrXsHzyvdYINFCilKKPS0ewM7jW8XDSqctzKVSmj0n98bTzH1+cXkjH26rXdcCxJ2zM7GwJ6d3LU838rvWm217dvHUjrptO3/2xAVHlX15a/v9oc4RAA4Tjwye6w1Ynq9WllN/Uwl0vvVa5BYgWi1JhTWvfG31RlXXCaC/nM2td9CWImHUx3/MQognz+t0MrMwKqtHtZRvzIsqZrDXs6VdP3nPfus//AertF6yjTm5d/Ha7wQKoLrfeRd7KybwIiZQANUXMfVin8UE9jyBAqjuY+CABucldA/SucDRv/21XxYzB6sD6wdgq+AlzLNtBQw9nqaHfNhLAQ+YSepktomriyQVYwMrBpCs0p0ZAhoAJC17/8kTx7pS27ERoWfVMLB+f2CHhyd60Efam2SxZJ4wXLCtMG68YNdI5cWzCCAhcgZWsXfQs37/1lpNPLG+xSn1ML5AIAATwCLWNqzZaDRWKNOgP5QXleMHdNXC0C4vrswqvsAgAAoQe9Du2HI5s2azLTlsu9u1OMkEauWRrAY2H43t9PTYBuOB1at1x+BumVvON9se+2g0tMiriV2k7gcGEVC4SlbfZFWfPhHAC0nZ9crWbLfEuuJ7DMsVAd7lfCrfKOwgLOrJ8bFNAIl4QX1XbwIDahtPs8N7CXtIjQryXhYRAEWwowPYwtNTBVnhZyUsadd3SngTc/ZJwvXxb6a28Z1MFZDqZMRLyX7pQK3g8aQ3V+FEJDS7+4TjBDlznu2mq2ApR1Wdy3yx0rlVAGs5jTGucgXmlGNme0nsfLQcw3S+cGyuX7LRZKSgJv6urtvVQsnJWYJUuLWt0nH3KNJqFlt0fPLJUoeD/NZ5eGFYDzo9Jz2OYxtNZ2I2k2QhOTgzIeSq7BGElEq+XYI99zaWLKbmb8OdWBih0qciDzeBWjDihIi5e03dtZyfrr0n2TU/YwBYdf36BP5S9RRspfBLW6eZWG180MiTAbMkOROS5YKVUqUo16OqLaZzax12LPN8iycre++tr9v/+/t/aFH3VSkUitf+J1AA1f3PvNhjMYF9T6AAqvueeLG/YgIvYAIFUN3H0L8dqLLHUmltn//sz1vvsCuJrZfb/9felzVHkp3XfZm17xv2rfdZyOEs3ERStknZcpi2ZZtB6R/50U9+8Lsf/CjKDkfIskjJ4lCSFbY0Mkezd083urGjUKh939JxzkXNYEB0I1FAF1DIryYmphvIzHvv+S4wee75vvNJvVEVyxkwpRMEL5udkX5vIKlM2rQHOUpHRA9QtgIJh/lyDRWu1oT5UFyCPrRWSdEx1bb80mbqpF+isejR1xwJWLYkUxkaAeFlfugYAxn0vkQtK1JvQZiQDovaWKROBgIhvuRDmW02WlSVqKaCN1jCOkakF4PYogYS6hkIiTMQsYNh3oNa0sJh3vTftES6rRZYOB1um402SUN2Jis+ZyjRSFj6gyHXAuKH2kqk+lJ1hIOuOJLLZaRUKZE00vyI7sINCQXCJChMI4Vq6QRJtIAVag9RW5nJQjFssscmSNv+/h7VNtaZhoKs5wWBC/qDpuUN1Fkfam9rNCiCEugM+lQD4bLsDAdMCQ0EIkdGQx0eSDQbTZo1sU6Y/TpDUmnWSOKYKhvwS61SlrnZOT4Xac7VWolOt/bA9LfFvXBkxgdjpNJp1uNC3QMmIHk0u2J7GLT3ManhmDeUY+COwwKUOGM/sU613uT+aSGWmB/kTZB7nzHiYoxAvC1LqrXGF/sNqioUTLa5gQOzH+nUMAizJBqO8UDAOPEOaPIFwo8PUptx4MJ/LEtiiSgNu4ADDgm2nm1KdmZOKpWSVGtlWVtbpdIsdkCara4M+iK3b9+lkh9PRqWwtyPNdoMkf/8gT7LMNQPno58PxvKoBzDSuyGPA89YLEqyXSwVOD56qm5tmT6ro5RtOGPDvAonPvgZwd4GoUUaNerDkcrdQV9cuFKj/DoaknZ/KBFfSH71Z38iv/7gQ7Fjq2LZWqM6id+wJ8dQonoVqOuYisBkEVCiOlm8dTRF4EoQUKI6CdiPE1UQAihOfVlcmJVvfusdpohmk2kplw+l3zPKIupHYXQTicZQUij1Rk0WZk3NHsx+8AEJZMsQ1AwGg4Z4dJr8OtJt4V+EpNdWuynZbJbmNcGAX/y2xdYxgWCYL+vhcJAmOnTtHTisKwUphToH8rq0tMi/w9ipWET9n4UMWJPa2e+I3xlKPJFg6ivSXHvDgWSyM0wNhWttPr9PJZbpxekMyQJqBNELtVapszax0WqzJQ6cceFKDGdk3Ntu9/hsqIdIPy0UCjR/yiQSVOLAr0A24PaK69iGJ2xakQAHuAVXKw32X4WiRtLos2V3Z0cWlxZlfn6BLVVAaJAeC4IPJREEC21ohjAx8vuYUu34gSvG7Zqeo52O9GhE1JJYFK7LIEaoJUaNKFp0GhIJqRdEGhhCsY2lE+K3HKPYhnAIEKCSDPKLryEWiWhMur0jR9mBSQPGIcCQJNIxhj5YZ71xREjNnghH0ZZGiE0sEqHxEg4aMAf0RTVOvqatEPYSNhfWgg/iAkIG5RfpxaOU4t7AkDW4DFcrVZJ9xAqHGdhzhtg6JKp0Jz5S/IEhnoGY4CAE+wVbFwZc6FPKFGcfFHscojSoOg/FKLC1RpXuv7YPJB/mRSG2YOoNutJq1qUHZ+yATz766APGem5ugSpntzegGpqdm5FOp0+zLBx0dBsNicbgkN2QRCIuzXaTNcU45ECMDvJ73EdQUNGnFxjh55AGUUHUH/f5nC8a+IDE46Bg4DBWdADGuls9efdP/7t8vr4u4dwDGQyNwq2fySKgRHWyeOtoisBVIKBE9SpQ1zEVgQkjoER1EoCDLuJXKkgq+jcihRdpsT5555tvytzcHFtcoFY04DNKZqMBR9yYzC8ukjhtbDyVlaWVLw2HgkG+YEMhM61IfExpRAsNkAG6tQ6GksyijycICZxiRbrtpiQiMT4bpkmoWWX7lAFa0pSl04aza4QkFmoSe24GAiR5+MBVFa1Uuk6fpkggJslwlEomCB3cUNELttWDU6xNohsJRSV/sEeyDOUPSISgbg7gSAzVcygWU2b7JPCpaEQcqy/pRFbanR57qTqWRTUTKcbzc/MyPCKIqCGFogvSAwOmvjOU9afrJB3AB6mg6LWazeaMWuoPkKwZY6i2LC0tyc7urgR8AaYgs59pJCbdfo8EBam7qFWNR3F9k61klpdXmV6KVi/NNvrD9sSRgWQyKRl00BLHphqI1ikgxiBqUKKBY6Vck8XlOZJLqNzAyLS+Mb1yR+ZImCPTYFttPsMcIkBhTrJtEcg26jrxAeEHeQSwSP0GgUP6MzBJp7IkZDzQ6Hek32qTaBsifkgnXNS/oj4YacGYN4gmsAJxxd/RVgaHFFRZ/T4eFmAtC/MLVE+LpUMqwaxhRusWmDMd5GV2Zpb3s1YYxlpduCeHqNgz5da2qQ5jPBzewOSr3e9Iq9FmyncbvXuPzJTS6azcvXuXBNoZ9rnmUiEvm5tQQiMyk5uVSrUukOrhCnz3wStiQ41tNrleuE370BYHhDRmVF6qvYDNBtHucU2dOtr1NCUWj0kma7CjCRRU46M2OA4ObaD4D4cSCyeYHVCpV0hin3z2UPYefyKbu3tix5bF8cUn8QtGxziBgBJV3RKKwM1HQInqzY+xrlARECWqL3sTmJdwQ1QNsUA6JlJ/I2G//LPf/RHbsAQt9Jmss3UM3p7R0xQ9LBeXV8TyIbVyICG/IacgWXjJR70e0ithXMN2KjaUL6i1Fs1nkKbYGQ4knU5y+N2dbVleXpSIz/QN9dkwaULab5t9OfGiDiKxl0e7mYhRlGomPRNEBoSLvUgHQ6m14ApsyCDSJbOoH7Qs1sdC2Twslkl2kFLbbnckN5tluigcYtNwWm01xR6K1NDmJpERR2waFMHJ6f7aqrTbSI/NUBWGYVKpUpGZ3IyUKoeSzWakengozU6TqiFSdJHOC9KJvq17hTxTfUGsWFc7tKVWb1C5Y8/PcEQqlSoJLwg2Vd4+6lodEmt/IEgzH6iSq0vL4shQeu2mZNIpqdbqsri4IsVCUQ7LJWi/JGKRaEhi8agkwnH2lG00a5LJGuMj1OqCmEGVA6HEdUipBsEZtZaJReKsK4aZFQhSAc61SAOvGoILoorDBcvnFxt9P2Ga1e+zjU8jqbdpAAAgAElEQVQignpUKLSIlUlxRisVGEWFYMhUKJAUs4XNsM/2QtFIVKKRkLS6wKj1Ze9Vn48YzMzMsgYZJBKkHfvLHHgI3YnxLOA56qcKvPH90d9BDg0BNfWy2Du4Nx5LUJWHgoyaU5hQoU56Z3tLkomo1FtNqsXNWotEFWQ9mU5KMpXks2LRlNSrMJDyS71aMnXCUIwd9JYVSefSMuz35PbdB+zFCgdnuCpvbm6I5fRl0GvzZwd9dCMx83OEuIDzYx93GqjDthgf1CpjD+CDnz+orJVaQ77+xjfk0ZPHYtkBGpDFAwHZzm/Ju3/zV/K1u/fl0/f+Rn790fuSnntd+nbsK/Xp5uff4HKeD/A+72eccc47xouuPzlnN/M5656zvo/54Jo/+qM/Oj9gl7l4fZYioAi8dAT0h/ylQ6wDKAJXj8B1I6puXkSuHrXzzWBoDcV2jJpqXqQgcA4kFPHR+ff+vbskbngBx/oLaDszGMhMLseX8HgCzqUZSR7Va9abTbYNASHsD/vsQ0mDogQUOdAqpPt26RbM9N9hny02YJbjQ/ppIMQ6VbyYI8XS77elUq7ITDbLnpPlcs0oqgJXVuOCCkUWpAgv9uj72YYyCrdT25Juu0MlNZ0FGe1QGR1aPgmHQlIqlalqBsMw5vEZEx4Zyt7OjmRSCdnd3ZP7r77OdGMQSxBiPBMkeHdjkynEaLdTKBZowANVDhmkwAf/kwIhw5xMf084BQeoTMKxFoqjMYbqsh8p6jzZn5VOyn7WxbLOEsSITrp+tnBBgFA/urmxQZK9BHIfCfHPUBGRToy1oU0P0mdpnsSWLE1ZWlhkKqpp/zLkf0EgTXprjamlWOOgB7diqM4offVLf+BILjvLHra1Votptr1um66ySGWOBMPiY80wamADTCOG+osayQhbF1k8VICaikzebgeOx5YEAxFJp9Py5PFjWVhclCZb3Zg0YsQBzs+dHgimn8ZQ2BOoAYZCjz6hwA8qKtR2fBAXtIkBmUcKL9ZiDJxsaaHPKNrT+AM0JyqWitJutqXZ61JNh2GYz2d90ecXpBZ7AzXUwB9p4yC4UJAj0YQcHM0NijquQVIAfjYW5ueII0zIkMq7u7cnqytrjCP23rNnz9hCCNfjPuwRHJgEAohrDUnoMuwP+PMSjkWPDJVsrqXVaPDgJxZNED/EGanmiCMOIBBvKNBLy6si/qAc5A9kNpWRDz/9UDoopO025b13/0KK9V3xx+9Ibxj9DaJ68rfHKF169HW3pPQk8XtZvzvdzOd5JHR07/Hvv+h553nOiJSexBPPUEX1fP+P0qsVgWlEQInqNEZN56wInBMBJarnBGyMy08SVdMaxWJ667e//S25vbYsiWScag56T0IV6zM9MySdZpMOssGgX8LxNBUrOxBgOi1ablgOFD2Y1ph2G0hVBGkIRqNSLsHRN8a0R/TWpFKLWsh4ytwD0x0quxEqrtVyxbT26KM20McX+FH9II1kjlJISWBTSbFAFpF7OzAOr6gphLIJvSjGOkf0yjStV/AspJIirRKkr9tpSSQckvz+vqRSaSqhDuY/MCY+iwuLUimWqBoy7XU4YO0mSClIJAgl1Em64LZbdD1G2jNIbalYZkptKIR1+aTSrJJoINUXJjhQ7JDKzDY/NvqttpleDJUR45AMW+jf2uQ1UPOQ2gsFGi/BSHfFOMAD9a2onQVOe7t7kkgm2OoFKa8gaqYu1s/+r3g2HJRBkEDkunAeDiFVFumneLYt6VRODoolCYbQ59OSAYmbn31lUPsLQh6Lmp6w/V5XknBIhqruCOtGK9WSWLYjrWZVIhG0Z4kfKe4Rpudi7qgXxaEAUpZJRhFXEamUS1xHC0Q8HGUNJmJTqZaZmowYgszTYdn2kZzDWRqHKflCgU69INSpRIqHJwfoQWv7pNqoSavTkVwqQ9IIgox72erIsuXZ+oZRZ4O2dDtdEulWp0/VG2nYOMRYXFyUbse4YsOEaW5hlnvh4GDfuPUGQzTGwkEJFOlHnz1kejacfYEl1GEbB0a2yN7OliRiUaZRByNhknHTC9cvoUCArtX4gYAiyx69uM+ypVIpMvW73mjK2uqa1DposeOToOXnz+Lm9pbUS3ty+HRDHm/9g0h4TQLhHHIXfuO3xoiQnZfIHX/QyySqx+c1LlE9fh/mOu5zjhPSs9Y8wkcV1TH+R6W3KAJThoAS1SkLmE5XERgHgZtIVE9TKNy+4Jx18u/mOSevgZhqwxHpSFEFUTXpwEP50e/8E0kl4xKLhuRgf1dmZ+el2WxQ2YGjKv4cj0YkHAqIY5taQhjqIG2y3e9Jr9VhexjHQm9Wo4hl0lk5rFSovIG8wKkVZkCNel2CUOASCaOE1hsSjoVIqvCSjhpDKKtIHUZqJtQtGu4wfTPIPzPlGIY5cDEa9qXb6UjpsCi379yRaqVGggulDcY9IH+ooQWxAvnsDXpMwZybm5V2q8FeqlCFoYRhPSCyMIFCai4cg7c3N0hE79y5K+VSiWnDozmBvIJ0wmTnsFgwhj7OgGuAkkzVMxyRUDAsjU5bDg+R0ouepXBBDkg6lea6QUCMM6yPhBUppft7+yRyIEwgdiDfUEVhvGTIrGm/AoKEulnMCc+COghSibmBNMGYCGrk3v4eCT0I8PzcLPFMx+NShykQUkudoczMQqlt0T0XhL/WqFBtDfpt0yIoFGYaK7DlAUIkKrEI3I2FRBH/hWJerhTloLDPNkQBP3qvpjlfUzdrVPghldIuldNao857cXARCvhZrwlyDnUXaecHBwfs9QviBiMlmCZh7/iCQaYWY0z01e32uxIOhpF9Lu1mQwZDtDoKMI4gln3HkTAMkbJJWX/ymPt0dW1VCgdF9seN4KDFj71l4rFfOJRarUEV/Gtfe0MqNJ4K0SmaBx4wDWMczNqw74AJyDhb4di2wB0b61lcWpCtzWfSbtYlmUqIjWOHfl9yM3OcJ9aEZ7PWGy7U7E8Mpd30uEV6PAgrjLb6/SEPPECM0d7HGTjSKFdl4Ayl0mpKafeZDOtN+eu//Z9ihW5LKD53qqL6PKLqhsyN83v+PPccJ5VuCeZ5no9rz1JOz/u8kwReFdWLIKj3KgLTgYAS1emIk85SEbgQAseJ6kmCd6EHj3nzZaSvnVQpTlvXaS+EZ5HU016wznoO77EtvsB/2Ut1VLc6ZO3mO2++IdGwIVFQdti2xIf60yZrD9GyYxZpuf4QCR1e+lHDKn4fHUehUhUKhySlS4srNDlqdlB72mPrlIP8vkTDYalWKhKORCWVzfBlvnyAVh8xvqSz76ZjkRRByQLJBJkBMcYHRAuEB/+C0FkBW9KJJGtA4bK6tLIshUKJaa9MOeU6oJpGqFoi9RMpuFDmQJDw7OHApCfDBOnRo0dSOjiQTDpHFWxhYUFqddODFH0wYa4DQlUumRRUzBkpryAOyWSKhB7poEgJBrr1WoMEbnZ2RjZ39kji5xfnSWyAM5Q3ECLUhLKdy8Ai8cX68GwoxB988AHnArJKvEpl05czHiOpAYkbteEBoTGtbXy8DmMvLy5znfVmQ7a3t/h81Ajv7OxJPBySVCohB4cHVMHhSoyWMXC5BUOlQRL6lDbrsry0LP1OV8JRGBdBMbUkBgUQBj+OQ0xB6G7dWpPCQV5KVP7KMhwK3YKBBxRgpPcilZX1ozKkwzBqdFEnatT4DrEBAbUcn5RqVSqq6WRKdvd3qWiyfRHMmiBNisP9BHUXhlOodbUdh6pkvVZjRgCMl1BLDSdfHApgPKjpIO04UEFqOgi02evGJRmHFfliQXK5WSry8URSGs2W5GayrLdF+jjmW62WuU9wPwgq1oG5oM8vyDT2Eg5eQI7btZrEU3H2Q00lE1ItVyWWTLCVEZ4FAzGsn6nC7RYPkaB+QxXHfqAS7Fjc+zAAw0FIq9+WSNAvqWhSipWyvP/xJ/Lhe/9bFhIZOahuSHOQlVTu1qm/CU8jgC+LFI75q/hSbnveml72WlVRvZTw6UMUgWuNgBLVax0enZwicDkIjIjqaSlooxGuwyn/i1b7PJXzuGpxHiX0stfLVi4niCp6bOKFG06/P/m9fyuRiMXUycGgL//w/vsSj0TRYpSkDmoTyGs2k5NMekaC0QjJkC8YlizMaKo1vlCD9EVTKSp7TB/uD0hWYbYDEkviGI0yhRRKUr1YltXVVZLNTrvD2kB8QA6g3AEHkDlSbMu4tuI6ECXHb0kC6Zpod0JVLyCW3y+7e3nx+wJU0ZDe2ev1SRaN6ZKpt0Qskom4zM/PU2GFq/Hjzz+XB3fuUlVEDeS9e/dkY2NdfAHzfKiTJKjBMNND4XqLMX1QtgJhKp4wKcJ6UZ8I8x6seWtrm21qMCbSR6EuQ/VEbSxSekFaYNaUy87IsO9QIUUqLdqagJSgRc3s3Cyx4N8PiyT1IDRbm1sk9FAV05k0MUcPULZuGQoJP1oM4VlYUzqbInGHw7EdsCTgOLKx9Yzq38rKilSqDcnkZnhYsLn1zKTh1qtm6w8GEqEzryFTwB1qJTHwGRUXzwZhR09Q1OnaNvqpgrTXqaTCHAvzMDW9RlXe2dkhUUcvX6Trol55MHDEZwVYc5lLz5DQInUapBzpuuxZ6jcKNEg2DhLQLmZ7e1tWb63ykAWuzjvbO0zXxvpxqICxgS3a+SB+kVBEIhFj/lQslqRULUsynpZauynfePNNefZ0g+ouUshfe+111lNvPH3KPqjGOds4FC8tLcv+/gHbDaHuGKQSCjna7KyvP5E7K2uSSMak0zUOyiTNjogvFBSYWMG0CfMLOOgpPGQt8cLCHE2l4HodjgR5gAFzMhxI1KoNSSSTJnbOULbXn8mTzQ0p1xvSqRblW6+/IcXajhTqYbGDqcv5RT2lTzntd/C4v1/PQ26VqE7phtFpKwLnQECJ6jnA0ksVgWlF4Kc//elXLCjPQ+iOr3ncl49J4eZmXW7mMs5zviSqX44AZW/0793ba5JOBfnyDgfaJg2OAiQUICIYk+1O4nEJ+EISAFHy+6Xd60s8HOWLN74Hcx/H5+f1oXCQiikIDV62UVMHggMSC4WQ9Z1QEo9SOWFCg08ykZBOqy1+209CBmIGBRH1lEg5RZwxz0a3JdFgiKQVH78dkFqjJUHUuzowsbFZzwdlC2mSTL31gzxA/WwyfRMqH752eFgkiV5dXJREIiZPnjxhaxPxDVk3CSULZKxRb5JcgWT7/KhVLEu7OxB/AOpkimm2NPs5Uj5HfUAbNSiVpi8s1k3S0oFSi9TeMJ+DssvXX3/d9E5Fb8x44gtzp/38Pp1hgTnSgPEh6Wq3ebCAA4EHD+5L/mBfer2WzM8v8jqkWSP9FHNDjeTe/q585zvfZTr07NyMlAt5KZYPSeoX5heZQluBQVIEpA5EOyiDLlq7OOzZCvfdXG6GhB9pyVA/oQayHyna7liWSRuHsomaXT9qm4PEF6Rt5HqM+cOUCERzaXmJJlWlYkGCAR+fg5pbqP+1RpttjqLJlNQbDaqV6GWKNjmo4sT9o70JxTgUDpCwI0aYE7IBDvb2SZQ5T0tIXIEj9hbuRYo51g9Sjbrrp9tbjAP2HEg5Yg4s8bOAVjSoi4ayCtzxNaR3Ax/Uo4KwYo27Bwdy69Yt7iPWzfqDJKiotcW+i8VwsFGWWCwh8XhKWt2+dNptyaVT0u60mBaMTAQcBMCp2uzlGp20gWmr2WGK8vb+Dn/GHn70kdy+/0BmFhdkZTYjX7vzQP7Df/z30hrkxLFN/bd+JouAEtXJ4q2jKQJXgYD+ar0K1HVMRWDCCJwkqqPh3aTBTniqUzvcSaI6UgbwMo/6Ur8tcvfOggR9PslkUyRTSFGEaoQXePwLcgJFbDY3L4flIlMd7z54VYZdY+iD1i31dotkEWQTqYvoNXpYOiRZRc0k0m9h9oM0WJCxeqeNbjBUBKH+0ThGHHjHkLyAmELRQsoqvog0SrzwoxawUDkUpz8wtZr+kGzn83xWhv1KbTq/BsNQFodU70BqQLLwd9SygswirRY9OKGyssdqu0MXV6OGBiU3l5VyqUh1kops3yHJwTyRVgqTqHa3z16rTF0W078UH/zXtPFBbW6TdbKdXseontUqe4guLCyS2OLPILVIu8ZaMX+ovD7LR6UPJAufdCYl6+vrnBuUSBB+tC8BicY9IK+DQVfu3r3PeWLeWBfIE64H4QKBguqLFjsgo4d7+yRckUSMLXpwH76Pg4FgKCD9NvqedmTYG9D4CKQfuJmWNXAabjC2o3Yw+PqoJhUEfKS4IpZQyhEvuEDD6Ahrn5md4dxhzNRpo643QNIOI6qhICVaxAoGqWIDBxDWVDIl0UCQaj+wxLq6vTZdeOMJYzIFjECYcWiwv7PD+t4ge9G2ZG5+XkrFEnvbsn1Pp8s06vuvPWAMQV7RwgYxx74BuYXKiZ+HaCh4VFOMNGHTExZrBKm9deuOzM8tyJONZ7y3UNiXxbl5pq/ncln+nDSbdUmlE9Js1sRnhyS3sEgHbSipOLTotdvSatb5M9Htom0NUqL7EgjZEg7FmAKe3z/gmkvVCvvmvnr3nkSSCYkmk7KQScqzh5/Lf/4v/0msyG1xrBB/pvQzWQSUqE4Wbx1NEbgKBJSoXgXqOqYiMGEEnkdUMY2Thh8TntqNGW4ottg0T/rqZ0RYbWsgKwtpSSZNr8t6Ay/mDfYFReooVBykcLKlyHAo4SjIQF/iqYxEAiFzT70ms4uL7F8KI554JCKpeIwv+TQGisZMym3SmBaht2jXMT0HQSpAOEgCAz7xQcFEGxvUybZMGizIDUgfUnBxf2cwkFa1JpVqhembtWZb+qzvhPFTiO1wkI5arVfk0aPPOI8f/OAfSzSM9jM2HWWxqHQqZYj2bFakN5BsLi2HhUO+3I/+ARmBYjsirEibtnwi+/u70unDmRUKXYQpwMCKpjsdYwSFgwDUoWLt+BekEgQN6jLSUCHzgQx1ei3JZLIkWyCDILmouVyaX2I68ObGpszM5bhepD/ncrkvTKhAQjEmHZZrFWLMePlAVoccD/FZWlqULvpx2iL1qmnF0u90xHIsCaDtDFRR26ZibMlQnGFfeu0OTaRatbr4QzBNggoZ56EFjZp29ySbyxojICieSfSEHVANRGo5anyhHuMwAGuFoo6Y4IMDhGgM/XLjEo2E5SC/a1qw0GkZxBm1p0mxjlR91N2ypUyjLvbQkUa9xn2K5+TmcmyfUyyX6XSMlGC00hl2+sQZKiUqY9HuCK2DQN6RNo2xMCf0dkUP4Fu37xB7OPIWDgp0u/7888855mDQk1g4TCUZLXcQJ6zv4AD1rDnuPaSG19tNKRTy4vT7rAPGHkdacK1akQZJKNK1kZUQlkgM/VmR4m4OQAxhb0mlbBRX7H/0OUYqdQdtanpDGoghQ2BxeY39W30OXK7jsnL7jqw//Ej+76/+Uv7u1+9KYvZNcRykzv/mz/6N+eV2TReiRPWaBkanpQhcIgJKVC8RTH2UInBdEXgRUb2uc562eRmiis9vvrAyZXrYk5XFtCQSEaalIt0WL81LyyvS7nRIBEFqUPfH1iAWzF9CbDPjt9DSA2SmJ7VWQ6LJtNSqJbajiUfCsrgwS1KLfqYgBSAafj/UQr8kslnZ29uncugP+qkiou6vUatLAE6u3a7cv3dPnj57Kul0kmojFDB+/H7ZeLLOesZ6CymgaLECQ6ih+H2W9PsdEo2/fe//kGz85Cc/kTt37sv21i4JHZTdTz79lCmpb7z+NekOOtJrtkkKQsGQ7O7sSDhq6mT7PTi7IsVVJBoLs82L5XNkf2+XabsgUCZNOiSpJJTKKo2FQFThLFyolEiKMMdRqilUuFLR9DdFmuzAQRotUowNGTPKpCMryytSq9ZIZiNxGO5AsXVIrlHzig/UQKirILlo+QMSidYmmPvc3DyNlBC32Zmc1FpNsQO2HB4USGLDqO11bBoOhaNRtucxbVaaUikX6VBbPDyUVr1BRRWkN5lMM/UXBwzABYorHHnXVo1aixphpIHHYhG64yL1lm6+1aZJEw5iD/ipfoL0w7gJ6bBI0w1FQ1LIo2dtXJDgGw0nxAoFSOxANkHc2K+02SQmMHMy/WI7rH0GvphjOBYjaUTKcvWwIn7bJ30fDLmEeyhw1AsWCi1azOBQIhSy5d79V6Td6hpH5VqNsd7f3+EYJMVIP6BAOTgimyEq2cvLy+L3BWk2lslm5Nfv/z3vBR7z87OsvUUKbjBglG6Q2ngiRdUYhxww4o7GIxILh2Rra0OajaYxdoqadj7YG6hxRV1zowZjpxnJzS5KpVyX2mFR3v7WO1Jq1OSvfvkL+eX/+FMp1Xckt/xNESWqV/LrWonqlcCugyoCE0VAiepE4dbBFIGrQUCJ6tXg/tVRoZ61JB4LyvLSvBQKO6yRRK2fzx+RWCQhvf5Qul20MzFpilDrQIJAhqASgnw2221p92EUY9Ngie6wsZjM5LIkcqiHRLrk4uIS79/fzxuFEb1Hy2Wa5aB1y15hn4QE6cC/9d3vU20FO0CdJ1QtEJtKBe1B0HKlK51ujyQa/Tfv3r0rpcMDaTQqsv7kmXz22UNZuX1bfu9f/xs5LJdIYj7//CGJ49raLSlX0A5nIAvzC9KD2Q36dA4NIQP5yOf3WesK0gA8kA4LklVDy5hKiQQQ6hdINpRffzDMtigwuznIHzCtF46uIMR4BggQ1DmYFz15sk7XWRAukGkQc2AxOzvL1NhUKkMSjPuAM5x2oaayX2mtInNzORIhON6i9QpqXje2n0mlWpO5uTkJBEMyk8uRSGE97MvaBFnskXgiBlCK0xmjiKbTWSmUSkyzhpss2teAHLIe+ci4CKnXJJuBkNg+o4RjTUh9xfg0z0okqGaivhfnIH1iVOEhANga1gmskN6KPr1QtXuDLr8O1bHb6bMOOpnKsLcr5u2IRUMv1D6jDrXb7lBdx4HK3h7a79hU3IETlGOQROwt2+dn+i/mGYkmJZ/PSyyKuuCKzGSzfE40grX4JBQLSbFY4XqQBg3nYsQSrYxKh3nWzgYDYeKJGCEuqKllS6ZMhocOUI/tgGk1g3Rh1AW/8sorjLlPkD4fN/Wo2awcFopi+QKSiMHwyKLBFfYJ++Pm99mPFgc2wTAyGoZSLhxKtVaRVCJp6oCjIUnGkpJKZE197bMn8vOf/7F0mm0plKoyM/8ApzfX4ReM5+agRNVzIdcFexABJaoeDLou2XsIKFG9JjG3BzLstyXkH0rpcE9W11aopL791jflyZMNsaBIDdDiY/Sr2ZJ5tOagyU9Adnd3mf5olMUwlU4QHJCIhfl5upr2+m0SCaRirq6usRbU9BoNUT2ko6zfL+KDaGvJ3//9/5NXX31NQoGIUTaHXaZUgqx2Gj3pDdGeJEIyhfsb9YpsbWzKZ59+JPnDmmSSUfnWd78n33jzLSmXquyjSudgKFPJFKgB1a9ba2uSP8gLCiLZJ9bpy8LigtQqNTrxgrjgPpoK9fqSzWRIjECk4Zo8MtbB96JHhBA1tp1OjyqqaUkDwyHTZxYEHunJ+/m8Ma9qNlmnifTdRCIp+/t7TL+FOjczm5ODfIGppp0m6lGhFvdoUAUOAqdh1Gw2KjW5feu2VJsNYoJWLMAMqjL/bhuX3Gw2LdVGWZzBgHXCqXiCNbRoYQTyDoUS5j2DTpuKIepAQTJBvMIRpKv6JIi+qWLJIdJsIxG2dgHJNIcWqGk25Ih9QAemthjkGio2akOBF8gs6lMHOGhot9nSCER3f2+PBDMSidOYC8ZJ2Ht8rs/0UsWhBK416dRDEsZSqcLYzc7mmGac39/noQiUSzr8hqOss97c3GQcNzaeyc7Wlrz64BX58Y//BdXSvQIOFuBKjBY4IalVqxKNhqTXaUm9ZloDsTWSBazQv9U29dNi+v5ivCpa9YTjPBiAEtrvd2UmmyF2PrhVO44UDvbYt7hWa9KoC07DaFWTSqePyHpN+sOB2H6ba+p30K7Gkp2tDbpEoxVUCKZlQZD3rsRCCWnW6tyLn3zyvuwVDqVeH0gys8TsB/1MHgElqpPHXEdUBCaNgBLVSSOu4ykCV4CAEtUrAP2UIUGofLYjteqhbKw/kq9/4zVZWV6iGc/DR4+onoIswNUVL824Hi/+SDlFiiR6kaKn5KePPpV0KivOEOpQmsQMChGMd3IzaQmCANQarLEDWYFjLQxo8IHrLIgHahj39repTlmWX+7ffUBS0BtASYXRkV96za4M8LVen4pZJBqSymFR/vzPfy4HhTKNj/7p7/5I3nzrm3TBzR8cmDY4JBNVSSWTJEAwZqIpUBP9TG2JRWPsNQoC1m31mOYJtTeZgGtthCnM+MCVFaoq2+OgmvKIoLW7HRIdkC0QUtSqhsNRElEQKholBfwk6SD4po4VKct9kxrN1i0h1qWifymUQBD72bk5KmWzczk65qJ+9e7d26wTReptgm1WQlJrtkgcoVgWCkXihnmA8IHcgYzWWnXTAxWkeQCi15ZgOCQ+v01nXxAxuNuOnLRB6EEyoeIBLyjqGLfeqhM3uAiPanARjxGJQ29VuBgTCxw09E3dKHrijgy26lBQu21pt9pSonHVQFLpjAR9IdZC9+lObVE1xmEBe+vGo+ydywMAGD/1ujw0mJ+bo9qKVkGtdovfq1SrMjc7z4OTgN8n5XJFuv22fPLJJ/LLX74r4VBAvv/935Zvf/s70un1Sd6RutzstCUWRl01+r2WJIRaY7phm1cTQ1gNkUQmMNR97Gf8LFh2kPsIjr9IEUdf10a9btr9tJpiSV8sBy2aHCqq+HnpDx3OHWo1jMoGTC+2TN/gBpyeHel22iS7pXJRErGYdHsDGk8NeyIH+7tSONyVDz58TzoDR5aXH4jlS4jzxcHS9fg945VZKFH1SqR1nV5GQImql6Ova/cMAkpUr0uofaxHRLFcv9uSw1JeqrVD1l++hQ0AABulSURBVDXCEAZKZyKVlIA/xLpVtDBBui+IFIlOMETVtN1tS7eDlEz0u8R//WxfA1KGHp+oV4QZz/3792V9/dmRMiZMs4Ub76PPH8mzZ+tsn2J6pFp060WqLJxTURNaq5elVe9IpVaT/P6eISX9jsSjYRLBVCotKyt35e79e1R3kT7bHfRYqwmVCwopCcZQSPKwHswTRAofGPr84Ae/LcP+kMonyB6UMrgZI8UXNaNQG9kXtdmgGgdFF+1iQuwZi/YqQodiEFWki4Kww9AItZ0gPyBu5UqZLVcwB2MUhPrFAVVVENhSucSxE7EkCVo0jPXBWCdG0ri0sigH+X1pNlrSa7UM8bdgWJWkGm56u8aMsr27yxRmHCgEQxES46DPljgIfqkkrXZDPnv4qWm50+nJ4uIyU7GhdoNwwin3zu078vDRQ6q7qLest2o8dIA5EVv+oG2ML0AyCmKJuACfdrvFAwXMD2QfMep2DUEf9ru8FvOBCzG+jv0E8gZX5FqjyX2GMaGmOhZIsUiv3aLzbSwaoTINzIEX2vAAm7feepMHDNjSmXTWpGvXKlSIP/30U7bMaXfasrC0LB999AkPZH7wg38ki/PLkslmpd5so1EqST+MnqqVsnS7TYlEfaavK1Ock0d1qubgAYcA+Fq9BvMsUw+O9SKm2Ec0r+r3JJNOkqwyHTmWoAFZOBJjTTgOFZBmj9txiIP07C7Mlaol0w7IslmPizrdYCAi/e5Qtje3JJ2Kyy/+7E9kb38TDVrllVfflv4gROMs/UweASWqk8dcR1QEJo2AEtVJI67jKQJXgIAS1SsA/ZQhUd/H9FTbB71UBnC2tQayt7slxcK+1Js1WV69Q8L19tvvyPb2trz++tfkvff+TlZX1iQRT8rTjXXZ39+WaDQhoWCE7VbwQs0WN5ZJe6T65MDUBjWEPqpSI8MiOOHSrMkZMl0ThkB0GnYcKZdKNA2CA2u7izpYGBA5EvTBNTggc3MZyWUz8uZbb8oPf/g7Eo4l5NGjz6lKQeEr1yry+PHnVE+hhoI4gQyATM0jNTkckYPCAYlNbibHGl2oVmilAyUUdZYgLJtbm6ZutN1mXSPWh9Y8UENBeKGoIp13pLCCEIPMgV0h5RiEC2QQpLZ4mGdfUDwLRlBQTqFKAw8g9fjxY84HpB5j2c5Qmq0Gx0cd5vb2JrGBWheAqVGnK7NLiySqwBFjU4mG+2zS1DWCrIfDMcmmkyR7aAnz5z//Y/ns4SfSH3S47u987x+JLxAneUMdL4yvgBsUZKjDpt64LLFEjATdQv1os0WiLY7F66CYd7oticUCdEJeWlz6Al843wJzEM5quUjiv7a2KjMzs/Js4ynJMeKTy82SAIP4sb1Pt804iQ2ib7M90OOHj6iQ2wE/70PKtt9nU83c2t6WarXOFGqkGx/k85wb6poZ115PXnn1NRJCEM87d+5JLBaXZDxFgtesG/MnHBA4gz73SrdXo2nV3t4u9zVUUhxUYJ7YhzgIyOcLMjNj6l8RByjBSH+Hkowa4WwmJe2jfrP8GQlHJRSOkqyWKmXuNfQRHvT6jCXqpCGM4t/NzS2Jx83PFnrMNnBoEgzJzu6W/Nf/9jNpdbpy5+4rsrb2ili+KA2m1PV38r9jlahOHnMdURGYNAJKVCeNuI6nCFwBAkpUrwD03xhySKXKclDPBgnmSIZBiqeNN+Q+1SC8mMPMB59I1LSyQQok6kzphEsyOhDbDhy1FrLY+uTLD/7siINGqSc+cJ79zc+XXxs6UJdQZ9mSv/yrv6YaiU8qirYwNgnVkyePZWl5SV77+hvy4AF6Yor81ve+L7/8y1/Khx9+KPfv3yPRQboyyAVqJKGEjVJa127dYmsaqFogoOlkiioa0n1BfGgo1Dfk4Re/+AUxeeutt5myCtKO1iyHRwZLMF4CwcWz6erqOGzzApVyb3+P5AHPC7Fv6EA6rR7TZGdmciSzaFXz2WefkvyBfGHdMI6FORO+jzlg7vjvk8ePZXZmhuMvr90huX+y/lQyaZNKyhYxINAZ0++0UtyXUrEge5tPZTjoyi/f/V/iDBx5+5035NXXXpdgOCGvfv2bsrq2RrL8q3d/RbL/wx/+iERu/fG6xJMwTuqyTjm/n+daqpU6CTrSbOFaG4kFmaY9MzPDtQE7tubx+2k0hD+jthl/R0xQ44wDEeCxtbEl29u7VOqBHZRKpOuyv20uw9TmDPrgHh6yr+vm1hYV2DfeeIPPPigccq8ifbzRaBLLvd2CNBt1+e5vfY/jfuOtt9jSCCnqwGlhYZbkeW5ugTXCWBPMtdAuJr+D2llLghGbBwuYE+aLeRcKBSrl7BXbh7FXSGwLtc0BqVZrJPnAAeQSPwHY1cAT+yYYjrD3b7lWoyESDxZQr91qM8MBxBbPQ/9VjInUYqSwYx9tb21xj3dabXn3V38hhcMaDw1+95//WNpd1EEnpO/AJVrb00z6t6wS1UkjruMpApNHQInq5DHXERWBiSOgRHXikJ8yoCGqUB8txy9oZ8Oen0f1bUhjZCUm/+5QzRoZ2Yz+DBILgoG0Trz0G0MdU8vKDwkrSC/GGX3xeWu3REiacQs1WPNHtHGB2gTygDq+Qc+Y8XTb4g+HTG2khRrQIM2YRr09kUqKuj+0jAHJA8nF96Ci1epVmuagfyjUMZ8FdXaOaZlb2xskIPE46j+DX9TVon3L+79+X4qlslhDOLQWZG11Td56+02ZmZ2lgRTuh1ETSC7SN7H0u3fu8lnPNp4dpcoO6P4KYvzs2TO2hQHhB35fe/11qsqPHj7koQDwLOR3SZ6QCg21cX5+jgcDSIlNxqOSzcyyRRAIIeKC9SBOSBlFDEFq4Vi7/vAz1vq2GmX59OMP2FblO9/9NtvTgMh3e4483dijEgtTIiig/+4nP5V33nlLfv7zn8v3vvc9phX3+i0SPqjpUCVBzIE1iCHIKdK24a57584duuSCZMGxGbEAecM6h0eKejSM1jtdkjcYHhWLJbpDgwTiEOLDDz+Qe/fuy87OtqytrdG8CBiHA0Gq08urK3Lv3j0S+ocPH5IYg1R//NHH8vjxU445tPzSgmGXzy9rt1bkrW+8KXfu3pEH9x/Ix598JAcFHCAI08zbIOEzs0wvRur6oNuT+YVZadbrTAfG3sEny/6pAfb2HaV0x5Nx1sbGwhHOEbEbtZnBfcYlO0CyDWMoYIj0ZfFZVEmz2ZwUDwu85+OPP+ahBeqVraP7oN4iWwA15Xt72/J0fUcOijV5/dV7srR8m+7GqNEW7DuTw3Adfsl4ag5KVD0Vbl2sRxFQourRwOuyvYWAEtXrEm/zMjs8IqdGHXVoEgPCir+j/6MhoEOSDJA9/PfLjyGmIxOe01fm5sX5iNR+8YINcmyMZTD+aEzMC0orDYOOUoFNOw6kFo/I8ldn8cW9R4TaKIBQg811+L7pYWrWBXdd1KMiNdr0kg2z1YhpWdMVcfo0LcL34Ii7sLhIhQ91l0hdNv1TDV4wMwKJxJ8xZjIFxbZD8om/j4ynQDAxH5AyEFs8m1x/0CeJAaHF+KjpBAGOx2Iy6HRYE4sWK1DuoBibg4IBazGRDouWOayvDYVl89lTiYZDVJkL+TzTqdHT1h+MkHiiFhlqMMaGkugPBCWdMjW6UBhTmRR7rZp+sCW6AKNmd3Njgy1/8PWlpSWSRbShAdmGoRO+DmXZmApZIrZPZmB2BDI9GEi73ZRKpcZUYqjAO1s74vhtptSC/K6urEixUJB+d8C6YaSDP/p8XULhiPzLf/VjukLj0AFYgpx22z0qtzDlGogZH2Q24A/wsACtcaB8Ig7F4gHXe+/+PWn3OtJpNZnWjVZLS/MLksmhLU7b1GW321KrVblGkE8cAKD+dXV1VZLpFA9LEIOdnR2xxZLZ2RnuG4wPIywotul0inv3yecPeSCClPFKtcJ9VdjbY6006ribrb68+eYbEk+mOQ5aIL3/Dx9Lp9Wg4/Xc/KKsrC5LKjsrto36aJM6bgiqvkpdxW9YJapXgbqOqQhMFgH97TpZvHU0ReBKEFCieiWwnzLoEcGzHBlYcFo1BBUv2fiz7RhXXtaQHqmbX/4XxNCoeFDRRiTXENbjas55f61/SYIx7qjtCf47avuCV3KQSFZKWj72JUXdJIgZ5j1SYEfE0yi8I+JtCCTSMkfPN0qxaXcD1QsExyiSGAf1tCdSlNFGBEIxCDSMqI7I2MgF1xB3Q97NHCwqwlBOzfdAvLE2M2867h7hBoILJ+JuzzjxUtVmHGwqZiA9qL3EwQFqi2E+1UWqb9eQYZBwtEcZKdFIS4W5UYfK5aGEggEJ2jaJYjyZYisT1MoihRVfx3O5Xpg/iZBgwmEX84LpEeoqMVXUxoLgOVgf4m+jbjgo0ZhJy15ZXZX3/u5viSfqUJvNGrfF1vaWzM0vSygC5XdgnI87bWk3W0e9TCEy+qTeaUi93mTNLcZBGyOS/W5fAr4Aa2nTM7M8UMDY5jDDYAn3adSj4vq+ZQ4i/D4o9ub7hs8NwJcZByjD2A+7+T0Z9vtSPCyLbQ0km07J8vKKBAM2FXOkNs/Pw616KOvrj0lKcSgRjcUknkqz5y72AOpioe6iLhqGSsCgDvMt25FELC6tVp2ZAfM0uQrKxpMtqVZQ47oolVJZNjd3JeT3SSASN+7UnYHgJxB1s6tLSzIzM8f6XGQ7WOKXgWOJYyH7AfuiJ7YDVVUdlSb9W1aJ6qQR1/EUgckjcN43msnPUEdUBBSBCyOgRPXCEHr8AV5SjS5rrc9TtX+T0PB/xCB1OLA4qi02szCHA4b2H31AvL/8IwnTaWmnx//n/qKk1OPPOn2T4xjFDPGVUuhTLz55aHLaRV/kqT/3Cabe88tewqfVfzrHiOHzXmSGR1gyd+AoC2FUg8rWN0fIoUcuerCi7vd4psLxmu7hF4OM4jfCHXNVknoVvyCVqF4F6jqmIjBZBJSoThZvHU0RuBIElKheCew6qCKgCFwjBL6ahWCcsfHvSIk3KryaIl2jkL1wKkpUpyVSOk9FYHwElKiOj53eqQhMDQJKVKcmVDpRRUAReMkIjFTTEUllmvcAaeJfVVRf8jT08RdEQInqBQHU2xWBKUBAieoUBEmnqAhcFAElqhdFUO9XBBSBaUfgJBH9sqb5LHOyaV/5zZy/EtWbGVddlSJwHAElqrofFAEPIKBE1QNB1iUqAorACxH4wmX7i35OSlCnecsoUZ3m6OncFQF3CChRdYeTXqUITDUCSlSnOnw6+XMicDy185y36uWKwLVHQPe3CZES1Wu/VXWCisCFEVCiemEI9QGKwPVHQInq9Y+RzlARUAROR+C0nsFI49WPtxFQourt+OvqvYGAElVvxFlX6XEElKh6fAN4YPmTVJlOEqdJkqbLGnuc57ghjMevGRcXN3Nzc83JbX8Z95z2ozTuOi9jfqfNZ5x1nuc5543xWfM5bV8dn89p+OKen/3sZ/oO64Hf7bpEbyOgP+Tejr+u3iMIKFG92YE+60XwZq/erG5cojoOduPcc1kxcEMW3Yw1zhrcjH1eEuOGILlZjxuyeFlrPjkfN2O7WYNbfEfjjWpuJ014zxNjt2t6ET5KVN3sHr1GEbiZCChRvZlx1VUpAl9BQInq9GyI5718Hl/B8WvcXO+WDJx8ITyv0nHW9ZiHm5f660QoXtaL9nFyPYrP87A5Ge+ziJIb/C4aq5Nk5TTyMi52L2uPuPkt4Aa76/QcNxi7+fl/Hhl0s9aLXnPW753n7QdN/b0o8nq/InD9EVCiev1jpDNUBC6MwCSJ6mkv1cdfNC6TWJ31wj4ucJfxsnqRF0g3L+rjrm10n1ti8aJxznrBdDNHNy/IbvAYl3i5uc/NOs665jSsLgO/08i/m/077rqPq3nPW7Oba87CS7+vCJyFgKb+noWQfl8RmH4ElKhOfwx1BYrAmQhMkqienMxJYnpZRNUNeTkTmOdcMM6L/mXNZ1x8zrtWJaoGsXEJ23G8X6SEjq47eVhz3nhd5MDAzWHAZc3nZa7zsuaoz7kZCChRvRlx1FUoAi9CQImq7g9FwAMI/P7v//65LTLdEC83quHoGjzv+J/PC7sb8ngaST7vOJd1vRty8LxrznrZd4PlZRCwy8LiPCTrNPLoBstJzPUiY5ymMl6WonqReV3k3uP78CQhn5b9d5H1671XhwD2nqb+Xh3+OrIiMCkElKhOCmkdRxG4QgROI6rjvCSPc884y74JxGScdeOeSWE87vz0PkVAEVAErgMCqqhehyjoHBSBl4uAEtWXi68+XRG4FghMG1H1MmFTonotfmR0EoqAInDNEVCies0DpNNTBC4BASWqlwCiPkIRuO4IjJP6e93XpPNTBBQBRUAR8C4CSlS9G3tduXcQUKLqnVjrSj2MgBJVDwdfl64IKAKKwA1EQInqDQyqLkkROIGAElXdEoqABxBQouqBIOsSFQFFQBHwEAJKVD0UbF2qZxFQourZ0OvCvYSAElUvRVvXqggoAorAzUdAierNj7GuUBFQoqp7QBHwAAJKVD0QZF2iIqAIKAIeQkCJqoeCrUv1LAJKVD0bel24lxBQouqlaOtaFQFFQBG4+QgoUb35MdYVKgJKVHUPKAIeQECJqgeCrEtUBBQBRcBDCChR9VCwdameRUCJqmdDrwv3EgJKVL0UbV2rIqAIKAI3HwElqjc/xrpCRUCJqu4BRcADCChR9UCQdYmKgCKgCHgIASWqHgq2LtWzCChR9WzodeFeQkCJqpeirWtVBBQBReDmI6BE9ebHWFeoCChR1T2gCHgAASWqHgiyLlERUAQUAQ8hoETVQ8HWpXoWASWqng29LtxLCChR9VK0da2KgCKgCNx8BJSo3vwY6woVASWqugcUAQ8goETVA0HWJSoCioAi4CEElKh6KNi6VM8ioETVs6HXhXsJASWqXoq2rlURUAQUgZuPgBLVmx9jXaEioERV94Ai4AEElKh6IMi6REVAEVAEPISAElUPBVuX6lkElKh6NvS6cC8hoETVS9HWtSoCioAicPMRUKJ682OsK1QElKjqHlAEPICAElUPBFmXqAgoAoqAhxBQouqhYOtSPYuAElXPhl4X7iUElKh6Kdq6VkVAEVAEbjYClmXJH/7hH+o77M0Os65OERD9IddNoAh4AAElqh4Isi5REVAEFAGPIKBE1SOB1mV6HgElqp7fAgqAFxBQouqFKOsaFQFFQBHwDgKa+uudWOtKvYuAElXvxl5X7iEElKh6KNi6VEVAEVAEPICAElUPBFmX6HkElKh6fgsoAF5AQImqF6Ksa5wUAo7jCFIP9TMZBE7DGjE47+fkc877jOfF/LzPOe+8cf1o7HHGeln4nbaOceY3Dh64R4nquMjpfYrA9CCg/6ednljpTBWBsRFQojo2dHqjIqAIXDECL4tonZdUKVE9+5XxvJheZGspUb0IenqvIjAdCJz9W2c61qGzVAQUgRcgoERVt4cicP0QuKjCd5EVXdXY44zrRr12Q5DcjP2ia9zM43kxcTO/F8XzeYqqGxLv5ho3e8nN+k+u0809J8d28wxco0TVTdT0GkVguhFQojrd8dPZKwKuEFCi6gomvUgRODcCeBF3Q0LcvLC7ec65J/icG9yQtnHGOguPcca9LOzcjD1JoupmPqMYHL/2+D5xQ0LdXOMm1uPEwc09SlTdoK/XKALeRECJqjfjrqv2GAJ/8Ad/wIIuty/Cz3vZPM+LlRt1YHTNi07Q3c4Zz3LzUnTaWG5P8M+zJjdb7LS1nRdjt7F60Xyeh/FZeL5o/uM+0w1up13jBks39z1vzefZh27X4CbW41zjdvzRms6K82lEwg1ObgjSafvXzZpPzum8a3D7+9DtGs7C/LL252Ws+3k/B+NgOC7JPH7fWeM+Dzvto3rWrtPvKwLTj4AS1emPoa5AETgTgfMS1ec98KwXinFf/q6aqJ4kzFf5onzesd3E5KwNMi6pvI5E9TjxcYONm0MKt/v6NJxHcxiXqJxFBF40ptu4u8HprGed/BnC389D8l6kEro5JBhnDePGxO2eOY7ZJMdyG6uXcd042Iw7DyWq4yKn9ykC04OAEtXpiZXOVBEYG4FR6q+bl7mz0srGnsQ5brwOczjtJdMNfudY5qVcCqwuOq9xlbXTSNRJYnbRubkF6SQOl4HLcfI1qXW4Xe9FrzuOz2VidZF5XdY+vMgcJnXvuJhPigiOO7+XgZ8qqi8DVX2mIjAdCChRnY446SwVgQshcB6ieqGBLunmSRLVaX85vowXysvC4CT5wXaYFMF7WUR1XGzGve+SfoTOfIwS1TMhupYXTIqoXrfFn7ZuVVSvW5R0PorA5SOgRPXyMdUnKgLXDgE3RHUcwjNuOttZAF0FUR3N6Sxidd0IyGkxOC9BvKw1XSVRPWtPjfv9cbEZh1CM+/M07ljH1e+z9j3we1mHAcdjM87voXFje9p942B5meNf1bMmift5yxueh4kS1avaLTquIjA5BJSoTg5rHUkRuDIERjWqVzaBEwN79WXwuuCv81AEFAFFYNoRUKI67RHU+SsCZyOgRPVsjPQKRWDqEbhuRHXqAdUFKAKKgCKgCFwpAkpUrxR+HVwRmAgCSlQnArMOoghcLQJKVK8W/5cx+mltPV7GOPrMiyMwybTKi89Wn6AITAcCSlSnI046S0XgIggoUb0IenqvIjAlCChRnZJA6TQVAUVAEVAEXCGgRNUVTHqRIjDVCChRnerw6eQVAXcIKFF1h5NepQgoAoqAIjAdCChRnY446SwVgYsgoET1IujpvYrAlCCgRHVKAqXTVAQUAUVAEXCFgBJVVzDpRYrAVCOgRHWqw6eTVwTcIaBE1R1OepUioAgoAorAdCCgRHU64qSzVAQugoAS1Yugp/cqAlOCgBLVKQmUTlMRUAQUAUXAFQJKVF3BpBcpAlONgBLVqQ6fTl4RcIeAElV3OOlVioAioAgoAtOBgBLV6YiTzlIRuAgCSlQvgp7eqwhMCQJKVKckUDpNRUARUAQUAVcIKFF1BZNepAhMNQJKVKc6fDp5RcAdAkpU3eGkVykCioAioAhMBwJKVKcjTjpLReAiCChRvQh6eq8iMCUIKFGdkkDpNBUBRUARUARcIaBE1RVMepEiMNUIKFGd6vDp5BUBdwgoUXWHk16lCCgCioAiMB0IKFGdjjjpLBWBiyCgRPUi6Om9isCUIKBEdUoCpdNUBBQBRUARcIWAElVXMOlFisBUI6BEdarDp5NXBNwhoETVHU56lSKgCCgCisB0IKBEdTripLNUBC6CgBLVi6Cn9yoCU4KAEtUpCZROUxFQBBQBRcAVAkpUXcGkFykCU42AEtWpDp9OXhFwh4ASVXc46VWKgCKgCCgC04GAEtXpiJPOUhG4CAJKVC+Cnt6rCEwJAkpUpyRQOk1FQBFQBBQBVwgoUXUFk16kCEw1Av8fSJrI9qwLY2o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pic>
        <p:nvPicPr>
          <p:cNvPr id="41" name="Picture 26" descr="Image result for ancient roman children with pets"/>
          <p:cNvPicPr>
            <a:picLocks noChangeAspect="1" noChangeArrowheads="1"/>
          </p:cNvPicPr>
          <p:nvPr/>
        </p:nvPicPr>
        <p:blipFill>
          <a:blip r:embed="rId24" cstate="screen">
            <a:extLst>
              <a:ext uri="{BEBA8EAE-BF5A-486C-A8C5-ECC9F3942E4B}">
                <a14:imgProps xmlns:a14="http://schemas.microsoft.com/office/drawing/2010/main">
                  <a14:imgLayer r:embed="rId25">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10790408" y="1643127"/>
            <a:ext cx="751000" cy="94679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a:xfrm>
            <a:off x="8972092" y="6417346"/>
            <a:ext cx="2743200" cy="365125"/>
          </a:xfrm>
        </p:spPr>
        <p:txBody>
          <a:bodyPr/>
          <a:lstStyle/>
          <a:p>
            <a:fld id="{C1097B42-56FF-46F1-8136-BF84470CEBEA}" type="slidenum">
              <a:rPr lang="en-NZ" smtClean="0"/>
              <a:t>25</a:t>
            </a:fld>
            <a:endParaRPr lang="en-NZ" dirty="0"/>
          </a:p>
        </p:txBody>
      </p:sp>
      <p:sp>
        <p:nvSpPr>
          <p:cNvPr id="37" name="Rectangle 36"/>
          <p:cNvSpPr/>
          <p:nvPr/>
        </p:nvSpPr>
        <p:spPr>
          <a:xfrm>
            <a:off x="878936" y="2843581"/>
            <a:ext cx="4774194" cy="1080296"/>
          </a:xfrm>
          <a:prstGeom prst="rect">
            <a:avLst/>
          </a:prstGeom>
        </p:spPr>
        <p:txBody>
          <a:bodyPr wrap="square">
            <a:spAutoFit/>
          </a:bodyPr>
          <a:lstStyle/>
          <a:p>
            <a:pPr>
              <a:lnSpc>
                <a:spcPct val="107000"/>
              </a:lnSpc>
              <a:spcAft>
                <a:spcPts val="800"/>
              </a:spcAft>
            </a:pPr>
            <a:r>
              <a:rPr lang="en-NZ" sz="2000" b="1" dirty="0">
                <a:solidFill>
                  <a:schemeClr val="bg1"/>
                </a:solidFill>
                <a:latin typeface="Papyrus" panose="03070502060502030205" pitchFamily="66" charset="0"/>
                <a:ea typeface="Calibri" panose="020F0502020204030204" pitchFamily="34" charset="0"/>
                <a:cs typeface="Times New Roman" panose="02020603050405020304" pitchFamily="18" charset="0"/>
              </a:rPr>
              <a:t>S</a:t>
            </a:r>
            <a:r>
              <a:rPr lang="en-NZ" sz="2000" b="1" dirty="0">
                <a:solidFill>
                  <a:schemeClr val="bg1"/>
                </a:solidFill>
                <a:latin typeface="Garamond" panose="02020404030301010803" pitchFamily="18" charset="0"/>
                <a:ea typeface="Calibri" panose="020F0502020204030204" pitchFamily="34" charset="0"/>
                <a:cs typeface="Times New Roman" panose="02020603050405020304" pitchFamily="18" charset="0"/>
              </a:rPr>
              <a:t>cipio loves to spend lots of time outside playing with Ajax and Titan and making new furry friends… </a:t>
            </a:r>
            <a:endParaRPr lang="en-NZ" sz="2000" b="1" dirty="0">
              <a:solidFill>
                <a:schemeClr val="bg1"/>
              </a:solidFill>
              <a:effectLst/>
              <a:latin typeface="Papyrus" panose="03070502060502030205" pitchFamily="66" charset="0"/>
              <a:ea typeface="Calibri" panose="020F0502020204030204" pitchFamily="34" charset="0"/>
              <a:cs typeface="Times New Roman" panose="02020603050405020304" pitchFamily="18" charset="0"/>
            </a:endParaRPr>
          </a:p>
        </p:txBody>
      </p:sp>
      <p:sp>
        <p:nvSpPr>
          <p:cNvPr id="38" name="Text Box 2"/>
          <p:cNvSpPr txBox="1">
            <a:spLocks noChangeArrowheads="1"/>
          </p:cNvSpPr>
          <p:nvPr/>
        </p:nvSpPr>
        <p:spPr bwMode="auto">
          <a:xfrm>
            <a:off x="6277075" y="2116524"/>
            <a:ext cx="2124901" cy="3282291"/>
          </a:xfrm>
          <a:prstGeom prst="rect">
            <a:avLst/>
          </a:prstGeom>
          <a:solidFill>
            <a:srgbClr val="FFFFCC"/>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NZ" dirty="0">
                <a:effectLst/>
                <a:latin typeface="Garamond" panose="02020404030301010803" pitchFamily="18" charset="0"/>
                <a:ea typeface="Calibri" panose="020F0502020204030204" pitchFamily="34" charset="0"/>
                <a:cs typeface="Times New Roman" panose="02020603050405020304" pitchFamily="18" charset="0"/>
              </a:rPr>
              <a:t>“Most of my friends have pets and there </a:t>
            </a:r>
            <a:r>
              <a:rPr lang="en-NZ" dirty="0">
                <a:latin typeface="Garamond" panose="02020404030301010803" pitchFamily="18" charset="0"/>
                <a:ea typeface="Calibri" panose="020F0502020204030204" pitchFamily="34" charset="0"/>
                <a:cs typeface="Times New Roman" panose="02020603050405020304" pitchFamily="18" charset="0"/>
              </a:rPr>
              <a:t>are</a:t>
            </a:r>
            <a:r>
              <a:rPr lang="en-NZ" dirty="0">
                <a:effectLst/>
                <a:latin typeface="Garamond" panose="02020404030301010803" pitchFamily="18" charset="0"/>
                <a:ea typeface="Calibri" panose="020F0502020204030204" pitchFamily="34" charset="0"/>
                <a:cs typeface="Times New Roman" panose="02020603050405020304" pitchFamily="18" charset="0"/>
              </a:rPr>
              <a:t> always new animals to meet on the street! </a:t>
            </a:r>
            <a:r>
              <a:rPr lang="en-NZ" dirty="0">
                <a:latin typeface="Garamond" panose="02020404030301010803" pitchFamily="18" charset="0"/>
                <a:ea typeface="Calibri" panose="020F0502020204030204" pitchFamily="34" charset="0"/>
                <a:cs typeface="Times New Roman" panose="02020603050405020304" pitchFamily="18" charset="0"/>
              </a:rPr>
              <a:t>A boy in my class at school has a pet monkey but my father says that they are dangerous and it wouldn’t be allowed inside the house like Ajax and Titan.”  </a:t>
            </a:r>
            <a:endParaRPr lang="en-NZ" dirty="0">
              <a:effectLst/>
              <a:latin typeface="Garamond" panose="02020404030301010803" pitchFamily="18"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A8AC30D7-9DD4-F84B-9BE9-504CA8FC3435}"/>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3812601" y="2519269"/>
            <a:ext cx="2500244" cy="3756236"/>
          </a:xfrm>
          <a:prstGeom prst="rect">
            <a:avLst/>
          </a:prstGeom>
        </p:spPr>
      </p:pic>
    </p:spTree>
    <p:extLst>
      <p:ext uri="{BB962C8B-B14F-4D97-AF65-F5344CB8AC3E}">
        <p14:creationId xmlns:p14="http://schemas.microsoft.com/office/powerpoint/2010/main" val="4221630938"/>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66007" y="232757"/>
            <a:ext cx="11671069" cy="6458988"/>
          </a:xfrm>
          <a:prstGeom prst="roundRect">
            <a:avLst/>
          </a:prstGeom>
          <a:solidFill>
            <a:schemeClr val="accent1">
              <a:lumMod val="40000"/>
              <a:lumOff val="60000"/>
            </a:schemeClr>
          </a:solidFill>
          <a:ln w="28575">
            <a:solidFill>
              <a:schemeClr val="tx1">
                <a:lumMod val="95000"/>
                <a:lumOff val="5000"/>
              </a:schemeClr>
            </a:solidFill>
          </a:ln>
          <a:effectLst>
            <a:outerShdw blurRad="63500" dist="101600" dir="10800000" algn="r" rotWithShape="0">
              <a:prstClr val="black">
                <a:alpha val="40000"/>
              </a:prstClr>
            </a:outerShdw>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3" name="Picture 6"/>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574570" y="1544180"/>
            <a:ext cx="2876204" cy="3836137"/>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3655343" y="848908"/>
            <a:ext cx="2259080" cy="5290994"/>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NZ" dirty="0">
              <a:solidFill>
                <a:schemeClr val="tx1"/>
              </a:solidFill>
              <a:latin typeface="Garamond" panose="02020404030301010803" pitchFamily="18" charset="0"/>
            </a:endParaRPr>
          </a:p>
        </p:txBody>
      </p:sp>
      <p:pic>
        <p:nvPicPr>
          <p:cNvPr id="7" name="Picture 10" descr="Image result for getty museum dog grav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01790" y="980900"/>
            <a:ext cx="2984270" cy="4962697"/>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9373199" y="848908"/>
            <a:ext cx="2259080" cy="5290993"/>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NZ" dirty="0">
              <a:solidFill>
                <a:schemeClr val="tx1"/>
              </a:solidFill>
              <a:latin typeface="Garamond" panose="02020404030301010803" pitchFamily="18" charset="0"/>
            </a:endParaRPr>
          </a:p>
        </p:txBody>
      </p:sp>
      <p:sp>
        <p:nvSpPr>
          <p:cNvPr id="6" name="Slide Number Placeholder 5"/>
          <p:cNvSpPr>
            <a:spLocks noGrp="1"/>
          </p:cNvSpPr>
          <p:nvPr>
            <p:ph type="sldNum" sz="quarter" idx="12"/>
          </p:nvPr>
        </p:nvSpPr>
        <p:spPr/>
        <p:txBody>
          <a:bodyPr/>
          <a:lstStyle/>
          <a:p>
            <a:fld id="{C1097B42-56FF-46F1-8136-BF84470CEBEA}" type="slidenum">
              <a:rPr lang="en-NZ" smtClean="0"/>
              <a:t>26</a:t>
            </a:fld>
            <a:endParaRPr lang="en-NZ" dirty="0"/>
          </a:p>
        </p:txBody>
      </p:sp>
      <p:sp>
        <p:nvSpPr>
          <p:cNvPr id="9" name="TextBox 8"/>
          <p:cNvSpPr txBox="1"/>
          <p:nvPr/>
        </p:nvSpPr>
        <p:spPr>
          <a:xfrm>
            <a:off x="3733289" y="980900"/>
            <a:ext cx="2103187" cy="4832092"/>
          </a:xfrm>
          <a:prstGeom prst="rect">
            <a:avLst/>
          </a:prstGeom>
          <a:noFill/>
        </p:spPr>
        <p:txBody>
          <a:bodyPr wrap="square" rtlCol="0">
            <a:spAutoFit/>
          </a:bodyPr>
          <a:lstStyle/>
          <a:p>
            <a:r>
              <a:rPr lang="en-NZ" dirty="0">
                <a:latin typeface="Garamond" panose="02020404030301010803" pitchFamily="18" charset="0"/>
              </a:rPr>
              <a:t>A young child, who is known as the ‘little refugee’, wears a hood and carries a small dog. This statuette was found in Geronikon, Asia Minor (modern day Turkey).</a:t>
            </a:r>
          </a:p>
          <a:p>
            <a:endParaRPr lang="en-NZ" dirty="0">
              <a:latin typeface="Garamond" panose="02020404030301010803" pitchFamily="18" charset="0"/>
            </a:endParaRPr>
          </a:p>
          <a:p>
            <a:r>
              <a:rPr lang="en-NZ" sz="1600" b="1" dirty="0">
                <a:latin typeface="Garamond" panose="02020404030301010803" pitchFamily="18" charset="0"/>
              </a:rPr>
              <a:t>Marble Statuette of a Boy with a Dog </a:t>
            </a:r>
            <a:r>
              <a:rPr lang="en-NZ" sz="1600" dirty="0">
                <a:latin typeface="Garamond" panose="02020404030301010803" pitchFamily="18" charset="0"/>
              </a:rPr>
              <a:t>(4385). 1</a:t>
            </a:r>
            <a:r>
              <a:rPr lang="en-NZ" sz="1600" baseline="30000" dirty="0">
                <a:latin typeface="Garamond" panose="02020404030301010803" pitchFamily="18" charset="0"/>
              </a:rPr>
              <a:t>st</a:t>
            </a:r>
            <a:r>
              <a:rPr lang="en-NZ" sz="1600" dirty="0">
                <a:latin typeface="Garamond" panose="02020404030301010803" pitchFamily="18" charset="0"/>
              </a:rPr>
              <a:t> century BCE. </a:t>
            </a:r>
            <a:r>
              <a:rPr lang="en-NZ" sz="1600" b="1" dirty="0">
                <a:latin typeface="Garamond" panose="02020404030301010803" pitchFamily="18" charset="0"/>
              </a:rPr>
              <a:t>National Museum of Athens</a:t>
            </a:r>
            <a:r>
              <a:rPr lang="en-NZ" sz="1600" dirty="0">
                <a:latin typeface="Garamond" panose="02020404030301010803" pitchFamily="18" charset="0"/>
              </a:rPr>
              <a:t>. </a:t>
            </a:r>
            <a:r>
              <a:rPr lang="en-NZ" sz="1600" dirty="0" err="1">
                <a:latin typeface="Garamond" panose="02020404030301010803" pitchFamily="18" charset="0"/>
              </a:rPr>
              <a:t>Marsyas</a:t>
            </a:r>
            <a:r>
              <a:rPr lang="en-NZ" sz="1600" dirty="0">
                <a:latin typeface="Garamond" panose="02020404030301010803" pitchFamily="18" charset="0"/>
              </a:rPr>
              <a:t> / CC BY-SA (</a:t>
            </a:r>
            <a:r>
              <a:rPr lang="en-NZ" sz="1600" dirty="0" err="1">
                <a:latin typeface="Garamond" panose="02020404030301010803" pitchFamily="18" charset="0"/>
              </a:rPr>
              <a:t>creativecommons.org</a:t>
            </a:r>
            <a:r>
              <a:rPr lang="en-NZ" sz="1600" dirty="0">
                <a:latin typeface="Garamond" panose="02020404030301010803" pitchFamily="18" charset="0"/>
              </a:rPr>
              <a:t>/licenses/by-</a:t>
            </a:r>
            <a:r>
              <a:rPr lang="en-NZ" sz="1600" dirty="0" err="1">
                <a:latin typeface="Garamond" panose="02020404030301010803" pitchFamily="18" charset="0"/>
              </a:rPr>
              <a:t>sa</a:t>
            </a:r>
            <a:r>
              <a:rPr lang="en-NZ" sz="1600" dirty="0">
                <a:latin typeface="Garamond" panose="02020404030301010803" pitchFamily="18" charset="0"/>
              </a:rPr>
              <a:t>/2.5)</a:t>
            </a:r>
          </a:p>
        </p:txBody>
      </p:sp>
      <p:sp>
        <p:nvSpPr>
          <p:cNvPr id="10" name="TextBox 9"/>
          <p:cNvSpPr txBox="1"/>
          <p:nvPr/>
        </p:nvSpPr>
        <p:spPr>
          <a:xfrm>
            <a:off x="9547758" y="919151"/>
            <a:ext cx="1982153" cy="5232202"/>
          </a:xfrm>
          <a:prstGeom prst="rect">
            <a:avLst/>
          </a:prstGeom>
          <a:noFill/>
        </p:spPr>
        <p:txBody>
          <a:bodyPr wrap="square" rtlCol="0">
            <a:spAutoFit/>
          </a:bodyPr>
          <a:lstStyle/>
          <a:p>
            <a:r>
              <a:rPr lang="en-NZ" dirty="0">
                <a:latin typeface="Garamond" panose="02020404030301010803" pitchFamily="18" charset="0"/>
              </a:rPr>
              <a:t>A Maltese dog sits in a small shrine on this marble gravestone. The inscription reads: “To Helena, foster daughter, the incomparable and worthy soul.” Since the child was not shown with the pet, it may indicate that Helena was not a high-born Roman. </a:t>
            </a:r>
          </a:p>
          <a:p>
            <a:endParaRPr lang="en-NZ" dirty="0">
              <a:latin typeface="Garamond" panose="02020404030301010803" pitchFamily="18" charset="0"/>
            </a:endParaRPr>
          </a:p>
          <a:p>
            <a:r>
              <a:rPr lang="en-NZ" sz="1600" b="1" dirty="0">
                <a:latin typeface="Garamond" panose="02020404030301010803" pitchFamily="18" charset="0"/>
              </a:rPr>
              <a:t>Grave Stele For Helena </a:t>
            </a:r>
            <a:r>
              <a:rPr lang="en-NZ" sz="1600" dirty="0">
                <a:latin typeface="Garamond" panose="02020404030301010803" pitchFamily="18" charset="0"/>
              </a:rPr>
              <a:t>(71.AA.271),  150-200 CE. </a:t>
            </a:r>
            <a:r>
              <a:rPr lang="en-NZ" sz="1600" b="1" dirty="0">
                <a:latin typeface="Garamond" panose="02020404030301010803" pitchFamily="18" charset="0"/>
              </a:rPr>
              <a:t>J. Paul Getty Museum</a:t>
            </a:r>
            <a:r>
              <a:rPr lang="en-NZ" sz="1600" dirty="0">
                <a:latin typeface="Garamond" panose="02020404030301010803" pitchFamily="18" charset="0"/>
              </a:rPr>
              <a:t>. </a:t>
            </a:r>
          </a:p>
        </p:txBody>
      </p:sp>
    </p:spTree>
    <p:extLst>
      <p:ext uri="{BB962C8B-B14F-4D97-AF65-F5344CB8AC3E}">
        <p14:creationId xmlns:p14="http://schemas.microsoft.com/office/powerpoint/2010/main" val="2675223228"/>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38" descr="Image result for victorian boy in bed"/>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t="-1" b="-689"/>
          <a:stretch/>
        </p:blipFill>
        <p:spPr bwMode="auto">
          <a:xfrm>
            <a:off x="5902370" y="378690"/>
            <a:ext cx="5883229" cy="622800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155575" y="267912"/>
            <a:ext cx="11820699" cy="642573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 name="AutoShape 20" descr="data:image/png;base64,iVBORw0KGgoAAAANSUhEUgAAA6oAAAJICAYAAABohxkjAAAgAElEQVR4Xuy995Mk6X3m96TP8u3Gz3q/iwWwAIhd7GJhCAI4gFAQJI53pOLuD1Ao9N8o9IsiTlKELuKORhE6STRBwhAgLAmQ8Ausnx3T0658pc9UPN/s2unt7Zmu9tVd30IsZro76833fd6snvzk8zUG9KUKqAJnXoGPf/zjxZlfpC5QFVAFVAFVYGYU+NGPfmTMzGJ1oarAjCqgH/IZ3Xhd9mwpoKA6W/utq1UFVAFV4KwroKB61ndY16cKAAqqehWoAjOggILqDGyyLlEVUAVUgRlSQEF1hjZblzqzCiiozuzW68JnSQEF1VnabV2rKqAKqAJnXwEF1bO/x7pCVUBBVa8BVWAGFFBQnYFN1iWqAqqAKjBDCiioztBm61JnVgEF1Zndel34LCmgoDpLu61rVQVUAVXg7CugoHr291hXqAooqOo1oArMgAIKqjOwybpEVUAVUAVmSAEF1RnabF3qzCqgoDqzW68LnyUFFFRnabd1raqAKqAKnH0FFFTP/h7rClUBBVW9BlSBGVBAQXUGNlmXqAqoAqrADCmgoDpDm61LnVkFFFRndut14bOkgILqLO22rlUVUAVUgbOvgILq2d9jXaEqoKCq14AqMAMKKKjOwCbrElUBVUAVmCEFFFRnaLN1qTOrgILqzG69LnyWFFBQnaXd1rWqAqqAKnD2FVBQPft7rCtUBRRU9RpQBWZAAQXVGdhkXaIqoAqoAjOkgILqDG22LnVmFVBQndmt14XPkgIKqrO027pWVUAVUAXOvgIKqmd/j3WFqoCCql4DqsAMKKCgOgObrEtUBVQBVWCGFFBQnaHN1qXOrAIKqjO79brwWVJAQXWWdlvXqgqoAqrA2VdAQfXs77GuUBVQUNVrQBWYAQUUVGdgk3WJqoAqoArMkAIKqjO02brUmVVAQXVmt14XPksKKKjO0m7rWlUBVUAVOPsKKKie/T3WFaoCCqp6DagCM6CAguoMbLIuURVQBVSBGVJAQXWGNluXOrMKKKjO7NbrwmdJAQXVWdptXasqoAqoAmdfAQXVs7/HukJVQEFVrwFVYAYUUFCdgU3WJaoCqoAqMEMKKKjO0GbrUmdWAQXVmd16XfgsKaCgOku7rWtVBVQBVeBsK2AYBn74wx/qPezZ3mZdnSoA/ZDrRaAKzIACzz//fMFlFoX8cWgv3ixsf20/B7/eftxO79s6ziTz3G2Mg6x3+9g7zYfHTDLPvYo9ybnvNuYkmozfexhz3+18k5xjPMb42J103e08d9vrSbTcbey77f1er9ed9uxu89ttTnu9tvc73n7fN17rJL8ftu/3pJ+rSea22++mSea3fS07XaeTjHNYx2xf0yQ63G3OW7+//Zqa9HM4yWf8Xr+vJnn/3bRTR3Wv/7ro8arA6VNAQfX07ZnOWBXYswInCaqT3KDvdkO5nzH2ejO/9RyTAs4kN1l73axJzn23m9XtN573OvdhANhebpJ3g+vjANWdbsZ325/D0Gm3tW9/eHBQXSd5/ySfuUnGuddnYJL3TwJI+/3877bGSeCRY2w9but6xzA3yTiTarGfOe92Dd/t58cBqvfS5qAPJdRR3e/O6/tUgdOjgILq6dkrnakqsG8FxqG/45uGSQFrN2ia5OZr+7n2857tN4uTCjEJZEw61k43kHe7gd3vmJOs815r2n4Tvdd53Guv9qvlpPu/F8je67q2Hn8U59mvNpMCxE7HHXSvD6LhQd670/UwzWvh3O4FqoetxUHGu9d7J/m9sX2dk/yu3m2+u513v+fguOqo7qa+/lwVOP0KKKie/j3UFagCuyqwH1A9LJdgPzehh3Xjf1jj3A0U9gqqu4H/JKDKY+4GfweFsFkA1bF++71B3vXDdggHTPKZmeSYQ5jKoQ9xVkD1MK6fSR/iHHQT7vZgcvuDy9MEqtREHdWDXhn6flVg+hVQUJ3+PdIZqgIHVmAaQHUvN3aHBZiHNc60g+p4fnvReK8X1X61nPRm/KCQvdf1TPPxk0DovfSaVPNp0WCS9Z7UXHdyVI8C6CZd30H2dutatv99+0Oy7euedH57Oe4g51BHdS9K67GqwOlVQEH19O6dzlwVmFiBcY7qxG84wIEHuZEan3a3cLHtN1V3e99OjudhwdxhrHO/Mh/XuacZIParnb7v+BXQhxDHr/lZP6OC6lnfYV2fKlAqoKCqV4IqMAMKKKiWm3yQJ/jbL5PjgsWdLs/jOreC6gz8cjiGJR7m5+4YpqunOCUKaOjvKdkonaYqcAAFFFQPIJ6+VRU4LQocJ6gelSbqyhyVsjquKqAKqAKnTwEF1dO3ZzpjVWCvCiio7lUxPV4VOIUKzCqoTtr+4BRu6amcsj5sOJXbppNWBaZSAQXVqdwWnZQqcKgKKKgeqpw6mCownQqcBVCdTmV1VqqAKqAKqAInoYCC6kmorudUBY5XAQXV49Vbz6YKnIgCCqonIrueVBVQBVQBVeCIFFBQPSJhdVhVYIoUUFCdos3QqagCR6WAgupRKavjqgKqgCqgCpyEAgqqJ6G6nlMVOF4FFFSPV289mypwIgooqJ6I7HpSVUAVUAVUgSNSQEH1iITVYVWBKVJAQXWKNkOnogoclQIKqkelrI6rCqgCqoAqcBIKKKiehOp6TlXgeBVQUD1evfVsqsCJKKCgeiKy60lVAVVAFVAFjkgBBdUjElaHVQWmSAEF1SnaDJ2KKnBUCiioHpWyOq4qoAqoAqrASSigoHoSqus5VYHjVUBB9Xj11rOpAieigILqiciuJ1UFVAFVQBU4IgUUVI9IWB1WFZgiBRRUp2gzdCqqwFEpoKB6VMrquKqAKqAKqAInoYCC6kmorudUBY5XAQXV49Vbz6YKnIgCCqonIrueVBVQBVQBVeCIFFBQPSJhdVhVYIoUUFCdos3QqagCR6WAgupRKavjqgKqgCqgCpyEAgqqJ6G6nlMVOF4FFFSPV289mypwIgooqJ6I7HpSVUAVUAVUgSNSQEH1iITVYVWBKVJAQXWKNkOnogoclQIKqkelrI6rCqgCqoAqcBIKKKiehOp6TlXgeBVQUD1evfVsqsCJKKCgeiKy60lVAVVAFVAFjkgBBdUjElaHVQWmSAEF1SnaDJ2KKnBUCiioHpWyOq4qoAqoAqrASSigoHoSqus5VYHjVUBB9Xj11rOpAieigILqiciuJ1UFVAFVQBU4IgUUVI9IWB1WFZgiBRRUp2gzdCqqwFEpoKB6VMrquKqAKqAKqAInoYCC6kmorudUBY5XAQXV49Vbz6YKnIgCCqonIrueVBVQBVQBVeCIFFBQPSJhdVhVYIoUUFCdos3QqagCR6WAgupRKavjqgKqgCqgCuxFAcMwUBTFXt6y47EKqgeWUAdQBaZeAQXVqd8inaAqcHAFFFQPrqGOoAqoAqqAKnBwBfYKqtuPH3+toHrwvdARVIFpV0BBddp3SOenChyCAgqqhyCiDqEKnFEF9goOZ1QGXdamArwe+DoM13MnUQ/jeuMYP/jBD/QeVq9aVeCMK6Af8jO+wbo8VYAKHCeojm9yxsof1c2O7qwqcFIKTHKNT3LMJPOfZJxJjrnbuba/d+txk3x29/r+g8x169zudd6D/O6ZZH6TnHu73jtpeVjjbD/XJGvYz/UwyfU66bonubbGY6mjuh/l9T2qwNlQQEH1bOyjrkIVuKcCk4DqQW5uDlv+nW7g9nJjc9jzOYrx7uYqTHLzulctdjvXeLyDXgOTzP1eWm6dx25rnORcu42x01wMFChgwChsFEaBHCmAHLZlI0sLmHBgGgWyPIXjWMiTBKZlIslymKaDLDfk6wIZCiMHigyGYaIochiFCYD/7HJ8lD/f8prkup9k3ZPCwm5QulcI3Q2YJvkccc8m0WErxPDvk4Dg9mPudp6tjuIkeu/nOptEi6M890E/65PMn8dMsobdxrqbvhr6u5ty+nNV4PQroKB6+vdQV6AK7KrAtIPqTk/MJ7nZ3nXhU3zAbvA4CdBNsrytN913g6JpBNW7wcd2QBl/fViwYMLAGB9Z7sW0DOR5DmQZXM9FkaRAkcBAhlq9iorrwHEdxGmBjXYPScabcwdk0rwoYJkm0jSDYZoCpwD/z0AJxO99TQJo+7nx3w/ETQIZu2k+yVy3g+m9QPVu1/Ikc93pepo2UJ1Er8P6vaigOslvTz1GFVAFTloBBdWT3gE9vypwDAocFqge1c3NVmi7283abjfFRynjJDeQO7k1W7+3E5hOMu5O65rUGdp6Az/Je45Sw/2Ofbd93692u8+DrmeOAgnonyK3YJs2LDMD8hEuX17ABz/wJM4vLMCyLDiui7lWC51uF0ma4zvf+z6uvXMDQURX1UaembBtXxy/XEg1QWFk4quisHefzhQdcbcHGgeZ4t3AdCcg28npvNfvhf1cI1vnM+ncDrJ+fe/+FdAc1f1rp+9UBU6LAgqqp2WndJ6qwAEUOA2gKvftdwn7G//sABIc6K2T3PDeDQTvFc46ybj7BdWdbvR3Gmu/cziQoFvePAn8TOIIHtZ87oxT+qpGkaNVq6Be8/CVL/8eqhUHF863EI1G8L0qoiiCY9uI0hR5AQwHffj1Gn71yjv4u7//JqIgR1F4yEyzDCU2UgFV2qnmKQTVw75eJnFUjxMej/Nch3/NztaICqqztd+62tlUQEF1NvddVz1jCrzwwgt7blq3XziYxLmb5JhJQWvrcYd1E72f+d3tktoJxCaBs6O+RKdhDlsfQBx07/Z7vb7/OssY8AsLhrioFy828cXPfwaOZcJ3K1iYm8eVi0tYW11DpVJDluUwDAuu66AoUkTRCMM4RF5YWFvbwCuvvIpvffs7gOkig40MJnKjzFU19/ypPOqrYvLxj+r62elhFb9nEvSLQv4b/33y2U5+5EmC6mH+3pl8xaf3SAXV07t3OnNVYFIFFFQnVUqPUwVOsQLbQfWwbuqPSpJpn99RrVvHPVkFBIIKwLEMGEaKj3zkKTz34SdRZBGWFi9grrGIit+EYWXIMzquFoIgguu4sG0TeZ7AdkxYtok4iZAmETba63jn+nV84x/+ETeXO0gyFzBrZVhxEZ/sgvXsqsApVkBB9RRvnk5dFZhQAQXVCYXSw1SB06zATo7qtD+9n/b5nebrQee+swJMIXUKwPdyvPSpj+LJx++XAkit5gIW5s5jceEcsjzHIOyLI5qlOWzHRr8/kArAWZbC8xzJP3VsC625GtbXl/H6G7/FxkYfP/npK/jNqzeRJB4yWABDgPWlCqgC+1JAQXVfsumbVIFTpYCC6qnaLp2sKrA/BfYT+ru/M+m7VIHTqwDr/TadDF/64mdhewUevO9+nL9wCa5dg+dVkRUZsjxDtVZHrV7HIAjR63WkqFIcBSiyFLVKFYPhEL7nI46GSIIewjjARreNbjfEj//lV/jFr18HLA9pbp1esXTmqsAJK6CgesIboKdXBY5BAQXVYxBZT6EKnLQCCqonvQN6/tOggG2k+MKnnsJjDz+MC+fux9zcItiZplKtIk4S+LUqTMtBkhiI4whxkcA0DdgWw3gLyWulA5smCWzXAfIMWTRCmieIoiHW2l38+je/wa9eeQVvX19DXNROgyw6R1VgKhVQUJ3KbdFJqQKHqoCC6qHKqYOpAtOpgILqdO6LzupoFdherCg36GBmUn2X/5MCToWBPM3gmgUuX1zEH33lU5irN7Bw7iJM04PjeNJX1fFdqdSbJBkMq2w3w7fnRSphv0WewyzKgj+2bSNLE+RZBsexkWYJwuEA/WEP195+E9/85jdw7foaQmsOBisBI0VhbnZvzVlkiW1rbIFeA+l7RMrf/Ve7LMjEVjplb1Z9qQKzpYCC6mztt652NhVQUJ3NfddVz5gCCqoztuG6XFHgzj9wJgzpY8rv5pt/0gUFTIOgGsGzMnztD76Exx68jLmFBXheBXHM1jIGCsNEvd6E67rIDYOIizTJ2LtGKtCaZoE0SSVHteZXkOcFTNeltSphwWkaI44iFEWOG9ffwY2b1/AXf/n/YJC5MAwTKYHWc5BkbFtDV9ZkTeBNUCVY39nQO0jKb45/sAm5uu+qwAwpoKA6Q5utS51ZBRRUZ3brdeGzpICC6izttq71jgLjf+JKUC2MRLzHwrDEtSxhMGftXnzsuSfwqU99XHJMm605pEkBy3Il1JfQaru+QGlW5KAHajLcNwccx0GWZSWMxjFQ5DBMA75bBeOGbduSrwmqBN2NjXUkSYxr16/jr/7m7/DOjWUkGeHXAcTx5UtmKVBtgD/b/hp/Z7w+dVT1qp89BRRUZ2/PdcWzp4CC6uztua54BhVQUJ3BTZ+5JRPWtv6Txr8zPHb8YhxtCar8vpHb/H+YWYz7rizgq1/9PC5dnMf84kW4jo/V1Q00m3NIc0ghJbaToTuaC/CmsAiqLNprGAKqBFJ+IwgCAVLHsJEkqbiokuMax+K4joIQjm0DRo5udx0/+OGP8f3v/RjtXogsN8tAXqkGXLqkzHzli8B656XhvjN3eeuC36eAgqpeFKrA2VdAQfXs77GuUBWAgqpeBGdfAcLbGEzvQOodr5EBuzwmF0hk/qdrGnj26afxx3/4FZhmgiKPUG0uwHEY9hsjLwz4lRrSvJCQXLqrDNX1KnZZMMmwkaY5siyB6zpI0hhZHkuP1Yrjly1s8gyW6yJi6G8OuK4HwzRBrl258QaSLEeaAt/45rfx43/5GaI4RWaUwMr3M9RY/lawVNPWl7a2OfvXtK7wXgooqOr1oQqcfQUUVM/+HusKVQEFVb0GZkCB94KqYViIopG4m6YJpGkK2/BgWhlyhHjx+Y/h4x//KC4unoNjloWLXNeC6bjIigLdwQAXLlzEaEiH1Idhsk9qAYfQmcZAlsKCiSJNsbS0hF6viyCJxFmNohDRaIRqtQoDFhKGAxsWXM+D7/sCu1kcIx11kGQxBkEfluNKu5v/6y/+b/zm1bckHJiBv57nyXgMQ2YKqxSAkpeC6gxc1LrEeyigoKqXhypw9hVQUD37e6wrVAUUVPUamAEFtjuqgIUcWZ7Csk0J87Xg4YUXPoKPffxZVCoWfNdBxa3AdatwLBe1ag1BFGAQBfBcD5VKBdVqDe12F0EQwrJtmKaNOIlgGoBn2yjyBJZhChCDAGoY6A96cE1TnFVWAE7phbLAcAHUKnVkrBBsFDDyFHkWi8M7jIZSMdg0XPz6t2/gRz/6F/zs5z9HKnDMljgZjMJGYY7zWBVUZ+Ci1iUqqOo1oArMtAIKqjO9/br4WVFAQ39nZadneZ13QFXq4TJaFxmsIsfFS0t45pmn8ZEPfQQV34Hj0qm0JaTXcavwvRpcx0ORZxLSW1YHLlAUJQxaVplvygJKru0jTmMkcQTkEdIkQL/bgeN6OHfhMlBYCJIYjmmgyMsWOKNRIOPYrot6o4W8yMvCTGkGz3GkAJNlGgK/wyCAaZho93u4fuMm/vnHP8Yvf/kbjAYhcpNtcBgOXObD6ksVmGUF1FGd5d3Xtc+KAgqqs7LTus6ZVkBBdaa3/4wtfmuF2/E/YWwhQ8fxTskhqwB838FnXv4kXvzk86i4Dkwjh2mbAoV5biBmfmluwvV9pCnzTF24pg3LNJEkIaI0Ee2k3WpRyM/ZriZJE8TRCFk0RHt9GZ3eGobDEI8/8QE05xZR9etl0aaiQMRKwADCMEStWofrcIwCOanUsGDZHkzmv+YFsiRFpWIjTALprdrt9pDBRK87wPe//0/413/9OXqD0SZIo8xflV6r1GGsy/aKwGds+3U5qsCmAgqqeimoAmdfAQXVs7/HukJVQEN/9RqYYgVYAGkMWmUJIfN93VYsFEbZFgZSEZfRsgVs20MS82sbphXBNgtxRVvNFl5++UU89NDDmJufk6q7tu3Aos2asRJvgThOUKlUJZTWtsr+qGGSoOY7iOMIFbeKTr8L1y7bzxBcHdMSJ3bQuYU3X38N/X4fYTiS1jMXrl5Fk24pCly4eBkL80uSUxqLa1pBwj9dB8NwBMuxYVs2FhfPIxiF0v5mXCE4jSPkeQbTsWTsNMuFQeMgQKe9gX/4h2/hJz/7ORvkIEvornritNJhNe0cieSz8mtCLP/cot2WRjelxuPiU+rQTvEHRKd2FwUUVPXSUAXOvgIKqmd/j3WFqoCCql4DU67AuG/o+6dJlGJrmGzzX6syrLcMqWXorG3am0cEuHrlMp5//uN4/LFHUa1U4PgeLMsp29G4LrJwhNFoBN9xUK/WYNnOpmvKQkcVqc47GvSkMnC9UkOSJEjiAHmeSp9U17Lwq1d+hvVbbyGOEsRxKscUlo0XX3wJru/hJ//6YzTqDVy+dBXnL1xEluWo1+bAwsFpmsGxHQYVi03L3qyEYIJlGIWoVRpS9Ena4OQ5ojiE41nitCZhCNsAuv023r72Nr77g3/Gb199C7nlIcvMsq9rUUiPVoYVl/Bf5rPSbS7Zv4DJRNl3XwqqU/7B0OndQwEFVb08VIGzr4CC6tnfY12hKqCgqtfAFCtAaCtdw/f3QS2/k9EJFffPkDYtdANNi/1LI5hmhsXFOfzB7/8bPPDAA6h4PtI4FteUMNiYm0dRmAijSPqYlv1PyyJHbBXDpjU8znMrSLMMFVbZjSMYeYwkizAadqR6cBIGuHbtLaytrSIcjbC6uoaFhSU897GP48KFSwKW3V5Xqvr2B13cvn0LrUYTjWYL83OLMCxboJnubaVSQ8z2Nq6L4Wgooca27UrhJgHfopDvsbCT7doy3zQOkach0izGzZs3JX/19kobP/3Fb9AfhdJvNUtZMorgXjrUdKHHuayEfQK4scVVvaP31tDhKb5UdGqqwBYFFFT1clAFzr4CCqpnf491haqAgqpeA1OsQNnXlH1KS3Da+l85bTqCQrICqWUFXyDF0rkWPvnS8/jwhz+AileBY9sYDgbwPV9cRRY4Yh4qW8Ow0m5RMDC3kGq8jUZD3Ey6nITJPM2QpCmyOEWeJ7DNBP1BG73eGjbWb6PdXkev00O32wdMF488/Cjue+Ah1GtNXL16P9babYFfOr15mmDl9jvo93vIixSO4wiEVqsNyUl1HR95DswvLCDNUvR6PWl902w0Uan4AsqcF0OEDctEGsWwjBzBqIc0DWUug0Egoc/t7gCvv/U2fvbTXyGIcuS5LXm0BPASVNNNZ3XsnvJ774utnuLrQ6emCuysgIKqXhmqwNlXQEH17O+xrlAVUFDVa2CKFdga9stQ1dI5lfBYhviy6FCRSKsZhvzyy6WFeTzzgSfw8ssvwXEszLfmJAc0lsJFhlTpbTSaWO90YVvMMRXfFH617GFKoAyCkcAsw395Hob3EmCRphj2OhhFXUTxAIN+G+vra1i+dQv9zkDg9PmXPgvH8cQFXZhfFBg2TQtBGKDeaEjOapEEWFm5gdsrNxHHAbIswZWr9yFLAMt0Mb+wBNevbFYFHko131azKV+zDQ6LL0m4s8lurYBVMP82RruzIj1bW6053LyxjGq1jkEYYX1tHb959VW89fZ1DIcxMrBglFVWgpKXKWOL08xcX32pAqdcAQXVU76BOn1VYAIFFFQnEEkPUQVOuwJa9fe07+AszF+oDEZhCpymWQLPczAcDlBnj9IiwaVL8/jKl76AhcUmPM9FtVKHaToCfoZplbmeSYwgiqWAEV+NRkvyPgmldCcZnlur1TEc9OBX/LLCbxwhSSK4jiUFmW5eewvLK8uIoiHW11axuraOorDwh1/9tzh//jJWugzxraBeb6BWbSAKYzk/nVC2nplrtBAPB9Jjtd1bw/r6Lck3JbCalo04jHH1vvuR5bZA8/zcPFy3dFJtyU8txGklU5qOL5AdDPqwbKCzsYq5+ZaECA/6ARyH4cMjrK7fwigawbQsvPHmdfzkJz9Dmjow4ImbPK5cTOOaWjBUefxiO573F7CahWtO13iaFVBQPc27p3NXBSZTQEF1Mp30KFXgVCugoHqqt++MT35c+If5pwxXZbYlQS2G49AVzNCs+Pji538XDz54CUuLLSwuNCXvNIoJcw56/ZFU9bU9V9xTVtr1vYq4slW/hnZnQ/JFacdWazV0Om3xbOnGEh7DYR+mUWDQ72F15SbW1lYQjEYYDEfoD4Z45ulncd/9j2J+4RwazSYigciyNUyt3kASp7AIyrYF27GRZxmKOIVhsD3NUNZxe/UGlpdvSdgtnU06uyZsCQsuQ4ZtaZFD8OSL4xCG+X2GMjNMeXVtmWWlUK1VJHSYebXs1RpGQ0TxCKNoIN1V+/2RhAH7dgP/+T//JXJj05mGIUWgHI+hx0cDqndc2zN+2Z6x5XHftr9K9/3wX9vPtd/zKKge/t7oiKrAtCmgoDptO6LzUQWOQAEF1SMQVYc8ZAXG9X3p/klpIDiugS984XN4+qknUav48D0bVd+H53pIMyCME0RJJq1a6MQydNewy2JCrODLrwmB7FHKokR5UuaLDsMhqr6HNI0wHPXQXbuN9dVldLptjLpdpIaBTqeH++5/CI88+iS8Sg0V9kCVgks5/M1qwhyb54qjGIZloFarIQgCmIYB12bxJBNxGmI0GqDqOgjCEbrdtoQod7udd3uqOq6LkO8zCd+xuLzVWh1REKBarQrQDoIhFhcXwCLGlsE+rynm584hjkJ0+xvodbuI0hiLS0sy3yjIEEUpNjp9vP7a6/jOd7+HZLPCsAELSVZCCN1Uvpj3u9sNwU5AsRPgcLz9wgffOwnITHLM9gt0kvdMcsx+Lvy76bR1rEk0m2Sc/QDnfsbdjw47XRu7nftu1933v//93S7Z/U5R36cKqAJTooB+yKdkI3QaqsBRKqCgepTq6tj3VoBAdPd/auh6lqV/5BYWJnJcvXweL3/yE3j8sYelYFKclw4pawPZBl1IX8Dx1u1l9INQqufaMFGwTYvNvqEGTLatYTVd04Dnu4hHI9TYN7XIJew3igP0+xtYvTQhlI4AACAASURBVH0Tt268LdAaDYYYDEPU5+bxoec+hqXFizCY42oYUql3lMSo1+pwYJVtZExWDnYFrBi2y0JIQTAUYM0k5zWT/FfPYwuZTHJLCbF0dNMkRBgO0GjUpacrfz4OU+bYdEoHgx7q9QryDFJwiRBr2qa0yrly+X4JO2a+KfNr19Y2UK83Mc+c2ThFlKbS8mbQH6DebKLT7uJb//Bt/OrXryDNWBG47LVKrbaC6r08tL2A6kFgdRJYnOQYBdVSgUkAeKfP8G4Aud/ffNvns9t5FFT3q7S+TxU4/QooqJ7+PdQVqAK7KnCcoHrabiB3Fe8QD9jthmzSm8rdxuGN3W77sFuo3/YQzt2OF9h5H+Uw5LQEVQaa5pIoyQI/ObI4EbfTNhwUWQLHLtCoufj0pz6Bz332ZaR5IqG1c3PzsKsNjAahOJ4MXXU9H5bhIIxDCY9lXmjF9aVX6YD9Rl0XSZZKz1JWAs6SBI1GDVkQIRz1kEQDLK9cxzvvvI5uZ0Pa0vR7A8lDfeSxD+KFT35KKgUHo0hCfdkLleG+fDEkuUjKqsESmstvjmGPebCGISG8xEDWGGbOKHNnCc6s5MtKwPyaXXKWl68jTZKysJNlSLsc/mwwGIgb3Gw2pefr9etvS6hukmcwbVuqA3tuVeDZti3JWe12ewLNzG+NI4YmF7BcRyoE+66Lqu9iMOzjnRtv4evf+CaWb28gSU1Ylos0LsocXtlEFlzKJJ+X6y4dVzrWFgwJLD7c1yTX1SRn3O0zsdMYkwDcJOPud5ytn9NJxigvtb3ftu31AcNYq0nmtNf57Od3093eo6G/k3wy9BhV4HQrsPffeKd7vTp7VWAmFfjEJz7xHoSY5AZkEqEmuUnZz03Sft6zE+RNMr9J1nmcx+zVbTjMuY3PfXDdLLD1KcGGOaelX2ohZ9Vey0QSBXBtVty1EA0DnFuaw5e//Hv4/Oc+g2DYFWgjqBHc4iTD/Q89hrW1deldWhYayqR4EeGqWqliOArElfX9KgbBCGmew3Ucuam3DcB1bQnFTcIh1laW8c61N7C8/A7CcIQ4SZHkOR544BF88qXPwnDY4zQTyGUlX1bf5Xm8igebhYuCAay8zHWlY8oqv+KAFsVmu5tUwnWJqVEUCTyy2BLHIXSHUYwoiRGFATzLRLu7jk57Q8CXjitzV/m+SoXtdhykUYROd0Pm6LgWWnNz8L0qfL+GLM0xNzeHwWiAbqcrocHs00pNHN9DY34Oy7eX4RUmKnSV0wCr68tYW11Hf5jgr//qb3Hz+m0kUl3ZET/bslBCvst831RcbH0djQLbQfXgn7ujmee0jqqhv9O6MzovVeDwFFBQPTwtdSRVYGoVOElQ3enp/G43ZAqqdy6l3bQaA/okx+12ge7kXOz2nvf+fNyrc/OfFhZjkZpDZf4jnTqG3jK817EMAdI/+Xd/hGc/8CQeevA+WJaBdnsDpvQBtTAcMt/TxtKly+h2u+JG8hUndGNdAUiGyLJKsAFTIDgMA3FwCadZVuZ7FlmKQa+DtdWbeO3132LQ7yOKEymCtHTuMp798Edx5eqDZU/VxhyCUYBqrSqOLkNy6VrKAkyWMspgFea74bws9sRCTsx9HY1Y1Il5q5C1UE86oQRV1/PKVrBsM8OCR8MBiIYFciRpLNV+R5LfyjzVCEmcCLhGYSTVj+vNuhi3DOVdOndeiikRnHk+yXd1XQkrfvLxp+XvbE9Dnar1GskTrusgzULcXr6Fbq+PNCnEhb1x4yZ++Yuf40e/+AWijHtTPgBwLQdpkm6GZJd7xv/XlyqwFwUO7+HXnbOOf08pqO5lJ/RYVeB0KqCgejr3TWetCuxJgUlAdRLQ2Y/btx/42S+o7kkUPfgQFNiafzruf7p9WMJqAaNgH1T2G2WIbwW///tfxEc/+CFcunIBtl26kXEcSWgvoTPPTQRRKjDm+R422huo+BX0+j20Wi2EQSSOJ9u4MFyWOZmNak36lWZpLHCXMQ90NMTK7WUs37qBjc4ygoAFlCJYpocnn/6w5KIWhgPL8YCMAG1JqxhCISGU0EjIi6IQnu/LWsrerJmcl4DJ4kjjEF+ung6rbZdQx+rADO1tNlsYDobiwmY5+8Gy8i9DtAskWYJ2uw3f81CpVCW3lADOcViIieuN41BCiS9dvITl5dsCv/MLi9KmpnRuHXTbHTz+2BNotlowLFug13AceLaNgpWIjQzD4RBZkqLXHWDY7yLLE5w7v4Tv//if8Dd//3W88frbrDmMIh+XV+I6iL1jZ/wQLhsdQhU4BAUUVA9BRB1CFZhyBRRUp3yDdHqqwGEosB1Uyxvo9yYUHiWo8nyTjL91rfuZ32FopWNMqgCvH/43dtmYlcnv5PJtupwFUnEiTf5Lk2c4v7iAl196AX/w331ZnE4CJUNoCXBZniFLM1g2fUYDcZpL/iQdRL/qCSgSyuj2MYR2+dYtyQ1lP1XHdmE5DuIokEJDvueg015Ft72O9ZUVrKzcluq4URpJWG+jMY9nP/w8Ll95ELZbQaPZknBc5mS6hoOK52E0GsLkxBnDLKGxZS4q3VWGH4vrKOGxmbimvL4Z3suQXb54HN1jFjZiqxuuk/MXlzXLJY+VbmicRKIXKwSHUYTV1VU88sgjApRsS7O6uiJONCsNX7l6VfRkESc6oTIOz1/kyNJUqg8/8tDDWFpagsnQZYttb0wMZS3AaNjHaDjEwvw8Op0uhr0OFhebUtRpZfWmVDT+5a9exT9++4dYWekgZU9b2xVA3mzEKuscr3d7HvOkV44eN7sK7OfB5d3UUlCd3etIVz47Ciiozs5e60pnWIGdQPW0yaHgOm07tgOoFrmAHZ1IgpFhFVIoqVqt4A9+/8t4+eWXsLQwD8vYzOdkZdzERBKzcm0m7t8YggiuScL/YgFGAdk8Ezij89jtdSXHld8bu5oEP469vraMtZXb6Gww/7ONYBRKvmuj1cIHnn0O5y5dhWG6AAs50b91TIFG3/fR8JrIUlbhpStqIUkicThJk8zbHOeiyrlkkYbA6hjaWOGXwDoOASbwkvOYW8rQYDqqnW5H8kjpBrtOCbtSzIhtZ9IYtVpdiizx57bjIBgNxbWtVas4d24JSVoez1zYIIzEdR4NevJ1s16X0GfOx3JcDAZDjMIRbt54BxXPRb1RFfbmQ4H5uQaKLMKt5WuI+uvy8/X2ADCr+Ku//jp+/drb6I5C5AWLYZmiM2Gba9vah3Xarkydz2wooKA6G/usq5xtBRRUZ3v/dfUzosBZANUZ2apTtMztoGpKHiNDb1lIiHDpWBk++ckX8Sf/7t+jWq9gvtVCFIwEzMRZcVxYhYMiNbHBQkKmAdf3xRXNswRRHCKJI3FtCaVBFIhryCq2BV1MkzmtbczPzYtrOOr3cO3a6+j3u4gCOrAx+v0RavUmXnrxU3j4kcfQ6Q9Qq88hiGIBPNq9w2CIVrOJqldBlhpSaVcKLcWhnFfyUBlC63nijhJYx6DG3NQ4Iiw6sibp22qaCOMY4XBYhgtv5qry/YZpCnRyHHIuw3sd15ewZzqlBORavS5OKkN4s6LAAw88KMA97PUkVJjuLF9RGMKr1DG/sCBh1axs3Ou2xdVlKDBDnDlPhjsvL99AvV5FkkYS4kz/m+HRRZ7CdgsYQR+OAbx94ybmz11GmpnojmL8z//L/4p3bqwAlo0kZQ9ZX/ZvDOd7jZQ4RRe4TnXKFVBQnfIN0umpAoeggILqIYioQ6gC066Aguq079BpnN97QbUsgJSi6jroD7v4zKdfxh9/7au47+plcRIZJos8BUxbwnoZ2mraLuoMiY1jjFi517Ql15Ngl2YJahVPiiuN4Y4gyBBg5obSpc2TGG+/9Tbq9RreePMNtDdWEYVDCadleG6WFnjiqWfxyOPPwHN91GoNaTuT5AX8SkUcTIIcw24HvR5cx0O10ZSwXKSJVCwmeBIm+SJoluA3EpeUkEoVeAzXNw5N5vcJmFw3qx5xvnRSOX+G6jI/lcey1Q3fm2UFbNMRwJRiS+z1Ggzl2HqjJWBa9lZlHm8JwITT4WAgwN1szaNSceE5BhosnoQCvW5XeqVKkSXTleJMQdCD7zuSl2rmhvR7TeNA4Ni3DfQ6G4h5HtMQ0M4LE91+hJ/+9Ff427/5e3SZF8wiS5tVjqkJoVxfqsBJKKCgehKq6zlVgeNVQEH1ePXWs6kCJ6KAguqJyH62T8q2MywGlLPibgGrAHzXxosvvoDPfe6zuHLpPCoVX6CLkDaGG69SQZoXCCI6r8xTZeEg5llCIDU3TIG/IklgGRCnkWG7o2CIICjb0BhFCs/1sLKyjFs3b2JlZQWDASsCM6Q4leOXls7hiSefhltpwvXrsBxfnES6lclmWxnCG6Gx6lUF7FhJ2HDLqrcM+WURIrqp42xuQiXbtQyC4buhwoRSFjMaA+3YUbVcV1zTLM/LtbA9ThwLoNKNpBtardGdZFudioQncyz+Zzu2wHAUx/AbDUSjoCzcZNsCy5YAb1qGDNuOtNihi33h3CJQpBj0uxgFIwRBiIWlJXhuHRY9VCODX7EF9iuO926F4TSOESdxWfTKYIh1giGdY9uH4/gYDkP5+7e+90P8lz/7c5kzk3bH+apn+0LX1U2rAgqq07ozOi9V4PAUUFA9PC11JFVgahVQUJ3arTmxiUlvU5a2ZUajkNidhpl0R+U7RrZZLKkslCS5okUq/VBty5BiSI4J1H0Hn3npE/j8Fz+PRqMpPU5rlRoK08SIfUg3z5NnqUAfXT46gwTLIi2r4MIkSBmI4wSu5yIYDmFkCRK6m2wxAyAMhzCQSgjszVvXsbqyjEGvL0CWEPiqTVy9+iAeeugxzM/PI85KQGRRIvYIZbVeFl4i7PElhY2KXCoGly4tW8AY7zqorkWQTuVruqxsf8P3VP3KZuhvLi5op9MRiOQYzKs1pZ3NeJxMclbZE5W5o8wvZdiy5/kIo0Cc1DL/2hRAzosyb5XnG4yGcDxfxpWiVQZknPLrHP1BX+Yx12whFiidF2BnUSnHtmR8AVtZt4dmsykuLdvg1Ko+PFYzDthSh9omck5+j/V9qUkcMUeYocGOuNx8EPHzX76C//bf/ga/fe1N0bQwcqQFmwmVObZ5npZFqN4t2Ma/l310y5c2Zj2xD/0ZO7GC6hnbUF2OKrCDAgqqelmoAjOggILqDGzyHpcoLCqESlf0bm9+b1gn3VHpKSq5qKnAzgu/81H8yR9/DY2KhzgJpcqt7Xiot+ZgWKa4oDEL/kiIaxn+Sngi/CVhhJSFlywbzmZRIX6dsYAS3zvoSbsYuocE1vbGOjbaa1IoaWNjQ8CKYGuZFp545oN49PGnUeTMEXUkHJh5puzVSjCWokOWC99j/qaLIIpkfmxFQ/AjJPI/5oUSLPk9OqKWzT6sGWzDxOraKpqtpjizHCMvWKk4lePLEFuCKkHNhEXgy3O4niOVdgfDgYAcmZRuMMk7Ttnn1RJ4LlvWmDDMMrxZcl9ZuMj1ZLwoSmROzMXlq1rxUavXJLx4NBxJj9mPfeQjaLfX0etuSG5vjb1gAXR7LLRUQ6PREuBl2DO751CbaMR5sWqxI4CZxHR6GWqcIc0NgVrfcyU8OksC1OtN9IYJvv7Nb+O//vlfIE7ZTshCkVvIkgyWW8I895fvKStDj18aJrzHj6kefg8FFFT18lAFzr4CCqpnf491haoAFFT1Ini/AnQx6ZhuvnITxbscUf7FyAmlmRRJ4ouFkmzHEIj8yhe/hK/92z+UIj6eY6Pfa0uYLEHIZVEidnUxDaRJiphFfzxPAIahryyCRECr+xUkbLEieZ+B9B4l8PX6XeQJnVggCIYCYwzNZYGh9Y0N9IcDWAZzLTMsLV3Ahz70nBT78fw6GrU5BGEZKmuwrUuFkEoHsYlma0GKKfFndELfza9ky5XCKMNuGaKbROj3elhYWEAYjGRdzAllKHM0GsHIC3Eu+f5xFWDOkV+z2NCly1ewvLICx7HQ75ctYUpAr2AwGEhuaL83QLVW5qQmcSrnpvFI6CSAMs+W4JsTAzedWo7NtbC6b5rEUo24rBZMdzvDXKOOa9fekjXPt5qi6e3by1L8aX5+AfPzi3A9gi9DmlM4lgnbMKRX66VLV7Cyehuua232gWUuKlsNFag36tKuJxh2Jd81THMkSY6NTht/9md/gV//5jUgsWHARmRwLTa7EfECktY64qKam09D5JrSWw/9jXRwBRRUD66hjqAKTLsC+q/FtO+Qzk8VOAQFFFQPQcQzN8S4GNKdhTFUV175JqhKUxIexz/pumX46tf+AJ956ZO4eOmSQJjrONIShu4jXU/Hrcg7yDhpkcFkjir7o0q4atlmhuGrAlh5IZDKyF9Ws6VLS5cvDkaII7qEXdx455q4e2vr63I+hgwXhgvXr+Kpp56VvqsEY1YLvnTpMgy2UmFVW5Nhsqy+y1xLh4G/0hM0k5Dn0tUcO7uVWkOAkXPiHOgcs/UM80hLeBwIQBPYWH33/PwcVlZXYNvOZk/SjsAjXwRgFooK47ISMHWhHgR0uq3jgkyEULqxfNHlLR1IVhjOESWRuLH1ZhMR81tNS8J36UgTiAWmUzrEtug5LsDE9jHhaCCAT1e2rMAMKaR07tw51OsNAV/m4oqDDOYPpwKrFIwFqsKADitrSWUgYzJ0mhWYHdcSIKbuDB8OgwDdXgf90Qg3ry/jb//6G7j25k2krok0yeG5rDCcSh4zH3bcCflVV/XM/So5oQUpqJ6Q8HpaVeAYFVBQPUax9VSqwEkpoKB6UspP73kJI+OepZylhKWK08UQ1LJPJvNBWZynWvHwb77wOXz60y+j1WqW+alZIi5kxuJADONlQR/TQFEYcCulo0ros5jxSHC0rNI1ZDmkoihDW0cBYFmIYrqHkFYpBEu2mRn2B7h166YUFep2O8iyXMKKs9zAUx/4MC5duR+mxfBbA/VmC6bBMV2p9OuxwFA8ErCG9HYFLi5dwjCMkRQ5/EpVYFZa5JimQCuBmSDG8xE2CXAsAsVQZxY3Ikh6riuOZDIcSFucixcvCjgTPvknYZR/J1DT9R0XR4JhbTqnbInjSFGlcSXhsatLGK/yvHkuoc7Ui8WUXL8iFxELGPF7dGQdl+sLZUwB9yIXUCbQVj1Hfs6w5/bGBjyvzHelNswtZjVkhkDXGw3kSYJKtYJoNES1XhXnuIzWzeVaKNIS3hkaPBwR1qubfWNZQXiAIOxJanG328fDDz6B737nR/j/vvF1rK62kSd0g8tcXW4uHVzCqrazmd7fCadtZgqqp23HdL6qwN4VUFDdu2b6DlXg1CmgoHrqtuzIJ8xcSYJP6caxLA5BdTNnlYiaJViYq+JDH3oWX/z87+HC+aUS+pAjDIOyt6jrIYkiybtkniLzMgkiluRc0inN4bMQD53Td3MWyyJDhDEGi7LSb4Fcwk9NZNjorGNjbQ3tjbaEm25stGV8tmm5ev+DuO/+h2E57EfqIEpYnMnC/MIiMlbpZQucgrmlQ6CI4bqlG+hXfLiWhyijW8mCQa7kbBKuwyjC3NycuISERMkvZahtHEk130ajAZehzf0eLly8iM7GBmq+L+4xYZfhtSzcxIJKDMUVyKUrGsebua8WHNcTALYsW8CSxaXoVDJcN0ljcUpZQIlOKaGdf1JRwivb3BB4G805cTHXN9blWN93JTeW+8BQbNZeZkg1bVDm09KZ5nbWa1UBV87ztddex8WLl2RcOsQVhl4nMTyuN4sFJpn7yvdybpax2ZrHAHr9NhynbOnDIlqrqzfg+gYGw44Adqu5BNeuYGMY4pvf+jZ+8L0fI4oyFCZBmQ8qXNlnFovSlypwGAooqB6GijqGKjDdCiioTvf+6OxUgUNRQEH1UGQ8U4MIcGSEIIagJgKhdDUZgsuw18cefQR/+u+/hitXLmPQ75UQZ+TiyBFueDABjH9nCxOOR0ePPWVMQqttCUCRMsfBnnT2xlV1GbJaZTVeQl0UYG3tthQB2thYx2DYx6A/QhgS4nI8+NDjuHDlCprNOQlCtlgpd7NwUaXagO1YqPkuhqOgbNVqGAjDHubnmkiSUNq/ELqSLBWArHgVOJuVfwnKY+ik61iG6bLIESvw5tLnNRgOxLWkE8vQX9s20Gw00esOBDyZy0o3lWsm7BFw06wsGuW4vmg37qNKuBwXbqJSbLvD40o4LR1PgVkWWWLBJjCMly16qLEhOaqEUhbCYusezlVyVtPyvJZtoEhSOfbChYtgsijXzFDgWq2OKIpFB7q6hFXHslF1PbkO2p11eT/XzIcNfC5RuraRFHnKCgMp+7EOBxiNuuh0VgCUBaGo8eLieTTmz8P3qljb6OI//af/Hb999Q2kBcOB2XfWQyLOqr5UgYMroKB6cA11BFVg2hVQUJ32HdL5qQKHoICC6iGIeMaGIFgyKpMhpBW/DEdlq5knnnwU//2f/olUjC3SpCxw5LCP6UhAyDDKEF6+P97s5UmnsDW3KIHDcoxZunvMX2VLGPZJJaQSxOikhhHDcg2pnpvFCVZXb2FtbQXra7eRJmxPU0GvP0J/GOCZp5/F5fsfAUwbluPK+wg8hDPmgrKyrL8JnZ1uDwvzS3AsFnEKkaaxOLWNZhNJmCJHIvmqnDsBla4lIZFjEiBZrEh6qZomwqCsrsu1vvnmG3jqySdw6fIlLN9aFnhj6C+BjA7qOOR3OBxISxi2gRHvOSukHQ2r+TIPtTfobmpnlHmgcS5Fk+jgWqxO7HnST5Vz6vX6kuNpbfZWlQJIRS5AWquWFY3pgIszbbOyMHNL6YTHMNIc9Xpd3FkeW4YRlw4x12P5HuLBSEKaF1rzWF9fR9WnG50iZZEl2y51sOmoco6xtK3hHvL8DPW22As2HuHta28gCUbwahVcufwArly9KvOmBhudLq7duIn/7f/4P7G+1kUYs6hSGf6tL1XgoAooqB5UQX2/KjD9Cui/FtO/RzpDVeDACiioHljCMzLAlkI2BduolCmERRrihRc+js/+7qexMDfHSjoowPxMR0JT6eARttIsx/z8EuIoRpgmAnYEMhbdIfwxn5OFkSp0WtNIwJKOKQGHsFpIoSKGsyYCpv1eH712WyCZOZACuawbbNm4fOVBXLh8n+SgdnohFs6fh8v5sGqwYYgrSeiiG8u82SzNpcWLz1xM6b1KZ9hAt9dGo94QJ9Gyik04T+H7ZfVb9jNl6C3dS2lHY1ni4kpBqDjCpcuX8c4718QVJbRXK2WRIB5TqzTkvXRDGV7baLBdzAC9Xg+262+2vin7nqYxW+zEqFSrskYBvowhz0MJ4+XX4zDs4XC02dPVRJBEUjnZdtzSsQbkfIRwwidDrFmwiLqw5Yz8LIwEFPk9vuhEs42PvIoM3dEAVad0cQmdAu9FApe5rVEg7vEwjDA/t1hWCEaBICQIFxJ+7NMZDWNxa6n1KBggDGLML52DaRaYX2hJhWS2rmHo8nq7i7ffvo7/8l//Ep1uKKDKDGjpDasvVWCfCiio7lM4fZsqcIoUUFA9RZulU1UF9quAgup+lTvc97G8zNauksIN2ztNFiWMjF+5VE3lSxqf7uhGsbLu1hedthystGtLvVWjIEAytNdCkZZghWyEimfiw899EM8992E89PADMhkCnyNuq4VREgi8ENLK6q93iuEwTNYwbTkTwZFj8ji6jByD72dI7SgawXcs2KzqG4cYDXtYWb2FjfVVrLdXUYBtWQhDhGELF85flsqyc0vnJMSXgDwYBqjV6zIXAl1ZnTcr3VBWEs4YRuxJFVzmibLgkF/xBFTpEjJslX1MPcvAIBjBr9SkgFKtWpf819LRtNAfDdGo1jBkCxrTFMd2afEcXN+VwlCrt2/j4oVLUiSI54yDAJWqL2B3/sJ56beaRjHa/R4iFn7KCunLKloOhwKOdGA5F0JnFAeSb0qHmA4vwZvOLtvjMI+WwM5wW7rZtuOXIbiGgcJgexi63RZsjhOGm6HD3D9CN4stlUWeeB6G+vIhA6sC5yn1MGCyIjNh37TFhRUGllzjAu31dRnv8qXLiLJMimSNwgiMq46isuow4VlCufk/uV7KNjm8Bhg63KjXJD+Ye8bwZF4na6vr+O73f4Tv/fCf0e6OxF1N8rJ/LdGVc+OeMe94yyfgXaAte/9ufhru2vv3oJ/Z937+ymrF2z+1d84h+8GLSF/HroCC6rFLridUBY5dAQXVY5dcT6gKHL8CCqrHr/lOZ2TrlPEv3TsA+t4jpWXIPac7HmHnX99yDgID67YyDzVnuGUBkxVuDdZyzVDxXHzwmafw/Mc+gstXLsNwLAkBlvYjm/mmnsuQ1lBCS/mik3hr+RYWFxffBUKvwlYlbG9SFlHi4giLhC6uNJLKtCkqrosw6GN15RZWlpdL13HQF/ir1OZhe1U0my00W/Oo11hV2EFusp9pAk6fQFbmWNYEEAk2BLFmo1G2fUkTNCt1CQeWKrhghWDmiSYCxsy/pEMsiZJsZ2N74lASth3bldBW5muOgkDyW8XZzAsYLFJkGHKOLGHrnNJRrVTrWFhcxM3r18QFZvVfx7WlAvKg20MsBY7KFjwMnWV+KQGU+jAcmuDGHF1qJW17xNYmoLHiMuRYzoffD8MIKWGaPVUZLb25fqMoxI3l3KgLAVGKLFV8hEEJrjwHCyaNorB8yFAU8n3mubpmme/K86RJBNslfCZSKKrb2ZBx6/UaGg3mBXMqLJxUtumRVwHRfZxzKy63Yck5GTYuPWxZsKniS0En7jWd5o1eR4D1p7/8Lb71D99Fyv69fJDCasScM8H4xF/bQVlB9MS3ZIcJKKhO467onFSBw1VAQfVw9dTRVIGpVEBBdTq2hU7R+3/p3sux2YKsdFbfdVfv9DotV/beEEoaPGxBIiGjLt3HGLZFlzPHE48+iC9/6YuYa7TQarakmI/05WSBUXfNmQAAIABJREFUJMaOFqx660qV2Ea9LuBAoOExDPXlmAQ7nsOvVsWp9WxfQkRZaIfOHAHRkWJKBdIoQKe9gW53DSurq+h2u5uhwhb8WgO15gIuXr4fjdZc2cIlSiUMl4DneyWYRnGZf0l4mp9nGGssgMT8S8mHJSTlhbip0kbGc8XJYwudVOaavZu7WTCftjUnLidhi+csCxlx3mU7GvYdJXCN3TKGxo6/5jkJ8Y1WXVxS9lO9cP6C9CDt9bqiG+fHPFsJU2bLmGpts31NXPaSZQh0nr0Lq8xjpZtKCBS9g6GAqTjgBRBGMQzLgueVrWoMEwJ9fPjAljPsIUtglhY1rKKcFzIW943zlX63riuhwgRaQjsLKNGtZhVeakb3mKDMwlqs/+w5lvycFYA5BsOdk7wEZeri+1V0+l3RjoAshaGGI3genfWyt6vv2mg1mrAdUzTvbKyhO9iQ63UYRFhb6eHP//wvsLYxEGBlG58kK1sGjV/l5+Wo4JXnGX8ij+oc0/G7516z4AMVXheH8Tosh3ncxuhebrWC6mHsmI6hCky3Agqq070/OjtV4FAUUFA9FBkPPEiBsrKrwIb8fwmpEtFYQByzskZu+VN6bOUxmzeRW2GVN/bvAiodw/e+LJMtYWIW4YVjGzh/bg5/+NXfxwP3X4aR51Lkhz1PpTUK3cTRCIXFEF5P8ivF+y3Sdx00FtxhgR46iu1OW+DLYo6ny9BX5ov6iMJA+qCyvybzNbNohNVbNyX/dKO9it5giLyw4PksBlTg+RdeAiwPfq0ucJolkuwqfVBv374Nl0BYbyAr6BBaMkcB6EZDwI+QVa83BLBcwxR4LXu1QkJn2RImTSMJRe0NOmhWGojFefSkRQsdZ7qqhDTCWqVG968uFXrffvtt1Bs1yWXl8aU7ncm6CfCch1T6lZzWTEJ6x8WUeJNdbzbR75aATYjnezl/mqfMH2W4MFvaEBBYNZh7IYDr2PIgIBgFojeh05K+sHR9ffRGQwHH5ZvXsbS0KGBXqdRkzQwRZkizXDuGgdW1VYFXnqvVbMIS55y65WjfXpViStWqLyHCnCPd3Nurt3D75k1xjK2CAdkZXI8uagHTrcI0HTRaLTkHx+I1QC2WFs9jo70B37XK0GarzCF2HROXL17G+vqaaAkjQzAYCsjSpe71A3z3uz/C333r20jZDidj79bywQHeFwI8DpTnn4eR37o/UD0sGDvwL5QDDEA4HedEH2CY97113Bf4oOC72zj8+Xe/+129hz3MzdOxVIEpVEA/5FO4KTolVeCwFdgOqrzRGj+xHp9r+43FJMcc1jy335Ts99zjce62pv3Od6vjsNOT/p0ciTLskxVZy5tucQaoO8pKsKxUS6ezTFJl/ijz+3j/7UoYJMFonMBaGHR7xo6HHLS5lPJGW8JC6URZLKTLsTIUeYS8yLDYbOILv/e7eP53PoosDREHI3lvmMRljinnxV6dbIViAH6lIuDJOXhemZ9KACTMsIgSv2bIJ1fCwkAMFSZAOQYdTIYJJ7BdQ6rB3r51HcFgILmM3X4P3X4fV+97CBcvP4jz5+6D7bC3aYHW/IK0dWlvbAic1StlRV/CXZ4b6HY3sLi4IEBEIOR66Z5Wa+zraUjV2hodQsuUcFoCGP/McvY6TSREFkYOIwU8yZ9sSv4o3d2FhUVZ12DQR6VW9kAlcNLUczlGlkl+7tK58xgMh6jW6lKQiO1ruG7mzq6vrYlGBMxatVruiVP2SeWmENjEtRz0xW2sVCvyLII/p0Ndhtk2xRVlFWDuB2GS1Xf5YgVg9oqlCxwmiTip1GDAsGa2v4EhDxDooNL1Zo4ugVtgMoklDNr1HNnDEhh9WAUEnPk9ztl0vLICsQlE4QjX37km/VKZ18t5tOaamJs/hzApc4MJ77duL8u8+aCDDj5BtVJhrnAZPi3ameZmD1lLANtmsaW5loQFF2mK9fYGllfWcWN5BX/993+PN69dhwm2CSoBP5F8Zz5AKR8ISJQ0Wx5tFpbay2d6K5iNf1dwbBa1ujPuzgA87rG7l/Pt9dhJ4G7777i9nmNajh+vdTv0T7o+vl8d1WnZTZ2HKnB0CiioHp22OrIqMDUK7AdUd7phmORG6m6Lvld42bSD6n4clHFIqdysi+vGarWZOJwC4puuKd0uvlh91YSJ3HLFXctZw0acJf6aLqSy6/aiLkZRgiqhqryRZvhqDNvJUa9aePHFl/DhDz4LW3JPbaRRgiSKBDAjApFtwmbOZBwLULMVSumuWaUTWBhlj9Gc0OSU4abSuiWEV/FQazQRRwl81+cEBEjDcICNjRVstNfQ73cxGgzQ7Q7gVip44skPSJiv5fgIghSNRhNZAXgVunoE9FxglJV7mZPKSrXMcYxCQncuFXqpV+lScu62QB2Bq1kre4kyDJUOK+GPIb8JIY35l6xuy9DSIhdQlbYxMCXMVIDS5LtKuGK48M133sGF8+cFYAjx/EthmHA9H/VqRXJzm42WQA7n0ul27hQWggGHBZg2XVuCLvM/pciRtPgB5ubnsLq6JjmxgTwI8CXkmA8suEbJDWYoNPNjpSoxXW4LQRJLOC1Dh7kftXqjfISxWRSKOjEvVaoIs1SVVEqOZb/pMkvYdl6g4pS5ptx3amDafChR5jEPBl0JL15dvoXuxhovTql4TFh2/Yq42HJdMjzZKEOU+dCD3xoO+1JISfq6xmXFaIIy18TruV6tSuGrZrOOuWZT4Pj2yi3cuHkDa+023n7nBv7xe/+EXrsnRZUYhs4cXXloQ6iU63znomK7/cItAbd8gCQFnAR6eT2Voa8sPnaShZEm+f06KcjtpsVJ/3z80GCrs7vTA8q7zVNB9aR3UM+vChyPAgqqx6OznkUVOFEFXnzxxfdVA9nuqG6/Qdv+c7kX3kd1y/HN4fj9/HqnsbcLNInju9t79jPfu23U1rG23lBtdQa2vpfHlDe/pRPEUFzfSfDAfVfx8MOPSF5jq9VCVjBn0MTGxjreevMtvPLb17Cx0YVle8hSAiphlfl77wdVnq8snpQjz1gMCdIa5KknHsYnXvwYTNZRYjiv5BrajOTdLD6UwatXpDKugFCaSq9Rulx0MRnSSbhp1lpyQ88QWq6f6xm7TwFhtVoRty0aBfI+OqIdhvj22uIcdnt9pGmBqw88iOc+8gmYtofRKJJ8VIa9LjLklb1Xk1gcQFbbpQ5cKgslEaIIVtSPfUjH6YQSzkow3iz0JNVyhwNxLqWNDh1faZfDokuhhLQSSOjumnT/bDqA9ruAIgMbuewF5y2VcVkQySgfAHCt1XoNPvM9WYHY9zDXbCFiix6vKrmfdEbHvVnpNnIRCb8n0M/CQ2WV3LKar1EWazJMcVHZBoiaMwyZ8B0GI1m39LYljMMQ9zZO6WaX4dgD5p06jjjghG7P98SFZlg04ZQwNv6PTjcdfO5hWbwJArMcnzmuXLNlOUios18pC2tZEE2DYQ/L199BZ2OdXVslbJku6tz8AubE5aWOluwdx5prtWRNkgtblH1ey6JYZdVpOsEMAW4QWKX4VYg8jdDprmMYDOUa6vZH+NUvfo3fvvYWOl32szVRGK5UH5ZgeBlrf6G/489x+fCJn73yQZE8Dir4AGRcSGl8e3R8hZQm+X01ye/OE/3HZp8nn/TfhfHwPP573/ue3sPuU299mypwWhTQD/lp2SmdpypwAAVeeuml47vb2jbP7TeVO92QjGFvvzefB5Bm4rduBdJJbxbHcCetW7IIf/SVT+Pjv/MRVKo1AZVel7mcLXGzao269OtkmOqPfvQT/NM//RRJkiMzWNpmnI/6/oInrOQaxyMszjfw2OMPy/iEPOYI5gQd1xI3j+1NGEaZyhAGLJdOGMOGTYEs5jsyu5Nw0x/0YTkGu5EI2JR9O8s+n9SBFWTp3BEgKr6Lm7duSFGmIYsJRSMMu32EUYQLl67i4cefwaXL92EU5zANOqUZGvVKWYU3y0qAY5ixy3Y3hkDO6soqFhYX5LwET4b5EpAIYN1eWcCnbIdT5pnyvQwj5XFjh2bsMNN5ZB5mGAZwWHjJdiSvlr1KSScEJ7qhhNxYik7ZyFisadhHq1nH66+/huvXb+ChRx7F5fseACsdVzfdZa/G/M8yzJUuo/SbtZ0ydHcT1FhUSSrtMgdYgnQJsOzpWvacpYNcq9WlUFK/10OWp7J3/DmLNZHH4oSVdOsYBHRFGTKeCcgSqejE8iA64VyDQOGmq8pQYHmokheIo1BCjrk+cbMsU5xqhgGXrW7KkHMWlCJwsw8uXfIijRCFQ+RJjHeuvYpety0PUdjapzW/iPnFJVl7r1/m4wZBJM4xQdjz6ZwzL7fsmVr2nDVLgLcdaa0TJyEqngM2UjKRSdui/rCHKEoRBJnkr7729o3yp4xNFzedRab2XvxnHN3AT4CEEZt0UxlmXV4HHFKKbMlrDMI7PyCa+BeHHnhkCmiO6pFJqwOrAlOjgILq1GyFTkQVODoFThJUJ1nVtIPqTqG/k7o6LGjE1+9++hN4+fkP4P777kMUJ4iiGLbpoDcciLPEkEm6ioOgh9W1Dvq9AL/69W/wrz/9udyklyWXyptn3q+bTC01cslXfPyRh/DlL30e9YaPOBwgJ40WthTCkQcDLJzCFjNNhoma6HX74t4xH5RQIRVhgxHMPJfqtVkaodvpSGgvIZKhqxxn2OsJEPHvvU5Hbvbb7XVEUYBevyvgRyg2DQdPP/0MFs5dkqq+aVIgSFidlk4oHd4CcRLAsQwJGeV/BLZx6Cj1iEJWzDUE2Og2Li7MC1BJJVu2qdnsB8u5cA1JWFbbJazRWRR31QQG3T6Wzpc5sKwMbImjytzTXFzAsevI3qV0SKmFkZVVbweDHjobG+gNBnj00cfQmJtHnKQwWIDKccsw3FZLWtzwoYL0Jd1s30KHsgzZZRscR3JD+WCgWqkIZJZUZJb5xXS+2XKHRZQkD9cX95Vz44OLYBRi4fwFATzuGed/48YN1PyKOKg2XVrTlOuITjXPJ3C8WXiKtabpnvKY4WgowO8SWjfbwVC30lNke5lcwn77w24ZTkw3OBxJn9Mk7CIYDfDGm28gDGOBZubuVhtzMi+Oc+XKA2Vec0RXfrOSLt3sMMDC/DziNAQsttGpot/rSjGm+WYDRh7Dt00p/HXj5ptS7Zj52mGQ4l9+8Qq+9a1/RG8QyEMbwuT7OxJv/U3D847D5sdAm8kDBF4T3L9avYrFpRaGQQBGfvd7LKglXYfvVALOCcSbImwOP+nnfpLfe7N+zE6/V/eSZqGgOutXkK5/FhRQUJ2FXdY1zrwC0w6qZ2uDeLPLippmiZYG26OE+I//4U/x0ideQMWrSWXT1199swxP9Sx4rgPfd+QmPotYTMfAWrsnN84rq7fQ6fXxwx/+GN3OECgsFK6JIknw4eeexWc/9TLOXVgUlO2124jDSBL6GF7J3EDYDD3lf6zC6mE4GAroEV75p4RnsuiTZSMOR5LP6boWQumBWiDO6QCWEGYZBlICIVvOrK9Ku5FEQmNjWGxRYjgSDrp47iLuu/8ByS90K6V7TIghJNEZFBc3TSVcOIqYS5pLsRwJaZWCQyzgFKHuVwRU/VpV3FLpRQoInNH1ZHud0hkre3iyiBDdSrqEDCll2KkURWKhqCKDYzmb/V0jWQ8dRYbMjvMW+X46t91uW0CRQDccDMqiUV7Zd5V5lo5RVryV8G7TwvzcvGjFarcsaiSun+XJOsvQXvYuHW7m/5bOIh1OXifcAzqYIasIpyweVYaLcz+kkUxelK1eNp3PrCidbTqfEhacsrCSKc4zc1I9xy/zTiW0lSHDJZhTFxqbnA+LTo1zpMegHhHeWPFYHN3y4QBDhrlmOs4MtU7Cvjz8oF7dzjrefusN2UeGC58/dx5Xrt4HpzEPJJyJ+MuyZwRoaYMklYDLHGLJM2Wo9Wb4LSszW4YJI08RBh3JL5ZKz+EQ167dRK3awquvvImvf/076IUxCoc5tWL6lk5/kcGwynxtztu2PBQJQ4YTGFYOu8gx1/DxO899EOcWWKG5jYQh0ZUmDKOGudY5bLQ7cCou1tdX8bOf/QIrq2uwzAoSsVxd8cPZKoeYXBY3o+Zbe66erd9k074aBdVp3yGdnypwcAUUVA+uoY6gCky9Agqqx7lFJaiK65PlsMwM5xbr+B//p/8BD9//kMAK3ahbt24LTLDCLFu5sMIub+bNgpDG4jeZ/Kw/6slYWQZsrPXw6quvIykyfOLFF/DEE4+iSGMM+z3pVRn0hwIjLNwkzhFvpG26dszdLCv4upuOqOOWLVpYRZcFfUJCquPAYXvRIiudL/pojNAtMglD5THdTlvc3363jYQwm1twvIo4afc/+LjMs1JrotWcl9xTv1qRtim+58ufBLCxe0jAYPVdAnXF9wVGmfNKoCXMLTTnBHdSIoKEKTNc2RR3jhDLQk8SssmiQymBt0Cz0ZTQZdNgX9XSZWU0J0EvT8qiUARkuq7igDpOmbcJYH1tHQuLc2XrmTjezLUkMDmyV9VNsK957BtrvuuoEgg5Ll8CzczFtLx3IZXhrnwwIO1sNiGdEM33ECJLV9gXwGIF4nHvWob1ZgzTlYrREA35CuKRhNZSJ+YfM7eY1xpBl/1Kg2Egx43db65dXPMoErDkescFqQJqxAJbtcZm1WBen+VDCs5RHF8+SLBsCYd2HFP2nSHKvMbaqyt48603Zc6XLl7FwoVLOHfuPPr9oeQVE2KZ47u2viYQzwch1IjOPa+zUTiSnGDHsuH5rhRaIn32eh0kWSjXLHOWXdfD7durWL65it+8/gZ+8C8/Lyss5azuXLZ1ovPPcHAp3CaOO2Gd0FrgpZdewAefeQpFEiBPRnjrzd9Iq6L7738Cq6tdVKotXLxyGYtL83jjzVfR7XTR6XTx43/+KYZhhjjnwwdHgNgkFEuMgolceiOfWGbFcf5im7pzKahO3ZbohFSBQ1dAQfXQJdUBVYHpU0BB9bj3pOxRSIeIbWI+9tFn8Udf+6rcuEvRoOFQeosSiHgc80MJT8yjdFl9dTN3kzfLqxsruHDxItrrXTTqc2jNLcDxPRRpIm1EkiQUN861DIEQhjRybK9aFmMiQIiz5lQElqQlTBSV7hlDXH1WGc7h2hZsx0KesEJrBjp34TDAaMCCSLG0Qun3+1jrrJdObWEIOFXrDTz++DM4d+4KkoTtbRqAQeigO8dQXbZ6MbG+sS7OGt9D+GCYK2GrPxgKIDN/k3NltV+pQGxZUgyKcJMWGdI8E7BjmK+0dInCssqutPXJRWu6gWXILx1GA2EclCG/LCYlVV7LtjZjgKPTS90JkJwLiyLRKePX8gCh3hCXlK4nKx0z9JYO7NiJ5ph0YFl1eFwZ2fer8n6vUpP8TIYISz4tw043C2wRBOnezbXm5MEB4Zx7I9VxpS1QWelYigdJfifZLZP5jQsiST5qnKBa8WGbfNBQwiXd33HYMU0/Qipf43654wrEOXJEYShw1+t1YUioMt1R5jLHAql0rjkuIbffG+DiuSWsrCxLaLDvuYjpcBs50ijCW2+9hfbaOhy/iktXLqPZmkOz2RJnvNVaQKfTE9iOchaU8uCxenTMkOJCIJWbTRiu8iEAHLkOvAqLRnUQx+zTuiiwu7G+jiQtsNrp4zvf+Q7eefuWhCzT2YzTcaVsFrRmYawRHrj/Kr7whc/Br/ioeq44wcN+F6trN7G+3sNTz3xMYJOh5kkW45HHH0aehOgPutLvdaM9wP/7V18HbA/5uDqwXHn0u+mtSq3u4/4Fo+cDtI+qXgWqwAwooKA6A5usS1QFFFSP6xqgm0p3jqDE3EO2o8nxH//DH+N3PvZR9AOCEHudJmVhHQPSW5KgQxcuDgJYBqvBlg5fu9sWeJVKtDmQxBnOLZ1Hs1X23KTr5DCMU3p+mgK4HNO0DZiOI/mKtVoDRUagM1FvtDb7W+YoDLp+Fiqui1EwYISwgALnSzBdW19BnmRor91GOOqh021jGEZgp1SYNlrzS3j4wYcFihaXLmB+/hwsk+GxPpiamLJwUxajUimdvFu3bknIp+RYWuyPWcLh/8/emz9Lkt3Xfd/MrMraq169tbtnenYMIIIkxMGAEEmABAGSkkIWw2QEJVM2ZYpBySYRdgRDssJh/2qH/w/bCivocIiUuEGCKZGAICqwkgQwwCw9vXe/tfYld8fn3Mqe4QgwBsOZ92YwWRMd8/pVVd6b35tVneee8z0H9OJcYTOBRhhHgdTAF1AFfPkAuQCwHTrZbOyMhJRFimS13bGjw3tih50jMwCtIVCKBLhkEDElYmwYWY4BEGNsHnIOBrh5JkBOfEyZg8trmQdAWzE3dWcWNJ1NxeDqeWBL4Nhd5tBqdR3TS0Zqb+Cck3OX/6mMXK4UclI3eaPEBPGa9TKyra0tHZv4niTPBJYdE5wK5AEceV6gXBE0pYswtczE/LIupekXbCsbBGyMUFcZYW3GZY4C782WoooWq7nAP3FGjEHNOa/FYmX7uwe2nE+1hrCq4/GZDfp9mWJxSuTSPv/c19nDEIDv9HvWbHWt2exaoJiczArf1zqlWWLNAKafyqXOuClPdQ2nhS+gvN0biDWdzsZ2+dKBjcen+pn+bkDicrGyKEntDz71abv+8m2B7WidCtzv7fTsv/6vfsH2D3Z1Pdy4cV3AOV6yAZDZnXu3bD6PLEp8e+TRx/X5Oj07seF239JkbQe7W8rnPTme2Kf/8I9tGZvk7bkLKwafG+lQFVA9r+/W/3ScilG9uNpXI1cVOK8KVED1vCpdjVNV4AIrUAHV8y4+7J0DD/Vabv/DP/7vbX9v1zKri+3ECQlGKi9cDyC4YUnES5ZYgNbWgxX0JAUGaCHrBaRGa3IpfWt3MBuKrNfvSfbb7WGwE4jZIWpGhjg1okAAP8hAQa++dTsu8kWyZBxeFXWCZDW3JF6Jl4IBxb2Xm/u7d27YYjIS+7mcryxB5hiE9mM/8TFrd7cszwCVvhxg62Scmic2EOCGiy19nswLsHZ0fPTAQRhwV5rSjGT+E6pP17GXDgwCKLEohv2M00jHgIHk3ADvgIbSjZjolflkJOYUVhgQVPafYpIE2AIYn56Obbg9FHCGOZQp1HQq2SxMLWsW1gON6cB0JrA/HG6JYYUJpxeTPFVJUunZTRL1qML2AXyZA8BuFW1kq3BvGF+JKW1IRixJdZHr2IBSwCfHgzEFJHdaHUlmWTbmprgXy2QgxesB5/SNws7DfrfaToqsuJnc5LbrHIBdzyvXBCBULsoYaxWFYoAwbeJ1s9nUsbFN3Jjd6+kNBWwCis9OcPoNrNUdCMTiIgygtAJTKa6xBQG+TortFXbz1sv20svXsNK1bndoTz/9V3TeSGcxBsN8qg67T190ErlsYRx4xa76NkdZEIZGzA/GY/RFa1PDz8WuKhs2Smy+iU1CLn3n/qF95U//zL76ta/aE4+/x37u53/WvGQp8E9GLy7P29u79uK164pFYpPn5Ru3rL+9Y8988Fn71B/8gV29elX12Nka2mw8st3dLfviF79gX3/uRRvNV5YWDfNrzU18UV4B1fP+Wn3NeBVQveAFqIavKnAOFaiA6jkUuRqiqsBFV6ACque5AhuTlcJFv/S6oX3y137VWu2G+tyQqM5kutOSIyy9mTBs9BtiUtRC2hrDMhVitdICh+C1nF/TJBOQgdm7dOmSrZYrAQhMdQBSyECVLypgErocThxhazUBSJcxmgo00HsYk6EKqJPRTW7LxdyWSHwnY8XATCYnlqWJxVFqSVzYM8/+qD3y5NNWC1sWhm2rh65PlH9IkFbCggHIAFxyt41j9RYyJixmGa3izH0SAbfFcqU5BzUH/gAWgAXe06q7KJZ66Po4FXnScKDOq9dsPps/iKrx0kQ9sIDglUyh6PldCnQF6ov1bLmOVDtnPOSY0xoxMKvVA/Mp1gNw31XEjzNTwtmXGBUZEIH51e+b6dzKcdhtwNwJ06Xbt29bq9XWOYv9nDpGFCaRepWZooA89ZnCrBrseu+BURLXDkCY9WVTAZMpjkGcithm1jJLBcIA6qXTMTEzrDmglo0DrgvWpNPtljG0MntazGcCqkiSYVepN+cE0Gfd0jx5wHx7uYu/oWbKbMUZeXO0Trdj0cox19Qii1diaM9OT+x0PLKj4zM72N83JNEwlxiJ0ZcMGJfRk3KG0435FddLzVbxymoe2yZgXVhXl0VMzylzI2uW6+vkDLMjPk9TuVSTKQvbS+91xsZGr6Nr54VvfkN9snGSW7vTUzzUjVs3ZDA1mozV49ts41qc2P7unrVbXbtz67rk9Gxc3L573/7kS39uibG5UbMAI6iN3Ld04D7Pb5hqLFeBCqhWV0JVge/9ClRA9Xt/jaszrCpgFVA9j4uAr1NurUvXXxd0sT3s2Cd//VfFfHEzPJvNFclB9iQABGAE8CBnE3bJ8+i3rItlBICMZ2fqJeRGfTKZiVltd9vWbncEugAa9AjiIhs26y62ZWNYBODjef7Q6wm4oPcUYCyggexzvZTbb55HdnJ8aJPRsS0mUxkRTeZTC+pNe/yJ99r2cN929i5buwMb6lm/P5QEGHmv6/l0IFPyW99zhkhIbevOZEgMqXotXT8fwIh+T/pkAW+wrzL48ZwUmJq0w6b6UQGZjRY9ty7uBIlwLXQxOWI101RusZwToL00I2IusIWddtvmbATEmZhU51TbFIAFJMMYC0wrzgWWEtA5FNDkmNR5Mh1vcmedtJtxAUbktAJ4mEunxXrkksAOhkOtG3WABceEp2RhxRIDBgVaC20ccJ4ATJhgwC6AC4DJewCkAG6YUq6pMkMWQNjr0guc63phbK4tdLissfJzNzJr5ktdAKeAWhyKqDPgGgdhHpyLq2ds62QtubDWBJntaumiizJchmFCY212IBkG4HFd8ZidHbkfbY1KAAAgAElEQVS1a7XtbDSyk5MTu394X2tAr2qn2xNo3h7sKJOWOQGQkRIDyrkmojUqAOaXanMCcMtnAWbamUGhCsBkKrflci4m3g+QWzdkDLXV3xKrrUgeK+zu3VtSI4zGEzs6OjGvVtPGynw21eeu02/JeRmAqnOd0fu9Mt/PrNUI7fj4zD7zJ1+2xGtaljsjKnpUAasOqJaZq+fxPVONUVagAqrVtVBV4Hu/AhVQ/d5f4+oMqwpUQPVcrgFuVrl5dUCVBzez+3tD+43f+DXL8tjaza7NF0vzDbMg4ktcJAsNbzjpkosqdi13vYaOWYxtPDkT8JiO57aKImv32tbruZtxmDXYPBkxIe8MffMLT32pgLZ6w5klIRMF5YwmZ86QB7fczDkLx8up3T+8bffv3bJoOVNGKwDg6pPfZz/4Qx+yIOzYap1Yu92z4WAoAOWidTBmWqvvUtLTJLZGPdy499blWMsc6f0EGJYxMAAlQBXsJ2Y7sMeAFTGwGzMkQEvo1XQsyYHVf+tyVQHEpl5PJ6HlXMhmLccB2AmUbwyYkP8CRADYzIHXlWCx7FEtGV6cbJ3LL2DeOfUC0Pg/JkOAZgypAGICWEmseXfbHQF/aqv5Bb5AFsw0a4q0GabZyaIb+j2SZDn6Kuc0kbES4JDXAVSXi+UDN2Pew1qzmcH8YMKpH/Wg/5M10Vw7HRfbQtZrCHCDVed8THNVNM3G1Mn18nJuscZXJA390FlicRZrLuq9NRd3g1TdbTi4vFUAo4BrvW7T+VSbFNka9thtIjiJ8khMPSZMYrz7fbkC7+1eErPpE8ODiVa8BvbJWCmwUJ8LzpFNDzk6M2rgZNP8QQ6tjYj5VDm+gGzmC8Pa7dJnmmoTZTEf63M4Ho1sPl/a4dGxk8XXAyvizBazmbW6DRts9ez49NTqQcvSOLLx+NiGg66l67VNJmv7k698zWJrSpZf+v3yWXdAtYqoOZev2NcMUgHVi6h6NWZVgfOtQAVUz7fe1WhVBS6kAhWjeh5lL4GqGwtmFCBz+fKO/aNf/WXJaDudvtx3t/pDuffeu3dfYBR2iJtyZJyreG1JhFOtA7EwntPZRKCA3xO9soi44R9uckQLxa8AkpCbcnPOTLrNts0WSF9dBI2TiIZ2fHokZ+D1dGrj0YkyQ5FpjkYnNp/NdMN/9dGH7Yef/ZD54cC8EIa0ZquIfsSGwBVABpYxCJ3DbpE5phSTGy/PBeKQZy6WS/MA0/Q1eg70uQdS1rlA0NZgWywZfaUATvoUpUYlXgXmjPeaZ+PpSMeHgeZ8mm3cjR3zBlij55FeScCZQDuS5038zPHJsY6BqVFpmsTzyyWAGYC7EvijPoA25kbMC4B2a2vo4msKsLEvKbTYXEx/kCe3O9oQSInBMbPxbKp1l0QZpnLj2ouzL+foJKw1i5K15WkhRhfWmXkB4JGtIpF2stdAII3XI0FGjpwTGVMLJEc+PDyUe/NgMLSTk2OB+Z3tPVXYbWI4AIU/bW6ppZvoGyJbfA/w6bZTVJNo+YDN1W99l7kKc+8VRLMwl0get0iKyZNV3m3icl1ZNEytknhpjVpDa83vF0s2YOivTe3o6K5dv35Nst/h9r4Nh9s2GG5bvzcQW7yKY2s3WrZcRIqkYcdEObiKdFobkUqT6cxlAtdQJXTtbHQmdpdYG3q993d3Vf/pbGaj8antbA+kGLh27WUZfK3peU0T88OadVs9W4xHdnBpz+7cvW1RikHZzPIksel8ZOwZ1XOzdRTbrXsju3cWWVaQb5tqM4iLIvfyCqiex9frtxijAqoXVPhq2KoC51iBCqieY7GroaoKXFQFKqB6npV3bCosJtLBg/2hffLX/6HyLvtb24qomU4muvkFjUjGWqs58xsklIGLIkG2Kcdb7tQ38SKAnOOjY4tWc/WcAvKSOLfecEsgw/VSxghrxSJNZktJWMX49brmZYmAxHhyYqf3b9nJ3Zs2mU4txqU3MRvu7NqzH/yw7V++bMvF2rLAs0bYUm+kIm7CcCOTzSRPTXChbbas3egIPOBeDEDq9fvqGQTYOadbx24m67Vz3SWnFOMdXtvt29kZ8ubI6HcEAMMmC2hKwuptDJligR9qVYLQs9lExwMw5aljKvmZ1wD8qS9jwFDCbi5jF1UD48prHKCtC0AyTkRPr2Hg5OTB1NvFuyBJdhsH/B3QKNlru6V1UvQLYCqKbBmTP2vW8n3lyLaaANm61oC5FZZJ/jqeTawV1OWsKya6waaEcyhGxkuGp4y2rJBJU3le2iiAQV+tdO7UmnkzP3jHmu9k48qHrTtmExk3LsjUBIk4TGBMpq1ft1aDXtrI4mwpV2HAJmwpjrfIc50Bk5NTJzlsM27RNZ13q9kQWJOBV5aJTZ9ES9vb2rZbt65rQwGIDKNLjy1mX/FyZt987jlbb2rT7W/Zk08+bTu7l2QoBvAPwqYkuRy7yFLntIwZ08YRWi7IQbgB0ytLCrN2vam+2qtXrthyNRPTD9DmmuD1d+/etflsaRHMeGGOzfU863Xbdv/ObTs7PbZuq2Gnp0fm1QNtihwcXLbnv/olq4epTWaZXb+xNK8WWmIAaXfu7k/1uIgKVED1IqpejVlV4HwrUAHV8613NVpVgQupQAVUz7PsDlgqvzPI7dGrl+2X//7fs3azaYOtHd3kx1Fio/HoQbZl6fqqXkSMWkRQOdOcMt9TICcv7OT4yE6O7uq921u7uuHuDbYf9EYCpmAdu622jUYjCxp1WyNFLQAzmc3Gp3bnznU7uX9fDKrnB9ZsdeyZZz5kw+09a7W76pHFrIholCwFcPtib9drJx0F7IXkbRInI7bRs1qAwZDrPy0lumVeagk0SvksTKlji5F7euYF9FM68OhY0IaAbQk0Fc9DtqsMggq9FlYRMAIgAyDzXjF6AJEk0fNIQalpyeSWbCVgXuB2M3/AI+BM/b3mGGHAIEShDJPq4Sb2xkmP5ehshWS1jANgXBNRI5Mdc8C4FoiZxUQIkIVsled5DkAI2CUzVOvsmXpZ1Y+66VWFHYRlTIkrYusBMLzJgy2zYjnfElBTz9QjPxRZMOeW29bWti3JVyVERf4/mU0XU+t22laQlRqzIdDU/2eLsdUagYUAQM9X/WEgGYs5Kh7HfLkNbw+2xHQisy3XGODORNdZKgCOzBfGFkUA7tTUmvVuEzGUJnI8fv6Fb9psubDdvT0bDnbs0uXLFoSh7e1cUk8pmxmsCZsXvJfjs6asJxscyH4XyUqbBgBVAHGXjY5ormsiVe9uXcd58YUX9ZmZL9c22NmVkRjHGfb7du/2LVuv5nLkDuj5hiX1A8vYbErXdvPGN+z0bG1nY2rgWebHFVA9z6/UbzNWBVTfBotQTaGqwFtcgQqovsUFrg5fVeDtUIEKqJ7nKmz6UyX9je2Jx6/a3/07P2/7OzvmB5jkDGTwA4jhAUgF7AD+YH7SwhPgAijBwgHc+Dvgipv1KF7ZnZvXdCO+v3vJDi5dtuliJQCFXNUxV77hbdNo1i2oEaOS2OnJfbt180WbnJ3Y/Xu3bbmExevYB5/9kO3tHyiyJmy0zffr1sCRuBZaENYsS3L1iToDorZAnBhNWEtAIy7Cftk76BjM0mgH/jDB6Mj35OCrfk1FksQCDXL0rddcT6gT/TqQGdRVF96nXsR2Z2Ocs7SwUbeYOkRrB/IK+kQTqD6xxvE61mZA2cMI0CxlqGWuKTWF5QVkUUeyQ8seXsXW5A6cA5YARCVAAkyqb1Nuu3UB6Zlkww5gu+gf+otja9R8AVnl3zr8LtZTPchSjRYWr1cCpp7v6uhAKoZYuCADmZ3LMPWGhRZDiYFU7nqOGQu2FPZ+e7ht83Xk+jTVO0ptG5ssVFyWnVsu7sX8DGDEIRiDId6zjBZWlykW5k5sJNDf6syYeLA2zKHf6VqdCCBl3+a6ZnlwXbCJkdCbSvxPo6n1Rl59cLAn4MucihTn6Vj9rjCyyNpffOl5refuzq4Ml65efVwyc64xNhfYBBnPZhszqJaulcsHl+zu4T1brOe2s71jQeFbqBxgoncON27X9LrWJA/G1On05FT9xYbJmGKOIpk8EUUzX8xsfHoiObEk0R7u1Wvz0lifmxu3jm0d9S2lDznAOIprHjaVn6se1fP8hi3HqoDqRVS9GrOqwPlWoAKq51vvarSqAhdSgQqonmfZy15VwE5hH/7wB+0nPvKjNhz0LahhiBM4l1pMYjaurKUpEDfyANUHJkmeicmChYNNhR08Ozux6fhYoOGxR54QG3X36FiSYskcZ3OZAA0HA8sAJdnS7t66ZjdvvmQnx/dsfHZq0XJl7/2+H7QPfvjHBGoBitPFUgZNgM9up6/M0nW8cvEpvpOuApSYe6/bk4FOTp7oxswo5Nx8YnaWmjO/96DdAFNroktCm0+nWgh6MQWG6M/dsHIyFkJGKmfaloBmWG+6+BuiWhTXYooyIbu1QG4aRxpHZjo4HQeBywKV2ROmSysBKMYT8MvJonX5poA2wCpAD+ddHmVfJ3MrQacAaOBcYpkb82JTodNxbCYgF3CpcTFSArgGnvkAGuZRJ5OVOCAidjytIQwgPaHMDzMrGTslrkawm/TNUo8W7GDu3HTn46kNtgZiF0tG2cWwRK5fs9OTjRcP5a4WhdaJnubSBRpgFWeR8FUdqTPS2LAlEFlsXIHZWJDBV0GfKhFL1NX1FwNAg5qn8+SP3JAnzixKmM0j7bVmIeZWuC/DiGapQF9B02lhFkfOgKrbwS14LSlxWAvs6P49u33npubcaQ/t4OErtj3ctcLDjCtWrzMbHBhILRcLOzk6tnqTzZRAmxrtsGWdZkv1CPxcRl5sEBDxdHp2rA2Jw/uH6qvmMwZbfHp87JyaBVqXkoJjekUPKwZQsOyWRnZ8dMe+8c2XrbA9y/Au8+m1roDqeX6rfquxKqB60StQjV9V4K2vQAVU3/oaVyNUFbjwClRA9SKWAD4xtZ/+xE/aj/zws9brdox0FcAQoAamjJtnpIkABkAQN/4WuL+XYBVABCNUxoukaWSzyZndu3dXZjRPv+d9du/4WIY8jXrT9bvC8BW5HR3esW++8FW7feNFO7x/R8Bh0Bvaj/zIR+zylau2iF0fLCZP/D9O6Z/sWLfds6DZsNAHWGU2nzop5YGYVwe2+v2BGCWyXF1cijs3XGB5cLyz2VSsWLfTsTXxOzFsp5POKgO1juNrLhBYynMBqRyPGh2fYEDVEcgkXkYsoVyRXe4qnCOP0dnI2oOeejVxscUtl9rAaE7Gzo0WAD3sdyW5lcNvs6Fxyr5aTKQwK4pSB8D4c3R05KTItbqFTSSxzu0YU6tWp+lchjdz57zU7yqmEeYQ1pAeS8/CFlEz5uJXwqaAcRwTRVTYyekJBsbqcRXjG8fqDwa8ckzMmeg9btZDgVeuDQCkc8VFeu0LSHIuhfqa6StuPMit5RhUiaxYXLboVWXzAQ6b9wPo1fsZkrvrenXVv0vcEWB5UzsVOk10jmKolfMbbrJzce2NXD81MunUsbKcI6AP1vL07MS6/Y6Mt8r811ZI5EzuerWzRMwm4P/mzZs2HO7Yzv6BdToDAXZYdq4B+n6TLLF0GSnzlbgdq9Wt3+65Hmr6jmsmKTYbQ9oQWC7E3sLwjqZTIxd2ndLvfai81X5/S7UfYcwEeK77Mue6d3jXxodHhmDg5et3LE0GkubnQWRF0ZCt1DuBUS1jnMpvQZfj+86P1KmA6kX8u1aNWVXgfCtQAdXzrXc1WlWBC6lABVTPu+zcCCItTe0f/cNfsSsHe2IP11Ei0MGNPtLN07NTmfM4Ex1frBhGL9ysA0iQ/CJFhBVThqhH/+PKbt94SVLGy5cv287OrkVZbnGUykQn8DC7oZf1vt25c8M+9+//yDrNugx5nnnmg/b4Y09Znng23Nuz09GZTScOyPmbvNOdnR2BCXoM6w1YwMKBI+jM3NN8AQRIdleRkxy7aJTUep2eCg34ATAB1enLpPcPACeGM2wIhMmAKAw1PhE68+lMcuiHHn5o0+sKc2eKM/EVx5I5xjIC8Ebmb0yoMNARQ+15xtzpPYxXTibNXIkkUT/sKrJmM7Szs1O7fOWy3b17z3Z3dgSUmM8KRm0J8OxIRiun3eVCubfkc7baLcl1HRvuzIS2trZcf+lqKZDXbrXsbHKqesbRSta5yG+bYUdZo3u7ewKMSKsByEUW6/iweZgpOdkwYBC5cipRKTXbP9iXeRLP40rbb7cFxJHVdno9ATj1yS4WAvZijINAplCsIwZC9aaLqqEWAOkMMy9MnzZy4vlqJQCJczR1gxkuWWJYXmqURM4siw0H6gsbyjkr27QWWEwcEKZG9JNuepVdn+raZtOpDbb7DzJn6QEddHuOLd2wu0iK+VyEjZr98R9/RoB7a7hjTzzxHrt3755bA0D3Yq4Njk63qRigneG+InF2d/cF+sfjUzHnRCqFdSTYK0nGMe06PD6x1TKybn8gcHztxedtOlvYBz74rB3ev6+54x4drRY2m08sWiztyacetX/7R//BoqhjsbJTYaVLoFqZKZ33t2s5XgVUL6ry1bhVBc6vAhVQPb9aVyNVFbiwClRA9bxLn8v8Jwg8+9/+1//F2o3QlouZJSn9op6YqFJaiuurHFoDXwCs3ug+6OcDnCGFhN0DNMl5NY1sOR/bV778Zbt8+YpA13i6sOVybYHnejM9P7e7t6/b7dvXrdNq2uOPPyZAAgjCBfjg0sObG36cVU29nZjulPJWACJOrjj7LuYLHRN5K9QcLKhccJGF1mBHnXkSQBrmczFf2t7uvkAzj1W0EPsGy4lkldcpYiUIdF6woLBlagv0iX9xgBxgz8E5zoLsWYylWg2BIrJE89SxeMwRoFzHkClN9TPgk/dJUp1hiuQibOZLB1oZE4oTpg4AiRNuPQx1LC/zBco4T8eOOhDc6QKgHOsYxcmD7FgYQ86nzIhF5qpcUOTIROf4gPpQrF0mSbJns9nMfDkqNzbgNFIvr+KJFLnjGFPY6DhLtVmxXq2hHfUctRLj7vsyXCLLEzks5kxcQ9SVjQSksnEU6XwbjZbGQh6N9Hg2nwsw43zLMdcCZ2sbbm9v8mHdOQIyqR/gmfPiugXIUmsAMdc4/w9bLW1MAJinZ2fKEob9roeOtWbNYOuZH+dGH23Nc720w62hGFzOZ2vQV/xLv7dld27fEdC/cf2WZUUq8y+u0RqbOoDWjSS8P9i2VmdgvV5fa0TUEhs2OE8zhyyPLInXynI9Ox3ZQ1cfs9FoYtPZyG7cuC7W+/1/9YdsdDa25XJm6+Xc1suZNoUWk6nt7m7Zn3z+yxYlXfOIFsoX5uUlUD3v75Z3/nja9HrVw2UJf3cPjvHZz362uof97spWvbqqwDuuAtWH/B23ZNWEqwp89xW4SKD6ZtyUfPdnfNHvyJUBWfN9+5//p/9RDNh6vbA4ATTlutEv6wK7VYI9/S5w5j+AWQAsElWYRsCiAFfNs7OT+3btpZfs0cceE1N6Np5ugIQnkAUIG42ObTjsW0J2ZopUE3DjW6PVtjhJzfLCAvpHV2sxVUiHFXPiu35EmeoIrDnAKnfXKBZQkcxUN5cuPgdXWfWP4spbACgxvMERNoN/skZIlIhnq8VSsldEh+5c6Duln7Guvk/GLdlRJLaAIxhFjgOL5+rhjsW8JT/d5JV6HNdzgIrzZEKYIpX/R4abeeS5utxQwT3PsdclW0tETs13QAwJLucnh98N0JU8mhrV3No4N95UfZBO9pw+yFfN8kTAL6g3BeBxRpZRkoAzRlsOPFM7jgmglFwWR+Isl5kV5kZQti5uJzNv4wTNewHyMn1CsiuQ27TQ9wX4tD5Uno0NzKXqNYZ3ETYYT+VmOTUyF/0jua951qRXVuftZMqsuWTCynmtGQ2aOOG6KCWkzc45WVm55Ry9wvwMDOnkyO41uZyOAay+OdAvtrzb1xpSZ8YB9PLAXIpYHzYdMHyiTXelzw+AGxOrwrw0VW2sXrNGs2ODrX3r9vqal+sDdmZWsNZJFlm0Wtq9e7ft5o1b1sSIymoWxUubTsdidR9/6r22XKy0+TEfn9r1ay9YLfRlHhXUkGjP7MVrY0uRG9Qz8/JQ1/E75fFqMPja72TO4VuBxW/1urfL+TLfilF9u6xGNY+qAm9dBSqg+tbVtjpyVYG3TQUqoHoOS/FqUsBzeZmtRmg//3M/a8984AcUGTOeAtQApu6rF/ABMwlYEKvqB5YWtGC6/j+YMeTBB/uX1MuYiLnz7PjwroAArqztdssm84V+H9acNNKZ3xChQcRIql6+JIkETIJ6YCsYUs+3ADApd1iXUYkBjXI8xZ56ktkCMphvCfDEHCYbBjFPnVEPzwuYuIgSQEjJHNMT2Wp1XD/lxlgJOSrsocuJdfEugBDAqkCt5ylTU1LnNQAdwAkmcXmzMKHgmyh17sHUTak+GZEsfbGSLtJGOT+qDUCf/l9yRwFMSGQBZYrOAXglrj9T7sOAcgDdZo20ZubZar1Wv229CXOZCKggNwboUwPWSPmmxLtkkXPvVSZrpl5f1hPgrT5fji9zKMygHJso6W+caINAuaEBgBNDY1jsQgwswE+GUtSq0VBPLoZD9O3q+OulY5aLQqwzQLDZask5mWsCJ2OOSSwM56O1hBWN3CaBclol4XU9sEhpFdVClI8HiG8JGKdcX8q8cfJuNjlg4Qe9zoP+Wm0AZLmL2ckSzccBf1P9uu2OpMkYGAGsMWOizsyNDFfqhsQZQydkukm0EuM5Ho0E/HuDgTVaHWu2etYn+kkS77Xm6mqcPnhPnsU2Ho/sc5/7nD362OPW7gwsjld2994de/LJ99pqHUtKjUz4+Pi+jU5OJBd+5KErAtkvvnTDvv78bcU5oZYorP6OAqqvBqMXDVRfC4rfCCCugOo5/JtWDVFV4G1QgQqovg0WoZpCVYG3ugKvB6i+Wcznd3Ocb3eD8np291+PXOz13pCJxdkwZ290LbxNBIlDimSeItls2Cc+/uP2vqefFLjKs7pAILEYzgyHyBfHoJZSYO7i1cPa7TuWrNEQqHrp5ZfUq5lnRL5E1lFMSN2mE27cxzbcHkqmCdCZTl3fabsDqEgc8CwccEvI+Gw11VtIHyNgrabeyNT1GgZ1a3faFkUwVg7oOvOVQGwj4AOAVPau4qqLjNMBPpi7XIAIQNVqtuVGDOjh/SAk4nOQgfYHPcfaBnUBbtx3t/qDjWuuv+nbdfJgjifXWZn/OKaudCBG0tofDCzC4XgdiYFGBqt8V6WMwIq6LNJVnOq1GCphnMTrqBlyV3ooOS7vc+woTCdZmw7MgipZLzkSy82W3lbOy1MmKID16PjE9vf2JVGtEU8EMyo5bmKNtnMjpi4APUyBiJlhfebzhebaVc+m6/sVkFY8DBsWHUvilcAr0S5qF85yOd52211br527LtJXVyNnlAQohkWFBZVkeGOENdjethGy2LBux0dHWr9+Gxfe+AGIZL3cOmeOTY9xSyaGpiugps0JRf66/FnchImkWS3mkvLCinKtwaJTV8y3JpOxJXpvoI2Nfqtrs9lEmxPaKMn5HPhWD5H3hpZ7rs82Wa8UXhR4mWS9h4dH1t/atZ1dZ7aUs+ECA4/8WA6+KwFKuVWvFjZfTK3dDO3GzeuS/A529+zO7btSJ3Q6TfP90E5PRjafjKzdDm0yHdm9+/et0+rae596wu7du283b9+xl16+aTgrJQTWvurxRoDWt/qeeSPfe6/nO+7Nmt8b/W58q95XSX/fqspWx60q8PapQAVU3z5rUc2kqsBbVoGPfOQj330T0LeZTXkz9Ze5+XkzjvFmFeu1jpiv/fvrHcffVJh+QWyEPJBrkdkv/hc/b1cODuzS5X07PJxYq93UIcvsTQAFD8We1ByjBiPa6/QFRMmVJHeVV52Nx9ZqtCxOXSQJc23UWzJWQp6L+Q1xIRxTWaY1X2yf6ymMJYuk3zFJY2WRdtotMZYNGMU0ltwUuWQCyGy1BJhgJwF/MKwYH20NtwRo6J2FeWNMwFbpJEr/oKTAkpXWLQybmx7HED5XLqxiW0NcYWNbrXGLdSwu7BvP0RcKSJKseBOFQi9o+bPAywbcl/MEnAP6echMaCNRBl1NxmeSm2YFvbVOYszzpduyM4cCBLp+VHd9Ohk1YM+tTyKQKadb2No8t+FwaGejU4FrgBiRPoCwmzdv2MHerjYMGPdsNBETy1Hnc8yjnNR5JWYZF96lxmTNYR51LSDNLcxqvutjRa8LM5mlkWpLxmdpdgTLSU0EiDdzZmz13CLrJfqnKGw6nVgcu9oi/WUOuCJzfdR8pNO+wLRiWYwIF6JqahvjJGcMxQPHZgA+/aaXLh/oPRwTyW2WYrS0ElhdLCY26HJOqU0mM4Fvrx5YnhZiY9kg4Rx7rE2a6DpnA8Gx8zWrNQCe5MaSpVqz9XJqL7zwnMyhLj/0uG3v7Fqz2bNmsyPjqkUEmM60uTOdTHS91Wueag7QB1C/8OKLlvuBLZZrOzjYtb29PXv++Rc0J9jg2WykOJu7d+8ol3h3uC0TrN/5vd+3o+ORRUluQd0pF6rHxVagAqoXW/9q9KoC51GBCqieR5WrMaoKXHAF3m5A9YLLcQ7DA9RySW//wS//l3b50r4YzFX0igmPDGiaoQDnfJOl6fpQc9c3uTFeUq9ivWE+/aKZ623EVAj5atm7GJCfIRA0d2Y/65Xt7+0IdALMACw4qpYgTvLTgJ5VE0ADzE0n483rGhYljpUDBGueGyDnwEnsmME8s16vY+020Ssu4xUJLnPjOcCbhLQePasd19O5cbXlZ5eh6Yx2SnCo3tCN5FZAPnf9mXHuAFjZpyo5c80xn/xcynZLVpo5AwxnEzYG2jLSgU2mt5TXUCeBsw3YfzULybF4Leyl27RAkuu6EXFWVr9lkQtkwsSCtHCYlae+HasAACAASURBVKlRnktay+bAbDqxreFQYBV2nOcA4ByJ2nD+89VCTCzsbJa4yBBqCP3rpMue1cKGRZhAyYDLVw9lr9/V/wFvxJPCjFPT09NTMdD0dUrWnKWuvznB8bglKWwp4+4MhtZqtCVXpg6rxdT6XUCi62PlupNxVbwWqMQcinxdADTsLRiT6whjqN3dXZezqyzZVL8bDrdUs7OTU9seDm05XzrTLubN2iKPzjNr1Fyvr3pgrZDagL7rwnfryxidRlNZrFyjx0f3rdXpWm+4oz7WWr1pRe7MpzDEohbEObGpUEjejswYB+C51vPzn/+8Pk/Ii9/7nqcVZ4OKYDQm4xfJdGY3br6sOvF5vHLpki3nCzs6GduXvvxnlns1M/5UjwuvQAVUL3wJqglUFXjLK1AB1be8xNUAVQUuvgJvJlC9+LN5J8zAsamBV9h/98n/1h5+6JIYTiSNaZJZWgBYMRtyeuESnGECBMABGBC3gbzXmRI5jrKmrMvU8gIpqpMrA6q4OZ9O565X0/dtfHZmvW5b7Ck3204m64yQyByVc2qIFDcXi4nRE7Y+AMpTwF2jbd2tgXmFc+EtZbRysQ0CHRNJ7Fa/LyYUwEQcDS6pzIHZAjCI22FMF4nyCtPJXGSs4zvWEsAC2AVIKGInCKy5YWP1uhApbvZA1ipHXMX/0K9JvyDhnE4yrfzRWs0ZQgGylUfqpLBJBsB2cTSAbsBdaaRUmhsBEEuZLHMG0MJUEm9DHTdLpjojKXVGS/TWAtAdYBcjSWZqs2mL2dKGg4HbgIjX6hVWr6iAum9hvSmgGtScmRXzYUzJfOkPrtVVKwAoQBdYB6NODQCSks3yuyTWOpTX1GK5sn6vL5MixoLFpeeTsdJ4I/GmX3e+ycHNYhk0sX4uZ7Zlo9FItXNrvhIjyrwwbOLhNgzcmCU4bjYA+G6jQxnBGFTVAstge1ttG29k6bwHVl7RTHLCJjuXOKGFdQZ9zdVdN7lFi/kDyTkAOUpTa3b6mmut3jAPpyiqIDYeuXqiyJ6w3DxYLsSqcrwvfunzdvnSZYFZ2FT17BZm48nMwpDzXEj6S9/wI488JjMyXsMm0+9/6tN8Aiwv3kk2Su+E78s3NscKqL6xulXvqirwTqpABVTfSatVzbWqwBusQAVU32Dh3vDbXI9qWAvs7//SL9r3v/99kl2GjbZurunnKw18AHTc7KsfENYNoxYZ5gDcHLjz+Q9WFeZr6QyOcLd1jrMuxoXfJ1HqGMQosuGWY/Fg4gCCZHWWGZiKX1FO6NxSRc/UrO57Np8tbZ0k1usPZL6j3NM2PaiO3QJMKhImDAWoYWn5PRJf2DTJmD3AJuZMRNY4CSlsG6B5tSI6p1AvI1JjmLdOpy3QRwQNQIj5BvSDpq4XVmZOtUBmRKUUGGDIuAL4fqFzB9iKkazhX+uMqmDY1JeZOlY42fRvlhJiADdzwHUY0KR+Xd7vezYZT8QWa0NAcTwbZ1+AUEIfbqLzB5wDYBWv4pEr2rE1MUPNBvZA5gMMAXS+L3OqJFrr2oCZXEabtQ9Ll2SMsIh0QRrsWUq9MdCSOVPiJNyYBVkqwMi4IGdeW5o0AfQ5L17LeZLB6xF9lDgQzHXTaXadNNyvG4CWNccd92D/QODUbZ5kWrOAHtzJWOy5QGzqeqA5Fs+z1sdHx3bloSuaw+nJqe3uDvV76kndnVTc9R8jUeYawkhJ68AGyebaof8a9pp15xxqdQc+R+ORpMSMTS3Uf9oAuLve6RCAnpFxG+u8+f1yvVIckSKQWBvj+USsLH+/eeNl5fcmMTL5XOZdjz921U5OD200PrXj4yN7/PEnBOSvXH7IXrx23f7dH/97Mx821akTqsfFVqACqhdb/2r0qgLnUYEKqJ5HlasxqgpccAUqoHr+C+AZ8sjCfvEXf8He+/STFi2W1ur0dOMO4CP+A4dWbt5LlpJePXoUAW0OvDYtXmOs1JXTLHpd+vgAlvM5bqnhA2AG64aj7ejsTBLPzuaGnfFKU5yy/1bOvjXySWe2t7tj9+7ckmR3OkE6nNpgd9cm44W1Wk5SjMkN/ZiOLS0ESBSPQoNhYQIDc3I8W23nIIuJUFjT65Fylg6ypYQYRhHwgpkNLCRGTpKNwnbW6xvzHqJIXH9mmVEq2fHGaZefkdwCiATIiS3ZsHyAHObEQ9LmjT9rUqQur5WYFmWh+gIo5TjUsNvtCCwBLqmxG99JmFWLDPfdlmri4mrWMoKSwVGe26WDK2L11kkk6XW7dMldE32yFpga9Puq/dHRkQ22huYjX5VBMf2kdbGzHPv49NS2toe2t70jCW+crsWaUseyLrgMw0ZyTTH/fr9va1j0pjNHEhOdO3k0IB7mlusJEy5nEuXAIIAUabl6QaNIbDjgG3ZUGwABvZ5zgWPmpmsgDLXmgH1YesabL2Y6fqMO0+oYbGqnXlNquAGiOq7n69jEysRrGN1Q1xE9qmwC1Gv0KLt+YAHcNcZgDeXGZrljbHmuSFzfbSnrlps04DxzUu2z0UivJb4HVrrdbtg3nvuanZ2dqu7LVWx7O/uKvjkeHVueJzJs2t7e0TG3Btt2586hferTnzbPd+qA6nHxFaiA6sWvQTWDqgJvdQUqoPpWV7g6flWBt0EFKqB6/osASM2y2P7OL/ycPfboQ9ahRzAz9e4B4ACqMFHkjMIwuptrTyynM8aJBQqQjtKzJyaHm2+Bh9zaHSJfCuVvAhpgUuVIu15bjnvvBjghrRR4WTu2kAdAVZJRD+ZsbVlC7yl/Uhv0h7ZKEmu3kPX6dnp64ljVDZvm8jED/X0yGwnk8B5AGUxgGf1CbI7ktL5zeAW8lg/eDxNJNElYA2CQ01m3InWxN6XREUY+sG8AGpeX6hg0AFcJXsueS3oN6fcV04orL9LSfn8zpK/YmMQy19ebkmXbeuD622q1H5g3wfoCygSACvI9l85hN3DzYvwi98UI4548npwp1sRtBpjt7+1tzKzWYlEXc3JIYXk9W67mqjvgazw+s+5gy7IE5rhtywgTpdj29i4JANK3rLX0Cuv3ejLJUmwNjKtyWcmMdSZJMOaSaJOJKndizrPcZMgcw9poSmbLWvi1YBNf43JiQdm4Me/u7AkoTiZTsYhydo7pp4WpRGoM6HRryiYFcxJoVjpOLtAKI4thGOvTajRtuVhq8wMZNHPwgpqAuHMv3phbpYBhIoYw21rr+e2dodV8+mCdMzN9vktFz+DgjGS68eD8vbBuk9HIOt2OTacz1dj1H+dOTo1SIcu1MVT3zdIkstHJkf351/7cRqOxXbly1ZqNjnW6LZtORzaajRVzw+dwFwDbatudu/ftU//609pMKPya+ZL/Voj1/L9ZXxmxAqoXWf1q7KoC51OBCqieT52rUaoKXGgFKqB6fuWnXQ6DG5f9mdrf+JlP2I/9tQ9LBkyPpEyFcG3FOMlekeaWfYgwg4AU5L6z2VwgE3ZsReSLHG2J/YCZy2ywtaUbasf0OakrgKEJ02rc0LvexW6nqxt8AAfMGoCh0ajZeHwqFilLYSbpWfUs8Op2eDJSz2GnizFPTXEuOP+qrxCjGxk+JYp+kdsrTqg1l4cK+GQ8gIhz7q1JftoIm9Zpu+xS/IIAd7BwfoBkF/YMQ5+Feio5PnVCCkzeqFhR9R8iqXaSaACpQKrv3HHzNLbpfGKD3pbiX5DvApaIo4EZVU+nbXI8c5fPqkiUjdPw1taW+iMBsBgllQwpkSoypFJfLG6xC8lYZaIUrW2xgGVsCLgpb5Re2BRZLRmivCaymo8kuK3a0CvJeZEZ2mh2JGn2isAyc6669FXOpjPr9QbqCyUDl7HXMs9ykmDmUwJ1GHhtBmAcxAbAOpJUV6ZKQU2gHQAMkMW4CSAoQDmbWK/TU13JP6V3WoZLaWbLFXmlK9vf31dPLfFH/H9nd2/DwrpsWsA7Dsgw5BwDMFqaXHGdRYA9TI5qoSTHkrIDMyXfLZyygIikhF7XOi3Tcv1Vz2tA3yo9184kTPmtSW6GgZT5lsZOCs06w5yyecG1xU0NcTts6EB9kq0KY881SJ3aDQy85nb7xkv2mc/8kWr17Id+1Fot+rlXNpmOrRayoeOpN/WRRx5VLNTNO3ftU5/6tK51+obp38YwrXpcXAUqoHpxta9GripwXhWogOp5Vboap6rABVagAqrnUXx1JG7gIT5FuQV+bp/4+E/Yx37ixyzP6Kd0+ZzIQSfTqTWaoQWwjXKXtU1GJ7mdwBaSI83azbZNZ1PdiAOGOu2uwAgsEzfWe3sHAqNFShZppJt1GDgYVkBUu4mU1bMkd72SgEh6FkfHR4oewdBnMRlbveF+xunX/FCSXUC3gKpciZEsY5K0EIDNs0w5kzLeCZuSfPLodftirjDGARxnKQwczr8AwIUAL//wpPRIBp76I+mHlVGTuegYHrC9SGpdzEzdIvplyRbVeABDsyZOwFEkhtTnPJYLZbfyHDUFkAFiXExOaKvVXIx1PQglsUVDmqSZXTq4bPeODgWocIt1klLXb+uMo1x0CuZEgH/Z8lohoOSch13GK8wmoKrbblocza3IM20K3Lh+U6AvK5ATO/aVY8JcAsC2httyks1xWm62LazVHXArcpvPJpIpw1Yf7O4r+gWwChiDbY6zREyr5g3jGwTqE2WDQKA7iiysNfVzHK9kvMX02QxhK6Mdwn7Sl+tYVo7F8WEhAZ+Aa86PqCPA697uviJ51O/aqGsNJeENkBBTmtomxzWVnJccXVyCGYPXUW/deBBPU3OmWABq2EvAt2KN6m5TgrWFEd0aDOTMW2AshuEWMvg8V/Ytay62diN1l7kV10xQs8Vqoc9SuZHDBk6jjtnYsX3lS1+0L3/5i/bE00/bzvaunZ6NjGglarp/sL8B54ntbO/LxOz4bGS/+7u/r/5UZ6ZUfkI5+puW/nUeX1TfM2NUQPV7ZimrE6kq8G0rUAHV6uKoKvAuqEAFVM9jkbkhxmTF9TICtJDU/sxPfcw+8fGPCnBNF3MBGfV7biJFypgZlw0aW9hqCUTAgIkh8lD8Burfk3kMss9MYa3qc9zf3RMgGk9GAjbcqJPpCfDAqZZeUkAMIAigVS+zQYvMgL7c6FuayzkXSepwa9uWK8CfJ/AK+AJUCVBspJjm8VrP2s2uWETmCJhFegkQAkwCjpESE2mSq1cw1TwFYhuhQCb9uQBMsXpZblv9bY2XxrEMbba3t208ObWDvUsy1MGoSFmb3Z6YSMAyIMGxy9ti+IAM/B3AA8O8iiMntfZ9m85Ordl05lCwcgDTooCJRNaaWZwmOm5Qr1kSY/zkK+qH32UYQvU6AqnKGxVrDrPo+lkBt7CJirdJ2ThYq7bE5GB6xYP+UNhKJNtcD+Tass7gHtUJM6Z2287OzrQOXoGRlmMUcYCmp3Jnd1fjwk5jIkX9ErnsmmJxYIMJZZnNl8oXrdcdEHX9yfTX1vWa2XxuvXZPNcBUqdao6xpyuatEvIw2mbOx1pa+572DPf0OmTfgc393V9cgbCVM+xIlQL1luzu72jyBGQaoigHeXA8AbLkt54DiUJFIOWCSTRHk5XFk5jsZMb2gXEOwsZpXLdR1AmhfZ4lYZvW4djqqkSJudC3hBE0eLp8T95lA2kxf8TZ94Elk3/j61+z+0YmNJhN79NHH7NrLL1hva8vCwNcaFGmmzaROt68eVfTNv/U7v2OHh8ekIG82K8iBZQwHhqvH+VagAqrnW+9qtKoCF1GBCqheRNWrMasKnHMFKqB6HgX/i0A1z5B8FvbTP/Ux+/7ve69t72wLLAI2FRsyX+oGGrdZ2ChloCap+Y26wA49lfT3XblyRZJY19tYWL3VkqGLektxk8VddbkQqI0T+jk9azbaYhkBLgBcucj6vli1yXxmk+nEWk16LTGhaVmeZGKuuOEHBK6WiWNC64UYNd57//Ce9bod63QcM8rNfLPeVnZnr+8cc5stJ48FaHMsfgZ803sKYJ6vZnJoLSNaAKxiUD3AZW5XrjysuBwYZMXCrOa2RoYrYyYXOQPTiRQatpN6IQ0GUG73+wJTSFtb3a7RdzqdzdTLSI2YM5sHe3v7Amn8IdqkFoSS4iLDPTk5Ng+gHUc26A10HilRQDkSZych5XwAqk7enAikugzZmiVZ4hxsN/mjxNrQ5wsD3h/0LYrI6SRHde3WpMCkCVfi1LwAc6BQYy1XGFm1BZDps+W8XL+oc/PVGHnmAHjgWwjozXKx1hxvPlvIFZjxkxRZdmhBiByWqBiXX4rUF4Dq3HXr1utv6byVker7YrPpNwVUAuwXXIO1wLaH26oFtSJj9PDwUKCbebCQgEFqN53P5VqMJJl68X7kzAL6QV3y7D45tKh5fa7Zhk3GZwLcROkA4AGBjRaZtDOdP5sM1KV0RBbrSj912NA1hAyYccOQzF5fETvz2cxlvq6XNp1NrO65TaSXnn9e87tz7549+uij9tw3vmYfeOYZG52cOFmzOSflwvOs1erLAfrfffaz9sIL117l+lvG1FQS4PP4hn3tGBVQvYiqV2NWFTjfClRA9XzrXY1WVeBCKlAB1fMse2mykpuXJ/YD73/afuqnfsIuXb5kSeYyUwEa9L85913nXCoJsBW2Jg+z7jIvCwDrem30Twoo4GzKc54DtgBIGEUYKWS8uJ8ioVVvIuO0WhoDJhIAA0sGMOaG3QJ6P83yLLDtwb4ABJJOQDRA9n3v+wE7Ob1rJycnYklPj4+V39of9JQRm20kv4pz2WRmgsLUQ4pEudNVPit9nIpCkeLUsyJLLErWtprObbUGPPpiCQF3t+/cVe8ftbh86cBa7Ya1Oy3zw4bYaEAcAHgym1i8cpmtsKrkk24NurZermyFZLkwCxvIkeeqH39vNRu2tb1n3UFP8tulJLgcG+fkwNIo2xgN1TVfAfFG085OTwSCkGurL9fzJIvmH8/BYGDj8URM43Qy1fqIDd3eEYDqdtu2WjkDI9ju5WIl6Wuz1bZ2q2X3792xJ598ykbjM/UjD7od6/a6AmlLWNR+z1LPrScsJcCJ82V+jI/R0+7Oth3ev2+dVsfabXJTYWwz1V9uzPO5zl/ojAzSOBJDClis+c4ReTad29bu9qZnF5ddx+Yj9cUhl+tT8ufxmQ16PTH2MJusLSBc/cTdjjZT5vOxLWZza/f71m51bTJD4t5SP+xisbJ2t6/raTRxuaY72zvaNAAkywSpTi93KjUt9VR/9nJl12/csL39A7t06ZKcsNOkkOwZ4Mo1zhy53olNQl4O24yZE3mqpXOwYnY6bWWoxsu1LdZru398pIik+/fv2dXHHrf1wmWu9jtdmy9n5vl1q9ea1mp37f/+f35L9a3iac7z+/Tbj1UB1bfHOlSzqCrwVlagAqpvZXWrY1cVeJtUoAKq578QnpebVyT2+GNX7Gf/s79pTz71pNXqTQE/zJYAEwAemEb6ComVIYvyaDQS+zqfTCTvFB1UgDPo5QtsuV5brQn7NFFeKnLHziYyJE8SSRyb7Y4FYV2OszB5Bzv7YkZxPj0+PtaNfKNJTyEZnOS3Brazu29pspa5MP2jeZLadD6SWROsJTLVXr8tQLFczjQneiJhGfmHBOYWxq5s14MhXC3nwkcuU9Nlls5nY0lo45UzIiLGhd7Xfm9LRjp3b92WwdPVq4+opxLAUZCbWnfsX6fdFtOMWRSSU1hh+nZXi5mTAgsUYtLjenrV7+v76mvl5Dq9vvEygA0gFnkw6k0ksFlBnAoSXSSmmYTckiyzGbDJJFE2aL0udhqgBZiDwRtsDVwcDNE0y7WFZKN6rveYvkpYUznbbvJeMUFOc5evmqWJWFS/IO+1prgZgDu9u040TH3rmlPpwFxmtwLWlee6TrUhAQBdLWCVWzLdKphDYbrW2FSYLWbq9WTDI8+5phqqHzm7XIeATxkJkT0qs6lNzzCbAkWitSrzZgGRnCdxO/fv3lWNhzs9m4zGto5iy9W7WrOw4SJtakFd4J9eY37PPMq818nkTC7H6nPVuJk2TVTjORJnZMH0G+N83LBmG0Y7tXav76TFMlCKFMXDZ4L3KwJpww5jKgXrO51MLF6uJFVep7kdnRzrWuFaPJtMrIX5Ux1jr6V6yLe39yShPjkd2b/47d+RpPgvAtVSSXH+3zHv9hEroPpuvwKq8383VKACqu+GVa7O8V1fgQqoXsAlQN+gJXbpYMu+//1/xX7wB96v6BaAUxmvgkkO8ldYIG6WO72ueiqRgAIauBFHwnuwfyAJK0CP9xBZ0mw6I6H5eCKgAkiLVgvXfwlDaJ7YR1yCkZDC3DJGgNxURGymm3nPQtvfvyS55WIxsuOTu3Z0dMdSGTPRqwo4cSY79A8CXGAWm42agB5AAgDMH4C0wE2aO8CACZIiUWBukZo6EyLGpU8QUCcbGtx75T6b6/UOlLlsTN8vzAsc6wyziEwavWi8XiuiBQAPsEJKCxMIIOJRyo5pAPXpXcQpuN50MThynzXlhnJc5uOALIAnVJ1gqQGLvJJ5lkCRsej5VQwMTDhxODCcHj2Rrh+S8+D1vEb/9zyLYGMFonXC7n0cG6MheogLXIJdL3BY8+WorD5Y4DLzZUwx169kqMIEMz82C+j5BEsjWlV2qVSpjh0FqIp5Vq+wq4+HuZEMjugxDtSXy5oBRHlFmVHqonILZ4pUpJov16WuJUyYNjFISLY1IiZUrAdyY0ye9DuzDhJ3jJK4LnsDbabQ90lNcICeL6ZWDwKx0WwYLBcLO9i/5JQEYSj2OI1TI2uY3NXRZGYPXX1UEt/ZcqXNAEDvcGvLsjTW5wRTqSSNLE2JcFrqemV+AGzAaKs7tPlyLVb28P6RWS2wve0trSObLDDY9dDlty6Wkf3RZz6niCnq5h5lbyrrUD3OuwIVUD3vilfjVRU4/wpUQPX8a16NWFXg3CtQAdXzLPlG+ls419/93b4988wPGh5IOKQCKgB3gEBuzAF/cnLdsH4Y6wBmkYcmSWbdTs/WEa6r9AHWBBqJ5gi8QiZFeANH64V+7+WZddpNi+hfDBsPwC4387BmAIt4Aw4bgL4iEBMFKIbJWy7P7Otf/6Jl6coi2FBMY2BzA08g04cZhGHzCrGsAAheACiUfJljyTiHG3chnAcPgBPyUSJ5FOESxwJZ9ITyPogqwJtAbAS4cDJbgB+yWydzdv9kAYAAVDKXIndV8TXOyEi5oIwOYFT+qTu2pNSKtsE2ipdvsl2J5BHrx7l45uEI7Hs6PscGAJXgl+MCP6PcmSAxR8YupaeMXeavNjxyV3GqLSxTnA9r5Qx+WA+PbFXMnwpnCKWwkzwVUywgnacCgcQUydAqdufmgDpuzC6qJqUORWLgQ2W8FjDiiSUAW79QVI4PSIc2hg/UpoBbc+JgOA/VbCNP5riubxbQ7I4nUIq8Vl5hxAFtslTJtdU5YHrkenfrBPgWPobKWn5AMMZeik9iA8bMdncPzPPq1uj21U+r3FXPZQwLVXuhzoGNHdaB967IoxUb7TYIrjzyiCTFp+OpPfGe94l9Ho/HVmSZnRwdiknF8Xg8HVkYEM0U2fj0xGZL+qs7kgnXGh2rh23b2hpakXmW+aZe59l8avPpWOAZsy2Ofe/esX3+C39qfq0hM6xXHhWjep7frq8eqwKqF1X5atyqAudXgQqonl+tq5GqClxYBSqgeh6l/4tmSh6ZnZbae558zD7+sY/Y0cmhgBmRMpKPBp5YI6SrDuz5G4YSYBVYSgbnOraw3bGn3/v9trWzIyaH9wLkuBlvd5rmZ6mdnR7rxlrsWrSy4dbQvAZS2UQyy0zZjzVLMadpuJ6+TrMj99bhzq6AXKdbs7u3XrIv/MfPmF/ERhJrnG0AFu2NAmGAJ5xo3Y26ekHrGOMkknUCpgEjsLAwZQAcTHscw4fTLcAtl6yS90j2vGEZy+xUWEJek5M5K7aSMckOBeQxqiegCtgDsAhMAtbEDrs+TDhB3JGT2PX+IhsV8+q56Jk4SgX8dBxJWpGlAphDSUsBpi6Tk55bx2TCTAr0CqshTXXMYslwlsC6vNI8Ng7E2mYyWVKciRhlJNeeakVNZDZETivAsTAxgDpLzlVuvg78vgIyXb+ry5H1BcxgW+UgnGdOup06JhXw9eoHz6uWXqAIHJe/ylwCsc6MA7spRrjR0gLT0yqATmQOTrzIqSNAKaDZc2z6ZtOgFnJs+l5drBEg9cFz6sUubL5Y2Qd+6Fn7yY//TYFrL0COPFfmKnE3mGH1+9s2nc5cNFC8ssFgS32k7UZLNaWH9O692zadL+3qY0/alauPSY770kvXbKvfN7AymwOnkzMB1G8+9+eWrOcWryKbTieax8GVy+bXmhYluT388FW7cvlha3a7Njk9taPj+9ZuEIGUWLPdsrMzxju2P/y3n7Wg1rQ0FQTX5616XFwFKqB6cbWvRq4qcF4VqIDqeVW6GqeqwAVWoAKq51H8/zSeJk/X9vP/+d+2J5+8qr5KnGevPnJV7OV8MrbZYmIAGiJQ7ty7bZPx2OoBTFBsRe7ZD/7VZ2z/8sM2nixs/9JlUmSUlTocDqDCJDm1LBb7yQ39jZsvW56mtphOLYkS624NHjBa73n6+6zV79vu9r4MmzDEAQjEaWqraGmTs0N77qtftK/+6edt0O6Yn2TmNesCjDi0irH1TYwZElUACCAMQOIiWmAYAXOOIQUoKRdTLkrunxoYN/JkkXPSq4j8kj8Y8ui1sH3m3GwFSCVthfF0bKrggV9H0KpjrZBBIwmu4ZabWgOHY/JeoQrJZI1jOeziaDzoDyxPVzLXEevr16weNsQyu7GRCNc3jKYDqgBW5LLgy9LfdXMiLqs1dxJfmFtAoNhUSXCRACN/db2SirFBFl1zsTi8t8a5+p7VYaEVdwNDvgHFMLA4QOM+WyPr1fWJlgyy2yQQkrVaAThEEuzbOl46J+Q8tsBzzrcwbYvHkAAAIABJREFUvjjXJmyIZGSMBlarNcSOs0asr44HU0mEDaCUyJjcjceKCCiz/nWydGFTPUmjAdrMWZsDWSr5dQlOIV6RLyPXZj1wh06ywlI/tL/1t3/OfvjZj1pQb9hynWjDQSuvazqxuPA2TtGhFAcwnJ1G03b3iGJKbT6d2Go5NavVrdHsWas7sEarJ9YYOTyyeNZtnSZ2/+5NZdHev3ODFFZdo0+95ykpFgo2V3BaLjzrtnuWB76l67V98/nnrFkPbR3N7Oj02DrtviWp2W/+5m+bz7VmDoy7RwVWX/3tWioayt+9Wo3wZn8LV0D1za5odbyqAm+/ClRA9e23JtWMqgq86RWogOqbXtJvccBXQxmAipN0/pN//Bu2s7NtnWbTJpOJXb582fb2du0rX/qSHRzsPujb5GYeV12otNHpSNEpJ2dn1t8aisXhVr5eb9hiOTevyNSPl0tuWdh4PLLQN6uFgQ16ZJv6dvfufTnI+r6TtPp1Ikocg4lJE8zYZAIAwPzmzLJ0bl/96n+wP/x/f8da9brt7VyyWhhalkSWR8Ss1BWZY4FjBl2GqGPhAGOAHp4j81J9l5j8ICPdyE2j9VJASrf2cSIzIvoe6T+lv1IxNVbImEh5ssiNAb2APcDYpv/VsYu+mMxcMmLHLhJ7o75PnJLKvsmC4xLbA+MbQKgKDMOqKe6k3ZbkF6YXsAtDWsA+w2LyH8ZBUeTYSzHEgfofC/Vquo0JAfYCUA5ADwRYkUQjm9ZNOpJpyZadqRLML3Jghw5dpIqey1PiQyWl1fjIagG2AT2/qXI9H2wMsGOwkUq7+jswzZwAoALYG1Zbfby8HMVu7lhwen/VH+o5Jh9ALF5f8mT3PCZa1J5aM1vWQJJgEFsJ0TaM9qslyTwFEKbubGK4HN/MxtOpDIsKr2W/9Eu/YsOdfRsO98y8mrWbbX02YD/JssVwSvFERBvRH10LtbkBGw7jSv9ov9sSW1/4NfWstlpdGWMlOBZrvZ1MfjEd2+npkd25c9O6rYa95z3vtWajawlscxAqkrgeOkOy6dmJTaZn9vJLL9psNtGmysHlRy2KV3Z2emi/93v/xqKkaQVsvgeDn1mQ1yRzfjVAeyvB2Xl8k323Y7xabv/dvveNvp4xP/OZz1T3sG+0gNX7qgq8QypQfcjfIQtVTbOqwF+mAhVQ/ctU7/W9lz5AAY7Nt2oplf2n//Sf2MH+nhgjAY0AFrFuR8dHtr+7I5kszq/IKNfx2mqBb/1+X0Yuo/FI3YsHlx8S+wk6QZoZJ2v9fdjpWZSubTYa23Q2kvMsQJUb5cJqAqIwiWHYtLDRsCiKBWbVy7mR3I5PRzYY9Gy9Gtmn//W/sK98+XMW+oHt7z8s0ARUoYeWOUtqKiCUW73REBOmnFS5GKe2M9wWkHEgzvWcMlbYqEnmDIMMUGuFDWvDaAks9mS2U7q05rljD+s+YJQeWmSpDmw7uatrfhTTuXH4dfJfcy7JAlUuXxOgBPh0j8IysZS+O/+NhHjT9mq+72JpxPqyaSBW9JV+UVhLRahg8LQBg7CTEJLCo4B0GTW5CwFHXQcCHUgtHXSpE+cqFjEDhDl3YgA258fPpYTZ9zYbATDVAEbPSZExtuK60blmuTUaTcW6sFnAuQU5ZONGHo3bcA2H6ZXqxngR+a4CoY6ZdUCVmCO3WQA72gyb2oiAGWYjQX2qyLJzZ4YldlsA3hkJwY5qvaNIv1dP7ia2CIA+n02Vh/ro4++3D/zQB+3ylYcESh9/9CmXqxqnivJRLeUSzQZDvAGsbr04HhsLmCI16uTdsoHiriVco8m8JY6HzYW24nAWqsnx4T0bjU4VHfTRj/ykpRm5rT2rN0Ox8wDSNI0ti9faCLrx8ou6npHrh2HHHn7oss0XY/s///d/bknWtgxu1k+1YRQUMPyu97d8UNPXMouv71vknfWq8lp/NVA9r/Nm7IpRfWddL9Vsqwq8kQpUQPWNVK16T1WBd1gFKqD61i8Y7IqDQ684gHIzBVB96qmn7P69ezYYbusmW862DWdaA2DwBKxigZQ4ifQ7AMWcHtYit263KwDITTomM5jn8OXdbbV1vDt3bjsZaq1ue3vbFjZbluCgu4qUmwrQAFwAgnHR5T2L1VLgtVGv2/Ts1I4Pb9kXvvBHdv2lr+vmfm/vIcmMd7e2BDqIKyGbEwABq4Vkt4wRYa48ah6yUiJrYs1VDrKAWrm2zgSWOE6r3rCaJKgYCoWaqzJRMRPaMKc1gWLYUs/F0wAKJTd1bCPHLPtTOU5NzLED0tQV4OcMkhxI1MZBgustzLVjWjmGA+yOHX7wXrG7ZV8u7sipxgXEchwYVQAcLKr7uxuz/L9jl507r8bTxoCTBGOaVDoVJ8nauSXLWMmN7+TNgFf3OuoAIENuCxbCdfkVxg6K1LHNArkbAC03Z3pIlWmbWRytLMu5Ztz8Afnla50JFn26ztGXTROAKs93uwOZCdGzihdTwJpsNgLYcAnpdw4bmnvJrPM+9Sz7dcmJqa/rfV1qo+RDz/y4PfTIVdvd27V1srarDz8iBjaNuS4Ti2CF6Zuld3U+s07HRTSxccOmC5s9MLNlvYfDbWuGoTVb5K0udc3MF7yvL1fnw/u3NPaLL75o/cGOffxjP2OT6dIa7a6Mx7iWswyJ+NLyJFL/a57Fdv3la3b77i3b27viPtV+Zr/9W79rsyUsd+0vMKrvVqBabnRUQPWt//elGqGqwLu1AhVQfbeufHXe76oKvBaovh6p1pslZftWO+zfSRr3enblv9MxXu8Cv1ljyTypCB4wqiVT9clP/rq9//vfb2dnJ3LY3dnds5PjYwGf7cFQN+DcSANGkTu+fOOaQOju7q5NpmOrBZ61w7qcb4Ed/A5QC7NHfiW5qEh/kU42m23bP9iX/LY32BG7BlPVrNdsNpsKsDSb9B8CjupODpoltp5P7JvPfcW+9IXP2vHxPcvoYd3aFUjqD3cemOwgt0VS6kyFCmu2kIiuBGQZE5MnevZwNVYOKY6wHjf5DgxONYfI2o2mi6upBWJUnTFN2Yvq3GsDeCtpVj055Dp5qwNKToLqHHdLIEpPb+kaDPPbUJyKY3wBpsyhBJ/MRedAFmxADmnd0pReVwynCmu3W2KsBe4V6+PYSsfOOqlzydRyfBhNTIf4nSTGsK9y4cX51wFQt32RCfxztlkMKHcuvq6Xl3iYXNEpSEtJkVFVCjcWBkaYTAH+Bdqz2Lk1N5piIenD1fllG5dir3AZuHlsHu+RW6+T9TK/+WKuOruoGd9i+lrZBMBdGD5evcfu3MlKLaN/6EGFCW2ETc2x8LCzBgAHAtwCwHlhq9ixoU5WTZTRypIkt4/+6F+3/YNdK3w2Hcy2h9vWavctCFoCq6Px2FbrhTU7XZtOp9ZqNsW08nmh37imz0JHc+92O1IfhLVA54NBFufHnIlyYtPH8zO7e+eOffP55+3q1afs8sNP2CMPP2Gz1ULRUGwKsQYwvvF6SUeuZZbY+PTUXr52TdLkMOT4E/uXv/17lltXebyvlf6+3u+bd9LrXvsd+3q+K8/z/Crp73lWuxqrqsDFVKACqhdT92rUqgLnWoGPfvSjr85T+AtjfzvA962A6tvtRuVci/gdBnut9JceVer1a7/239jf+Os/YzeuX7fh7q7dPzy08Whk+wcHG7OflXXbXbGb61Vka8Dlem3L1dySaG2NVmgHOzsCOUg0R2dnkphyEw4rOZ3PbTpxoAOgsLe7b91uX0ZDJaOXLFeSCz985SEbT86UKdnv9yxazazVqNud29fsP372D+3evds2n44sSmJrNbs644MrVzf9oyYwvQJwyMQIBrl0nyXOhD5KJJSISB1Y4jX0/wG54jVMoOv/7HVggpfOcTbE/MhldSq+BHAHQ0jkyYbZTAqXAyvAEyEPLayuHkvnRMzF7QcOgJV/MM2RAROGRIBA2MJa3fWkirV12bNE/TSazU3fa129uwBX5lLGBik7Ncs3Bku5MZ9yvamRolkE1vibY1dzcyZN6hv1Peu2AHvORXm5WuI+JLYRyTfuyzxwHQZo8QeTK9ZzvZyKScbdl0INd7YeHEdjJ04yy9o4NhM2NLVwI3uGiS8zZ1Vvel5hm8lj9WFrHcucScAKoPYsWs8soh+ZHNiwYc1mx9UVYyz1Srue3ihxDDhxN2GrrXNANq2e6M3ra3WimGJtxqxWkf30J/6WtTstY5+g22ur7/qRR5+01TK1k9OxXjOfjbVxQITMBOOkVSTLIjYE+oOBwOl8tbSDgwPrdXpWYNzleQKn9NWiGOAaR0aexEu7cf0le+nGLfvhD37U9g4etuHOnqUbB2TWFTB8dnKsvvJEnysMzVZ2eOeuJMRxvLbVemb/7P/451Zv7Fr+LXpU307fRe+WuVRA9d2y0tV5vpsrUAHVd/PqV+f+rqnA/x9Q1a31pq/u1QWpQOl3d3mor1AwRX6w7s1eZh/72I/br/yDXxbYm0zntlw5oPfUU++xb3zzG4oKQdLIElBz5I69Xs9azdDu379r68Xc2u1QBkBkpyKRnY5PrdnpCGBISpyk1m31rLc1sGajrV7N5Xrtollg7OS2i+ER2ZQLyY5xCV5ORzYeHdq1F//cbl17kcZPSSB9YlrkyLqyy1cfFSOJ/JT5AZ6d428qK1xYV+bAc7WNoU+Wx+pxzPJUwAlnWVhOYkEE5ARmyPuMrCC2RmDVxddwHEAU5kiYCPGeKKPftLFxF44sJTrGUauSM2NgBNdJRA7y1pKhdUZAhWSrHB/QxR9ky8wHBrHOe9RL2RDI4bUATIHbjYuxM4tyQFUmTs7LSGvaCnGHdZsGep3yc/m5zCz1zKsh+HXsqXovo1j1Y+4cifc692BnyiQAvQGqSezqzeYFQLjRbKgusOrIb2GNLahbjVyaDUhGHqx+VAy0PNebS8GUx7oxOeKaoAfWxev4ymNdRfR3rixercQ0u2iewuphywaDgdVD4lxiMfjb23su2kdOx66PFYZdubgbBt1JrJ2xFoWdzJf2zAc+oGtsb39Pc9zfP7D+1rZNpitbzNcCqOvVXAz1ZFpKf11/LIoB9R6HofV7fXvo4Yed2RK9zPSAF2aL5dL9TG90zbdr156zF178us1mkT377I/b3v7D1h8O7fj0SJE3uD5nbIgUuST5iooiY9ccmJ9NFxZFC5vNRvZ//bPfNL82tIL1fY2Z0nf3bVG9+s2oQAVU34wqVseoKvD2rkAFVN/e61PNrqrAm1KB7wRU35RB3vUHeZAuKvZTFrNFZu9775P2937x77rcyrBjR0fH1u317LFHHtNN99HhsW7WYb5gKwETuztDOz05sbPxsc3Ozuzw+K5ADRmmnVZbEltMm3DIjVNcZpu2s7MvAx8AVqfbcczWxjyHmBaOR2wHQAVMMzk7tuXi1M5O79qta9+w8fGhmLd6vSkDp0aza7Pl3AY7e1YLGw/6AmES1bMaMwdsZUiGcYZFmAzBPoG/+McFcyj0ndkmd9KBvdSyKDMvgAUrlO0ahGaN0PVYws4pV1TMqjM4ys1JXDEzwviGXknAmAyqSrktJkmFi6oJOQext7jwuugYwFKvvyXAUxrzAKgaANdNxmer3bGw2RQ7B5h8JRfWOQkzPwH2uusJdT2nAG9nBgVTqn9UPbNWs/2AUV0lsdZFbrvqmSUnlyzXWGxrucXBeSVprDkBRjm3ZqupcVqNpgyUAMUA2TL2hmJjPsR7WIeSUVa0jAc7CvhyrswcG/dmfgbkWuFkzxhRCdRSmyKz5WJq8XK5cW8GSDum10NqjWx4NpNrsxWu5xU1gFfAOrNh4DTLmDxpkyCHie+7DZYZwNP17iIZf/jhRxT9cvnyVetuDW00mtlytbbp5ERSXsal3pgtdbp963a6FhAP43u6xntkpgaBjkWk09bWjvJX6amNMWbKYrt2/Tk5+O7uHlins2c7O5eVjeoFDuAu5ks72N+34+MTC4lLCt2GQRmVwznmRWwnJ/ftX/3279kqbsiVuAKqF/+FXwHVi1+DagZVBd7qClRA9a2ucHX8qgJvgwq8GUCVm8s3qy/0bVCSt2AKLudTGmsvlUyTvtW9nYH91E/+uF26fMnanS3b2z+waO0MiXrtjkATfarcyAMU5quFnRwdqdf05OjQxpORbe8M7ezkxI6ODjeOtKlt97fUKwhS7Pd61usNbNDtW5a77MwoddmkcE3MBSkkoOjs5HDj1AuoiW0yOraXvvlnNjs7Ud4kkSHLCPbU9dvi5gp7u1guHALbsH2reCW2jUeRRGKwgIDc5CdrelWBR54yPGG9MB9CLbxeIbd1cSkhuGcTSYmqFGKL/+PNhMjUscz88S1OkBLDigYWR5kFHpJbMIvngHHAXH3XI+yZNZsYMMGtMYByYMRGwqDJJbdGLA2RNrj1Ap4wBwrFrDIofbYwr0niJMRyXdbpFtbotDc9uM4Aqu7XxJS+0r/LOThpsoyN9LNjXDm265EFFDoHZdf/mrhMXTGohUAp8TnIekt34363Jzksp8hr2IyQyVONSJ/EsE+mVjD6MJ/0GtPHijmQYmrkwkzcDiZTjsmmHhDdbIQwZ2S0abK2gD5ggWXnRoxMGCMjemEBreWmAnAU4yQXu0PGbrZhJN0ac3wegGHk3r6f2Rojr6BhzXbXBoOhPfrok9bb2rUoye36jRvmFYn6dLluAKmAYozIAKBtzp+NjFaoLN7ZbC6lQths24c+9GGr1xp2dHqmOJ+T4/t27YWv2o1bL9tWf8ueevL77MrVJ7RBRM8pG0NsABxcOhAgRgZ8Nh6rt5bzd+7PbB6s7Oj4jv2rf/n7VhRdRUXl5qJ8vII+7Lfg66Q65HesQAVUv2OJqhdUFXjHV6D6en3HL2F1AlUFvnMF3gyg+p1HqV4h5mrzrQo7Bp3Uadft4z/+1+yRRx6y/UuPiN2jR3V0cmJJFtvB7p7YKFgpnIFh3gCFcY5pUSBgkkSp4W4KYCGO4/9j781jJLvvO7HPu+u9uqu7q4+Z6TlFUjx1WXJkS7IkU5ZsybLstS3HiR2v15azXiMGAgT7R5Ag2SDIAtlgYSySAJvdfxbZhQUfK68PSZFt3SRlXuLN4dzTd9d9vHr3Cz7fX9VIomWTIjk9JPEKILqnu+od3/e6WJ/f56JsUaSsZMV0psoGwrJSOus6ZZRcD9MZfav8kJ2INJf/WZSnkt1DjpDAyAA6hzvYvvIC9rcuSt9mY2kF4+kMdrmGYDpEEESotZYEpBG08ZimwUTknUkSIPB9JGGMPMnBGlgCkjgQC6Z0VMYZwMYZHiprU0i+ZgSjBmtkIDCSI1M+VQVMSdwJ6Oc+ibG4rVxtm32h44D1Nep1fgJ4OoGpKGCFnWW+T7VGDe8cEFLmappwTVvkowRsZPnE6+owgXgBWg1oEiKkQKaENglQM8VjSQCjJMTKS6t8uCo8ikCW7OSip5TJtASmfA1nv6iq4XNvhEFpip2WtQ3KqJmCPAe3BJ6U43IglUpVVerMK1AW+5X9sbdVAHUi7CWDj4JgKt2lZEfJPBN0ibSYiHSebmyZNizKiFN2riaYTQeSJi2TF+RF2GnK3Hj+/AnrX3hODCCihJrgPhcfLtOdlWQ6CcmiE6CqflYukARBKDLbXr8jtUMMkrJND2aJXtwYaxsncO62u+E4NUymBOqRqAw4FI9+1MlEXi+BUmmGfr8jlUo8hzhhcFMqgUzHNk9heWUdSZpjb28bcThF4I/x1JOPwXMsTCY+jm+ekqAtJg7z3iVLK6FPtiMgfDSdyXWolz3ceeedGIxmGIw6ePa5J/D//rs/gG3yvslETQApbxIYXrz53YIJFED1Fgy92GUxgSOeQAFUj3jgxe6KCdyKCRRA9aim/r1AVepZ0hB33X4a73vfj6BO+aHnyodjSfTVdHS7XfiTCSzDlJTW0WQkoMIka6VlWG2vw6uU4XoeJmMfjXpD+h0bjQb6vQGm4xGuX3leAAH7JOu1prCXrENh7QvBwOHBAUoWk3hjYeoIIAg4KtUytq5fxgNf/QIsjZLjFtI8RZCkKNeWMZsMMRwOhGWcTQPx+ZVcC265DD1n2I8F359gOIxE7SxqUn6bUg4MkIyMSC5ThUxSk7JhlbWj/JaWArRCeGpAqBS2sA310Z+s6Rzvy3OCBAgZssT0WoJgfp0DXctggi/geIDlAmw14X5pj3Q8F65TlZCcPEtQqzUEbFDmy4UD+jQN+jxZc+OUBIwTnKnkZva5KjkoE4vJYDqOdwM4qmAhAkUFJMmAUmLNx6ICRgHY73hwpe5Gy+EybXheBcPXEzCx+5PbEamtrov/WLzBMa+bqnrh8S3ShOn3pRya9TqqfkaFOlHmy17UJAmFqaWMWcB+mgnjSTaTx0TWW7y1SSD7VLJi7pMMqzoP7lvtjxJqia66AeaVr3bBmmaKeea1lMURX0nEswzTyVi2X6uWRQpuW578e+/gAHff907c87YfQrt9AidPnEZvOBRftCT5xrEEiEnCtD9F2XWxs7OFleWWSNSXllcxncXy9a57345ufyTHE4UB9vevo7O/g4svPItKtaLkwJqOjWPHBItPRmPxbxOoD0Zj8WMvLS1J4nYyY4DSDGGQYr+zhZ2D6/iDz/4pHLMuDHgBVI/qPfXv3k8BVG/9NSiOoJjAzZ5AAVRv9oSL7RcTeB1MoACqR3URFkBVF6TFapk8CfGed92DH3rXu9BcXRUpIwFjxXMFmEgnqGnCnyiAwhiXse/LAbdX2ri6tSVgSqSPlEJqunSRUuqbRzG2d67DMpQUcTocC/NKUMdQpmngIwoVC0awQE+fI5UmFuySo6SN8QyPPfx1/PUXvoBqmZJKV6hJgrHxeIDOQR+jUQKqR/k/jFkgbSSK9cwY7qOAKdlYkoM6ESYB0RyUpnOyyaG0NyE4Zf+ohllMmSoQqkwmeT2BLUlEV+pPNURJLs93HAXQZkEuwFf5RdU+JJ+JnbKWYlVpAyWz6nkadFsTMG1bZTj0rWpMklX1JQSn7Psko+oReNOXGqlkYAJLyoTDIFSVK1kOz1XJtwSLESW69LDOq2U8r4xer3sD2DKBl15dgiyCMcqixxN6LslOUn4biVTYMVWC7iLtl7/z/Zl038r5suMzV723DDPidVfhRMobyu0QzMdRKNVH9Wrjxo2eZDFyBgo5pgQU0QNNz6iA8zQRrycrcYQFTRI49F0mBO0E1Zkw8UrqrEK+6A8m+FWhUSogSRKE6dMVb20MfzqR60Kprj+bYjQciLeYj/GISb4Rjq2zl9SCYdnwJzMcP3kKH/rxj6LWaKPVXEOacL6UEUNAb6d7KN2mG+ur6HcPBKzWGw2UKwxCslBtLAnwbbTa0AxVM0RGldU/o2EP0WyMp599UlKXqQi44613yHYHg578O4lTNFqteVJ2guWlZZl9ybYw82fiee32dnD+0nP4/Oe/CgNl6iaUD10Y1RuC/6N6kyn2M59AAVSLW6GYwJt/AgVQffNf4+IMiwmgAKpHdRMQqDLhVJ9nzzJsJ8YnfvLDWFleRnNtTT64E5hKyA+DgCR9VnV8ku1cbjbQHw0xmUzlA/RwMIJbKQu1SDBC4JUlqXRJEniE0zEG4x60LEWzpXx83C4/0LO6hrLMpdW2gGLpNqUrVno+WWviI56N8DcPfAXdgy089fjDsEuWfGjnh37+futyD6MRA4lUPtTcAirsHBnQVll5RcVjOu/+DGL1PVOAozlQVcUmc+BDwDv/Nz/q83nCoLJuhRJSQhlifUqD+Q9DSX4JjBeMLNlYi/JcKqxjej0ZCESACngVA06J/Z+qB5QbEFmtxTRffq8YzgVwU35LMqdK5srnKH+m6kyVmph5BQxBY5QqVpP/iQ+YKbAZ2USV0Et5L7fJbajO1RiuW5avi7oa6e9EKjPmg+wlj8uf+qhV67LPg4NdAWX8uTC68/ClkusKOKS3mZMjw0cWkftnkBQDgfi7NA6U99R2MJ4MhTUWEMq04krjRt8tgSXvE5Fti4eV9/D8YrKyZl5Lw/ohzpEgXPWsKsDM/tGEoFnAbobJZCwgNgyZ2pzIAgnThDm7U+dOwzLLyDMdfhTj5372F3H6zDny6Fha3kBraQ390URkz8PxSM5pOupLAFg4myIMJiJhZyp1rdZEtVKHYbK2pgXDdkRlMBgMsNZewc7OdUwmQ/T7XeWbjTOcO3dOVABRPINXrsEyS2CIVsCqHal44sKGLX2yBLQ8l1nQxxf/8s/x7cfPI8/LyMSbzTuWd28h+z2qd9cX76cAqrdq8sV+iwkc3QQKoHp0sy72VEzglk2gAKpHNfrvAFUVtEKfYIRPfuIjOHP6FDSbIILpqrawbOWyYunEp0h2kAm3aYSN9Q0Mh0OMJz48evMo6qTsU0J4FDBiJYjneTC1HNs715THUTckXfj69S0BL6fPnIHnVSU5148ikZoS8PCDfLlK8JvDH/Vw5eJz2N+5gkcf/iZCf4xKpS7763T72Lo2geQo5QpIEjwGbEShLBdAzQEITBnsS0wZ8DxEHDq3O/L7OQMqkJF5TPOP99yW+FLn/81VwDf+TcdklV5WAqj5dhf8Fb/S38ptEy4Q4IpX1VKAldJOMqy2ozCXZWnQLBVkRJDlOLbU5+imYlcJUEVWy8obsqrzPk7bLomnkYCJ/tYwiZAwHGpeBcPtNRotBQAjpvKy55VVJ748h/5XXrNFNQ+ZSCb08hiyZCYs7gIYky21LXceVETGNEQYzWT7IqkVQGsKY0mfLauGWPFDYMyJ8988F9dlT+1EgrSCcCo9pEy6pc+Wx8LtJTmBZKiAKWXDNzy3qv9XQLgEXEWKKTZ0WKBXdyqAu+Q4co2ZSjzzp/MUZILpGLV6A9PpeJ7KzMoj1r+oup7VjTba7WNIcgNnz74Fd951H06fPitX0zI9aEYJTUrk63VsXb8uHu1Oj0zqCJZG9zxOAAAgAElEQVSpw58Ohbk1rRIq1QbcUlmuT7XaQJykEpQksvZKRaqdtravoXN4gMl0KmoDz3NhWzqWlhpwvSqShEFZDCXjQgVnp8Ka+geH4iHP4gS7exfx+FOP4qGHnoCGhnh11V3MO7AAqkf17loA1Vs16WK/xQRu3QQKoHrrZl/suZjAkU2gAKpHNmoVpkRGlWwfgSoivOedd+NTP/tJ2F4dnW5XmDrKTVlPwlAa8QQSccUx2JtJjxxliVLn4ZVx2DkUMEL5JyWZZEPLNj9QmyKLlO7LJEQap6pD1Z9hfWPjRvWIn0SSkJpFETx6VjuHAl4rNQ/jQRfXr5zH9vWLeOrbj2I26auKm3IVuzt72N8LMJko4MneUYI+AjVLJ8BmoBMZ2lyYToK8WZrDnn+dq3QFnErI0ByRWqYCn/yoL4zrnLwjS0t/KrfFHxN82sxEYuquMKDqMbe5fg9DS4Ep92MyadZUYU0GA5YMBVYti+FH6tVuyRR0zJTfDBk8j1LdUIAopa9k2AiGWPdDUEhmlt5RAiAmBi88o7wm9H7S1ymVK3Nf5iJwiSB3OOyr7tWMwUruDY+pks/OZbK+Lz2dtk3Q5QgYrFYacr6+r7ydBM8EiATT3N4izIksK9lynpAClYkcI5+r5/TMThGzs5V+2IQBXera0sfMBZLRqD8/J/pO1YS5DzKJar+6HLfy26pwJHa28t7l7y3blAUM7pM1MJNggrJbw3A4hmUxlEotRRCEK7AObGyexvrqcbzzPT8ss15abmOp2cbq6gZ6/QninP2uDobDEY5tbgoov3LpeUymI+RZLNU6TPlt1lrChNOLXXYrmIZkmCH3NvebRpGcx87BnpxD1S3L7wlU77rrDqnDScF6nlxmyICxCuufkgST4UDO2R8Psbt7CY889TAef+w8srSKjNKCufSXlUyLALWje5cp9sQJFIxqcR8UE3jzT6AAqm/+a1ycYTGBQvp7hPfAAqgynZQsXp7O8O53vRXvfPt9eMsdbxM/HQOUmEBab6h+SbJS49FYwmosx2RYLU5unpbnDSkDHo9RrVUUq6rl8Mou/GkA23QwnUwRJyGG/R7qjSb86QzHTpxA2atKejA7Qvk6p1SCbeoi+0yiENOQMsopotkEO9uXJVSJQDUJfWFaNRjY2z3AwW4Its3Mw2mFuSXeMMiGLjyM87ReAk2H3kBKcck3zYEjU41FZstEW0pJCXKzXEDqvGJVwI4UwZCZnbO1BLqUBXO7fN6CTRVmd/4fOa1F9mrF0sQ/Sv8s6zYlJNcATp05jpOnNvHU4w/BKbHKhWBOgdVUulctkdXSf8kXkE1sNJZFIrqoZCJ4c2xX7iReLwGCumIxCdKk45Vy7jQR6TSZU76WzKJiPFV/KoEwASV3rs/rZVhRFAQzYdsJBvk8kWXHkXhoCcbCcCYAlYCYoIv7JHDm9hdAMstiOQ96oAm2WJtDdpcBQvRGfzcIbfDeI6LnGRuGeG55b/BnfD0XPzjvarUmx8EZMcmY3k+bwUpzVtkVEK48rZSx0wfMRxgpQDkLQjiOJWqAOEzhh7w+Jj71c5+GU3YlvIgsZ72xhGMbm8gy/j3UpR/YLpXVtSqxDijB3v51JHJsEcrVlpKzJ/w7c8DgMrLYlBrTC6s8tjkypNg76ArTu3nilKRjnz55HOsbq9ja3hNml9ei3qhL/U4w9TELfDCaisA4nE6wu30BX/+br+Hy5Q7wPYwq/1YLoHqEb6/fs6sCqN6qyRf7LSZwdBMogOrRzbrYUzGBWzaBglE9utF/h1Fl8i1lmRkaVR0f+cj9uO32e4WFjKNE2LvOYQfVWhW1WlXYOH5gZwgNQdBtZ28XaebWtWuwbX7gJ1vElNYUXsXDcDBBtVxVskX2ZgYBypWKVJlQDjmdzeCWPAVCIso7GZoTouaVEc58jP0hRpMeMqaqdvdx/epFfPvbDyONWKWiqM9ud4DnnxtKgi/BIoELvzJMyVbtO4IYF7UyEraUKnBJqS6B6uJ/MgJiGZg0Z0/JfIbz1/LqLACp7OO7AKuA4oVceA6MbZ0dlwoME9RzHyVdBTJJjSiZSk+DW/Xw0Z/6KXzik59Cu72OP/9P/x5/8Nl/B99X3k2CZtNioBFlv6yaITNKeXSG5eUVuQ78z7aYhpuh5JZhkqJVluIbnlSCTwJVvk7SjOcBQgRwBLMEeHyo/laVKKySdlkpo55DBlAWEdIU1UpNJeby2opsWIE/FcREnyhBsAo54kMBWDKhBKrhjdAnXixKlunnlMCkORtMMEu2U+THsm3ek+w/VcBWqmnmwVEEigTK9E8z6Zan71gOJuOJBFOxC5aLLYEfyAKE7RLQBhLiRMBNgBiFmdz34oGNALfq4Gd/7hdhukoWXavV0G630aw3oensV20gjFLkugXLdtFsLstx8dz29rdF3huEGVqtFhp8jaZjMBxAR46ZP0IYB5LQzMUf/k2ECdlrGxWvRiM4zpw6CbukY+KHXD6Re31pZRlTf4Jut4PRoC/3I89v1Ong6WcexuNPP469/SnSrDq//ipMqQCqR/fe+t174v351a9+tfgMe2vGX+y1mMCRTaD4Iz+yURc7KiZw6yZQANWjmP133JYKTxH08EuIqqfh3rvfgre94z1YXl6V7sc811GtVuEHBE2aMEOsNZlFM2GRyq6HSrmMTrcj7CWlm2Ewg2ZqGE8nAnTJVBIAELU0mw0BGvTYMfWUrB5BSjCbyFdiKwbekA3j/uhhPDzYQZJG0PQUD37zqzjY25FKE3r02K/JWpvLF0cIAhWcRODJXlQynUzxJUglkJTuU+nZVIyoVMxwh/MwJYme+S7Ayd+J0nlu7yOI5dNvSHopFZ77XCn/5X75HD64bQlZkoob5TnlvwmCCVSZ+rt5bhM/+ws/h/s/+jGwz3bmjyWA53N/+B/wB3/wWWHZyAwSnDquKbLoJM0E3NCzyr2oChtuU9W3sLNTelelB1UdCQEmHwSV0jU6r90hmPzurlPVM8pwJaYAM32W0lRdfLDzFlkBbMGM8uJEgpeUVDeBL8xqLH7kToeybANlzxPmlPukLFmORmcyr0oaVt2tMwHClM1yujYpZukFWgDchbdSybkpwWUnq9QciSyddTuqYoeMLxdKjHliM59HxQBnEwU8XiVf52vIUCtQTuY4lYWD2ZQBTqqKiGB1daOFD334J5DqrBHyBHiTWWXKteNSfl1DljNR2EBzqS0BUdwu90cGudvrqmtue3K/m5aNIAyVd9Ugyz2RZOtOpyd/Ywxmkv5a0BecoN1eRsm2eRdILzFnxOPkggJfyy5Yg6LwPMXVC+fx/LOP4PyF5zCe2Ui0uko6ZjlOriMR9UHxOOoJFED1qCde7K+YwK2ZQPH+emvmXuy1mMCRTqAAqjd73JkK12F8TW4i0xLkGhkXHSbBjRHi+FoVd997H+655+3QTQ9Xr21hpd1GRGCoAbVyVVJZh9MRDFOXsKVq2UO93kCWKraNITz0BsZpjCAI4ZU8ZJqGie/Lh+2KR3mwoZg7CU4KpAs18H1MBkMBPmRnnZKNYDbGoLuHStXDs88+hf3OHgbdjgATx3IlzOngYA9XL46kViaJla+UZxnPE2EX9TD0norKll/nab+cOIErGVSBSgSzOuCz0kaCnxTgJNTj5tS21WuIFVm5w2MhmGU/Kn+vhLlAlKqwJG5TUoABuHyNBXzoYx/EZ/7Jb8EuuRJWNRp1kfhjdA528PWvfgVf/OKX4AcqHZhVN1Tl1moVROzGYWiQpc27RlVokZIJOwIu63WGGgU3elYVA0tvJ1lPle5LuE2GU8KEhN7N4bpVVbcTqeAjXgdW2nQ6+wK26VNW8mEFSlXKLz2dZCKZPhtJONBoNMVkHGFtrSX7VP5m8sIqIIpAlfvhz0S+G4UqHAgGojDGZDJDuVKS8xS/LKXH7EslyDYNAXE8XiYO0/tMHC4pxfNjZE0SwX0wm4kvt+SQGSaAJDurmF+pKZrXw/C6hIFigEcDMrYqIbrZ8PChj3yMyVCoVity75YcC61mC83WMlLYqFaacEs1ScaqVRo47HZEcRDFAfqDPvyxL2wpw6iqzRZKjot+vy8KBVPXlf+7VJJ7aDIbqzCqTIVE8W+qLH8rOsIokvuE1TucNVOCu3t7KLk2HMvCI3/zdVx47hFcu3oZUd5AYDSEtreZgJ1riIz8xuLMzX6XKbb/vRMopL/FHVFM4M0/gQKovvmvcXGGxQQKj+pNvwcy8Y7q+fcCVfrtHOlGncLSZzhxchNnz96B2++4F+VqDdMwUEmtDLghi8balHnSKplNgoxatSbSU37gZs8lQQGBLf2nBAbsSc1Nfc6ghmg1WhhNxvLh37Y08ZwSgFDiu7uzg9ZSEwfdAyAJsb91SVi8/rCH3rgv4Jgf3lnZcXBwiF7vENcv9oQJG4wVq0mwSZaT/1FuS5+pq/CYCjtiABLZzTnoJI5kIBJB6QKc8n88/J4Pvp4yS8qJCUApByZQJTAlEF2kC0sZCAOQDMXKEaA6li6gmf82jBz/+Ld/DR//mZ+CV3EFyPYGfUwGA+hajuvXLuPbj/4Nvvblr4GYhS1CjmtgFjAh1sFkEqJWc5HrnDEPzrzRqUowKfU2mgKkZEUJAgkuh8OeSFMJTFWIkgotolSVgJTbItgrsU4oy4Wt5nVzS2S+UwlLIotJ4BhFqrRHsbmZ3Bv8ylAmMqRM76VMduaT9azIfUBWdcGuEqgqWa8tQJXhSDxm4k91DynWmL5TMqQLRphhUtw+919yyXCqqhvKkbmvRq0BfzaBZijf7Xjoy71l8mYgG+u6knbMWpeItThpLoA1Jy+ZkqVViwhkValm5sLEh+5/HyqNpiQUc398rLZXsNJeQ3N5XaS6acKqoSbqtSZC1t8YuoDxMAqwu70Hw6KT1MDGiZNIErLkXKRxBGDyXs4NDVtbWyhXPfF5e24FvW4PJ0+ewtWrV3HyJF8Xi1x+/2BfSeuzWHyp7Gmdjkd49JEH8MKzD+PY2hoefnIbflqW1ZICqN70N9WX3EEBVF9yRMUTigm84SdQANU3/CUsTqCYwEtPoGBUX3pGr+4ZfxuoUjao647oHS09QtmO0GjU8e4f+QBObJ5GnuqoLzWwd7CPRrUmvajdTgfVVh1aQicq2U/Fvq2vbsz9fWTslO+QQKNSrmDqzzAajtBcbsuHdEminftS0yxCEs2EhSRIrZGBYi/ldITDgy1E0z5293bFF5vqGZI4gWWSPUywvbODybiP6xcGsu8JK2q+y3NKAElPYpAQDCkmlT+jR5WPhbyX30s40jz5l55SApWFZJjbnCto1QvpY5zX0Sw8rpLk+yL5L7k/Mq1BwuRcDf/8X/wvuPuuO+CVyfJF2D/YxcxnQFFJZjIZDfHQ176Mz/3J52V/BN9zkg21uoFZmKJcpidSdaPquuocZT8ppbQK/KXyM4b3KC+o8qmSCVdAk/5eBk/F0Bg2xMUFSfelB5UAVUlpCTwlRVdX3aiLOphFVQ1l3WRw+Ts+JO1X+lx1SShWzK16aJoh/mQy6ATQ3J8KgOJ1YSjTRFKmJXxXOnQh8mW5LgKaGW5kCVNJ0LtIHaZnulYrIw4jYfJ5bhN2yXpq0UR8qQHrbQj0XfGFit1VroeO8Yg/53OUBJ6zluvOJQBLx/HNE3jLW++R+5ts77GN46hUq6jWG9g8dUZYaEO34VXqCMMUNutwKDWOQwzHA0yHYwRhLNLd4/x7mgNmkWeLNzaENU+4ZsUPD6Lf6yNPgZWVFSwtLct9KQp1w8Dlq1fQbDYRhDOEoY88jXH++eewde0SOnsXsX39GiK0kJktOQebbPSbnFFdeKAX99oiWOzVvVd+x1v9arZbSH9f7VUoXl9M4I0xgQKovjGuU3GUxQRe1QQKoPqqxvcyXvy3gSo/AZNRNaHDwAznTq/htrfehpXlVVTrTcCk3NMSoJNECRrVurBlwugEoQIpRo5GrSlAgSmqDPRZMHaUZwZBJJJGAlP6LAVAxZEwdfSxtupl+JLsG0ga8Gw2k8ocyn6now4Od6/CD30JW6IuMyX1ZhqIwww7O1sSsnT18hhUMRPY0X4YJnOwMQeOBJACwOasKYEnQQPZzwWwvcGQzllXYUDJjlJaOg9o4pDpnRVPJKtrvqtjVVjUObjV6eflcwxNJKYb62389//jP8Wd99yJet1DFA5x8YXnMBr2oWcGTr/ldsRZLl7PB/768/jDz/6xsHoSPkTwZqo6G8MkG0eQr8Ak/Y98EuW1BI1K3mrO/aUEj2RWHWFDybJSFtzvd+C6qr6GlPDU92WbzcYSxuOBLABwGwSE/CosaRQIkKbk13XJklK6y3qYqXg/VS2MCjeivJZAWTG0Ciyr5GVVNWNZrKkhc8nEXQJtZgfFwjwyMIrP4T4Z0sQAL/HJWlwMobxYHQfPU4HdFHnCBGMGfTHYianGuchvBagaurrPRjN4FQPTQSoyasfmzBikpGM0DIUV5ThEVcyvKeB4OmzPww/98PsFTJ88eQa1Wh1eyRUJsuUwQGkJtWoTGVRVjU45dJLIsfFYDw/20RsOsLK8hmMnTokcmHJeSqSZPjyZTuCWPfF4D4Y91Op1CVeajKY4ffq01AoZyFGyTWTQ4E+ngGFhNBnKQg7raVi30+3s4cKzj+H880/BqZxEkFflhPgqI3tzS39fz0CV93nBqL6M/zUVTykm8AafQAFU3+AXsDj8YgIvZwIvB6i+nA8li/Cav2+fL+c5L+eY31jPyVid+iLpLwGGAS3TYOoBfvS978SJExvwKjUYmi1ayGazhtF4hDxJUavUJfiFoT/jyVgYQYKERqOBVnMJ3W5PPogrlk4xavyezCqZNEowkzQRUOvPZgJkLEcX355IGqMEk8lEApquXnkBnYOr6B1uiRyVACVKFbvnhwFGwwkOOgcYdHoYHRJhAHmi2EuCTDJRi6oYU1NVMwxbIni5446zuPeeO+E6Du648yxOnzkJQzNwuLeH3/u9/xtXr2wjJTqdS4GDVDGqlPw2HA1+lIssmCCLttFFQBHDgiSQaP66Y8fb+PjHfwL/+S9/WjyGrHEhGOx1t3C4ex1pGKPRXMJy+xgqzZaczxMPfBn/5t/8W8xmuYBT7sOwNcTUMRsaSq4B17UERNq2J+BwwaRyBotKGi4MEPSJf1OnHDWcX49MQpqIyKSq5btAJsHpogdVMawEpCpRN9cV02kY7C1Vz4vJqmcpYqb2mjwm1gzxnlKeUPX3StDKoKJYQCqPif+xU5QLFv3uBLqRw5QO3jJmlIvT9xvHsuBBJpWcIr8u2Hvum2wqt01W2CmZSHghKOQlUx/EcL2SbIOLBhFTgZNUArdsW4NbImhm5Q/DoTJZ3ODv1AKA2ERh2Io1/8jHPgHPq6K1vIJWc1nud8qHeQOUyxWU7DIqNfpxTaRzhpr3+Gg0xN7OFgbjsbyOixHhLBLfLwEpK2g4x71Dynkh/lMuRPR6PfhTH5snTsrPLUOHliWqOsl2MeECURxI9y0Z1fFogKuXz2PY2cajjzwIyzuOUGvIAsetYlRfzGq++H37jfW++eqOtkj9fXXzK15dTOCNMIECqL4RrlJxjMUEXuUE3v/+988zU9WGvp+E6+UA1Vd5GC/75d/vw9drJTt72QfxAz2RMk56VC2pS8m1BElOyaMNItg0HuHjP/khrK6uoFZrwqspdochMxbZJwE2Bs6dvQ07e9cFZJD9JLNKELa+vo7xmKDDlHRW0lPsRd3f3xMJJtkjsnsEuiUG/0Qx/FmAUtlGr9cVH6A/mYlXk969zsE2drZewMUXnkYYx7IPxdrpiNNEtrezvY3eXh+9LsERUPN09EbZjR5VektTDViru/jwhz+Ie++7D29729tQbyp/JZnhIJzCsnUJwyFASOMUn/3938d//KPPYzAYi8+U3lTKhbmPukPgo27VRVKwZ2qYprn4YQlSm8tN/Fe/9kv4xCc/LgCXPbGU5nKfg/4BtrcuisyXUtfjJ07izNk7AMNBt9fBYw99Gf/2X/8eet0YpbLywdo2GcRMfJSUqlolJZ0maOTXRbCRWoAhW8lAJNWjyp8RGBIzEjyyw5NgnQCWXbWsByLoU2woJcWUwtILGqFUsqBpygcrVTWizTUkYVe3LPF8slKIqIisLieikoTVggJ/ppjKBIPBCK1W44aMdzKayDajKBX5rmVbcj9Rcuv79KYacGxLukbJ+HLxgfcPH/SlTsZDTMcpXFeH69lyH5KR5Zx4j6nUYgLeCGmkJMlJTP8tgb0mwFYFZGlwbAJvHotKveLPyb5HmYYP3f9RYUNLThn1WkOktwT0um0I6Ky4NdSaKyIxZtgV585zZ80Svb1Xrl3DZOTjXe99r9xjXCDgjMolV+TQw8lI/MDj6VC2S4Db6XSxtraG9sqq+K0zSb02EcxC6eBl2i8Z1dGgh8Goj73tq+juXcaFF55DkNYQLaS/EqakIzKUrLr4MPUDvWG+Jk8ugOprMsZiI8UEXtcTKN5bX9eXpzi4YgKvzQRezKi+0lX4BVj8+17/cp7zUmf1ckDpKz2Hl9r3K/m9yF4pBczZq6iAao4MuWYJeND1GD/9ifvRbjVgmiVU6o0bvkzKbuk/bDFYxvYwGCsGlB/Iybytr61LSun27o70YTKBVUM296dOMZ1O4fs+SpaN5aXleRdnIl2qo/EAGhOEGTSjmQJAJNxmOmDhCB584CsCdglcOHN6Xkf+RL7f2rqK3Ut9zKZkpOaJvPPhlF0Db7n9LH7+lz6N++67TwKf2C/KACfKd+M4wGQ6hVuycdDZnYMgXeS0BKz7+4f43/7Z/4rtnQ7GswyurWEWq5oZqaKZ198QSFqmkqcalo5/8tv/CD/xUz8pEmnlFbUwngxRcT2MOvvY2bmCwbiL0Wgg4VJrx0/hzjvvw3jiY293C889+Qj++I9+Hwf7B3Jdwnn6rwQ2aQzu8ZDpKj2XQJVhSdy3pMOGgeyPwJLfs8aE8IRVMjwWgjbFtEbzY1N1Ngpgqg5UAlmR1OY5TNKKkhpMAMiFDcXq+eFM5LStpYb4iaOA7KAhDKiuqdAhXi/5SqCcpuj3hqhUlO+VXlU+TEuxvgKmmRhdKsm9srKyKiB7PB7LsRHkq5RgdVwqvZlVOpQSq44h36eEN0et7orcHHoG2zIQTAjM1U2h+mMpjWa6L7dCRlnJxUcD1uTM5eOUfLtSCovN03fgxz74EakGWt84LgslPN71jTUVoBREEqbUXl3D3t4+8lyD7ZTgT0cYDA+xtb0nC0F3v+0d6HUHchxcGDi9eVIWbLjgMxwM0O0dol6vY39vF7t7+7j99tvlXNvtFZFuM9iKlVFRkkLLKbGPcfnyeZH/jgaHeO7Jb2E6GaM3MZDYy1KdY0oVUwFUX8n75Wv1mgKovlaTLLZTTOD1O4ECqL5+r01xZMUEXrMJvFZA9TU7oDfZhv42UI2QSuQKWTMCFB+f/On7sdJsolJvQTcseK4Du+SI/88rlTDqjyXopdGsSmUG5Yj04d1++1vhRwGGg5GAhttvuw25JKnOhPmU9FlTdW6ya1OxbmrAkj4rXtkc4wEZWYKHBNNhF6PxIZ5/7tu4evWKgDHur8wQHwExQ+xuX8fokOwfMGHi7xyMUOL7O7/zG/jVX/81BLGSvBKklSiXJTuXp5hMxgJWw8hHFATCiDH7eHX9uHxPkMYAnd29A/yr/+Nf4smnLgjADZNcvKmea+L+D30A/+Dnfx6rKyvQbCYYGyi5LmZxiKXlJfFMUhat5wmyJMXWxafR6+6j2z/EYb+P45unsHnqLNbXTmAw6GN3ZxudvS187k/+EBeeP4+A8l/2rpaYZKwSbJl4y4bMOGWCrC2glACTgG4RVMTz5YwXwJWgkd+rn3PwqjNVbKqp8pNKRYymGFE+CEwpcWVQ0cKTypIZ161hNB2j7FVF0s3e2+l4huVlVhTRSakJo07GnGwoASiBqUiiKReOApHPcpEgTsh+Kr/sYiGC8l4COS4WqGqXQCS2s9kU/oTsvS3/HvR74kWNk1BYXcqQST+bwszGIpHmgofcFCrrWbGqSQ7Ho9+WAUmUQZNpVe24UZzJfVR2laTbKWsoeVX80i//ugDERqOF1bVVOUfuu1yuwitVkBumhCrRo0qgynMnoxqEY1y4eFkA6u133SuAeLW9JrOmQkFAfhTKHCmVp4KBX3k9CLbXN9bl+Pi3W6nWEQszbCJjaNRkgDQOcO3aRfT3t/HIg38tLGuiL2OKOjTdgkFZNwyEeqbql75Hs/Ime4N7nZ5OAVRfpxemOKxiAq/hBAqg+hoOs9hUMYHX6wReLP19vR7nG/m4cqTQsJD+xiKL5b+Focp9fOpT96NSaaJSY2hSQ8CRgEnWjziOMJsVfjh3XJFQCthLEtTrNWEqCZh0zYBX9jAc9BXLqOvwpxPpwSRwZSclAYt0joqvkfUrwZwdsxAFvgQp+dMxeofb4lW9dv2aMJ7CVlkWJuOR1H/s7W2htxeKrJE4zA9VJ+rSUhV/9vm/QJKlMB11XAQES/U6dve2ce3aNSwvteYMXSzSZAYZkQ1kKI5d8kQCPJmwYsUTnEPWkL5cejLJWq6trglgksAbgnB2gsZM2dXQbDQFEIbhDNVyGeMJfaldTHtdZMkQL1x8Ct3BCHff817cfe8PCVN5eLiH0WCAUW8X3/jGV/CtBx6CP03Ep2qZrPPURKLMhGDddMRzSzaVQUREnJSPihyYgUqWJTNhAi0BIkE68SeZVAIf5TUlfaheJ0BxDnank6HIsLmowOdwoYH+S8pOyXgSMI3Ho7nk2JTzjkOyoY4AWz9Q6bW8DyrVmsydslyRSaepqpTRCer1eY+uCt+iR5hgnnJsYZLDANVqfQ6m2Y1K36taxOACgJI5K4ZVMbmGLDjQ5xlFMQyT94op/uZcyxCnmSRAi8qB6cYxJYsCyNoAACAASURBVOK6gOuIJmTkGA0ZtMQqG1VJpNvssdXwm5/5XfhBDM/1cOr0pkiRbcOEV67LYgGviVuuCeOp5pyI2uCws4fd3R0cHhzirrvvxYkTJzELE0kNJiiNghmCyBfgure3J9fGNlQ1EGXAlDDLwkKew6tU5bzzLIWhE34m6PcOsXXtMp574kFceuEJTGcBMrON3F5HTDidG3LuKbuTlej4jfz29YY89gKoviEvW3HQxQR+oAkUQPUHGlfx5GICb8wJFED1KK5bKmFKlDxmjK1lWE6miYyyWdXxYz/2TpTcKqrVBpr1JjY2jgsoc0ourly9hlnoo9lagj/yBRzQT0egUqvX4Akjp6SUBK4EsWSGCAbiIJTfM92UXlN+IKeuePF8AhMC0ak/Rp5E6Pf24U+muHzpGXT3t9HtdmGV6LlMkWf0ak7FcHf12kUJUqJNkirXIAYqNR0/9uEfx+/+t/8U9WYTw2FH9bUSUOqaSEvpBd3Z2sKZ02cFLE39iXR3snKFgNq0bMXg0uNKySl9nXK8wDSg7BgCRh2rJLUvBBBBEsIyTWEL6eWlpJgdo/SL9oYdYUz1iBLYq3jwwS/InD/28V+B5bTEO0yWN40jjHt7+NKXPo8vffGvBJAwjThKWNfCnlELdqkE01GptjxGAi8CUen5JDiltDeOZTFBAnrmvaJkLHksfJLqTU0QR6z6Yd2NI2CI7CQZUvJwBMEETGTOCdhN3VQgWYKZZqq/1bYwHAxRrVXkufSmGsJ8K+kv63AIOAkG+72BeJ0pu/X9BI1GSdKHUy6ClEookcGe0Surqmm4UEFASYZR+XDpy9UxC/w5YM1EEsx7Qap66M1lF2/KhQQm+pKl5f3Ie5ApzJQOE/RlMA0HMz+U4+GKSRjQB6shDgjqAc3UkIgymKlYBv7LX/ltRCEBoo719RV4roVGtQndtGVRo15fhmY6CGImXEfSB8t9jiVQaRd7ezs4cWIT5XoN7faGyHJ39w7heeyencrxMkSJbH/FdjAajeTY6YddeHwNU5fuYS586HqGaDZFd38Xo3Ef337or7C/dwXX97pIUEZz6W6kBLzM/dVYCusIUFVZ2MXjKCdQANWjnHaxr2ICt2YCBVC9NXMv9lpM4EgnUADVmz9uMqoMU+KDHlURPGoWtDRBq6bhI/e/F5ptY2l5GVpmCHtKvyrlpt1ODydOnoTjuhh1B+AH58GwD/Y/ygdqhi2ZlsgeCf4IWsjCTqcTieElACRryaRfMk4EMQa9irli/eSh5djf3UH3YBtR6OPy5efgj3vCNjmuN2dGIwn7ITDqDQ7Q2yMzlYM1lNQ3mjbwP/zP/wzvfd+Po9aow/cHkiLL3koyogRn9NwSMKsOU1sAIBOLVeCRSgZmXQurRphIrOkQP2GSJSI5JnogUE0iym95rpmAG/pnCVZZuxKSLQtm6A26It0kcKqXHfyrf/k/YTjcFib1Fz79XyMMDZglRzy9SRxgd/sy/r8v/AX+7E//AoaWwXEIDAnmGGrliAc4zeh9VSFH/I+zJrDh92QwRcpr06vpS6cppdKCYnly4nUlAIxUOm6pdIMNJ6ik1JaLE9wGwa8/oyRaLg7CMJGKFj6HMmEGB3G79LXymjIcKCXTSUbQtAS0SzUOg4qCGKVKGaPhEJVqRQHecAbdNKAZOlzTkaqZxUP6UyXwih5ZgnGGJakQKZ4vZ04QK5JtTUfVo6lUQ5YzxMmVY+b9F0eRBBUx5dctWXJsum6LN9SfEnyqDiDX1RD4lCdzscNEkFAYTxe3gV/+ld8SebzB/VRdOA6Tl8viWS1XW6jUl9A57Mt9xu1yk41mAy8894J03j762KNot1fRXl3F8soaDNNBlGRSU0MQS6aWadeWZVDvIOc96A9EPk6GXCU7mxhP2csaQM8zuc5uycSlF87jiUe+it2tC7h4rYvmyjrK1XOI5ejJqCqgqq5hAVRv/rvs9+6hAKpHPfFif8UEjn4CBVA9+pkXeywmcOQTKIDqzR85WVQ9V2E3QEJiVeppbA1oecDtd2ygfWxDfJpsVs1jYOIHWF07hkqVoNWSD9FLjRaeP/+csEYEeWvra+Ir1DUdURyj2WghCEMBSJToplJNYkk4ztLSkoQpSc+lbqDVamEazOSDOvNtut0DhLMxDvf3cOXKcxJK0+/3BIwQOJG9JHghk8t6nHDkC9j1xxl2+sDmcR3//F/8n3j3e94nVTh7O9fkdewL3VjfgAYDvdEAq6vruHr1qgTY0ItKiSsDkKSrk0yl9MGyvzMRFo+MMP2BZCmn/lSYSIY/uZ7qFWUvp4T9EAhpuoD8p559UqpOmOBKcDnobOFf/1//OyajQ/zo+z+MX/ovfgvV+io6/QFsQ5NQpksXnsHnPvdH+NIX/1z1ixqqOzXXTWEeyZgGkqDsikRXBXYR6DPdN5YFAEqs+ZXnLWm9mQpS4nPJ3HJRgbMpGUzl1RQ4tekh5nVR0lXFvBqS7rvYdqO+rOTPKaWtDHOi05LrC5m8JqN511RM6mQykm1TwqpApepZ5TkRcBJ0c9blak1APYGvkbHWKJV7jNcgyxNh5LlgoPzNnLWSMJPV5T1BoMpFAAZ1kfnPNTKq9jx8KUYSU3ocCVNar1DmrkEzS1K5xJoekQOTOc8Y0pRjMgE8T8M0yOXasQv3V//hZ6Rah4sQXExYXW3L/FbXjsO0PSy3N8W7vX+wD382xsyfzO8JTwD2xUsX0Gy20F5po9Fqq15ZqQJiGJQtUnTee1IhxKAnXcexY8fEuypAXNfQPewIo1pfaqDCxaLRUBaILl04j6ce/gqeePxb0CgF1+pwvU3VwctFAy2CljMtuQCpN/8d9m/voQCqt2LqxT6LCRztBAqgerTzLvZWTOCWTKAAqjd37IswJY2pv7KrWOpG6FElUM2DHm67Yx1LS22cPXe7hADlqYFM09FsteRDtT+dwSu74iGkrJVMEJkjAk/x5YWRJLkSpI1nUyX9JVhh0uksEFnkSntFJJ8B2TRNF1BDFkq8gnEoab9bVy9jf38Hg8EhxuM+phNfZJuUo/rTKTTLwHA4QOdwDxBW04DvxyIBZlDOZ377v8NHfuKnRTp6/epF+LOpBN+sLK0i05U0djyeSgKxVymj5HnoHHYEIGh5rupZwggWWb0sk/oTgiWiMpGeGrocO4FZvd6S35EpJvDitgmGwigWttCrVuGWPVy9dhUWUnz2P/w/WGuv4OM//TMoV1eg21U8+8yzkkzLkJzptIeHH34IX/7rL2I2HQlgs11PgnqgmXAcD3kSolIpz0OIVGIyZ01waYp/NZWuWoI8zpzfUwIr8lw6FjmvCZNkVZourx+9wpwxFxTIkDLsil950mQTeb25fVbOqJqbVBhpAl8GC0URU5xdtYgQxyKnZpIxpeKEs/SKOrYtx8P5GSLP5XxzYalZwUJPZpYyfVexw7wO0muaKS8qGVqCOYI0phEvtZggTdmz6oOlPDjKYriWgyyLJfWYHk8CaWNO2pMh5j291GoJ28tjmIzH8jfBY+G2oBkIogS268Bxq7j/Iz8pM6bn9XBvX+6/5vIybjt3J5bbx1Grr2I4UsCcac6lkiH3RK8/wpkzZ2VRh9eAoNNzK6g2GhLOxPuO8+Y9zeNoNJqwNR3D0fBG/y2rmMq1GsajkSRrU5adJqkEJ62vb+Chb34Dne2LePqZR7G2vomvPfg4PO8kbxXlStXo4VYqiuJx9BMogOrRz7zYYzGBo55AAVSPeuLF/ooJ3IIJFED15g9dwpNyBqvwU/scqOamfIh3wKCgAd7xzvfizrfeJYE3RE9kAsmCjoYDYUsJdlaWl+WDtVcuS+clWUnFkOrCdDp2CX4YCsiiv3Q8GmBpqSUgRaXLqm5SSkI10xRQqMATvXk59ve2cP3aZYyGvXk6LwN0IumtHI0n4h3s97vY2z0AsVS5RDbSFOmw7rj41M/+Mj7y0Z+R57PyhSxnmWwcwR50AQtksiiOZEBTa4kJvdQOQwX1CANJoOPDtfkaMoY0L0LANCXMlA6XSxU4JU+AmbB8fK2+6C0ly+pCIyCjl9FzcfWFp9DvdvCWM2exTHm1acGf5bh6fQc6Q2+iiVSaPPI3D+CxRx/CeNATsFmtt2A5Lky7hJwLB/UqcibcGophZsouA4vocRS2lJUvBiWjumJFdU0WBgg0RaIbBnLtsiiW60zmdVGllMSqZ5XPWdTZKLCoGDlWzYjvNeMsonlHrCXXnEm+3AfZU2FsHbUIwX2ShS2R8eN28lyYYS6TMH2XEl4Bk5qGIArguvTMUqLM2ppE5NnyYO2RBESlAn6ZrMvrSb+0Si9mCJFSOJPZ5D2hz9ON42Am5yMpxPQii+eVsyFYpmyZiyGK7U2TTLp7S6WKdJ/e+463y/1P8EkvNZOd41zD+973YTRba4gSXVKiKRQmONaYp53nEsAkbHQYiSKBc1BJxhTmahLElfLvxGF6s6mqg4B5B+38nOdJzTJ3gurpGBYXf2z2D/cxHA4x7lxH52AHE3+GJ56+hCRtQmeHEmX1egFUb/4769+9hwKo3srpF/suJnA0EyiA6tHMudhLMYFbOoECqN788VPKqGcEdAQdBKryMR86PY/5FGFwgF//jd8WBo0hMY5bkt5OskQSssMP8nM5LD16BEqUW878AC6rQqJIAAqZzXAOUAgawtlMGCyCKoIF+u1uFFgSjGS5gApKhP3pEHt719HvdTAeD+Q1ZO6E0XJLiAJuX8PTzzwhnknX0eHSZ2obGPkzqdX5jd/8Xdx177uhGzaqFQ+DwUC8lfxQ315W9SDcrngeTVN5IQlCbNaWKFmyMI3pvJolCqVKhGBiOB4I00fZ7UqrDdtRgUE8JvovVdUKAaIuHskwTVFyVdJxkoXwh2Ms1ZfEj0jPZhDTm6ph0DuAY+U46Gzhy3/5RXzroa+jc7Av4Tn11jIMq4T2xgkYdgmVUkmAnALnqtqFx0uZLdlqLh7wfOQ6OqaMmtJssqYE7ZJcTMYynImflgCJAJLAlmCbHaNk7fg8XlOyfpShsoeW36smU5WgqxjYVAAcmUkeA4+FixoS2iQhS5nsd9GZytfwJuHvFiCYCbg8Vy4EUF7NWUswEn3PcSL/5r3H61aplgWojkZ9FbTEaGRJGlbhS3yweogb573Gc08i5bWVmhyRN6u0YUrXef25eDKejKRvVzGtpoRrcbGj7DqIWGNExYBpo1Zt4L0f+CBM08XK6jGR/7Kehv5Rzo07kqTkLIOjM0AqFn8rq56kFkgWBnTElPrO/b1UJ0g6NSDVPGSXlWxb/Uep9WQ0FLmybRoSuLS6tobDgwNsXX4Ojz/2LaS5jitbXNxoI864pYJRvfnvqn//HgqgequvQLH/YgI3fwIFUL35My72UEzglk+gAKpHcwmURzWTNFDxsGUmLAbFZBOcObWMd73rXVg7flz8kOxiVGA2F6DB15VsVY1CCSiBHkGAZdo3wB1DlghGKWckUKOcUkJy6EGcgxiRdBL0UrKZKgaJTFmv30UazxAGExwe7mMw7GIqfaepHCtBgz+lvDbCk088KYCY3aYlmwBKV3U7Rgm/+Zn/Bu/+4Q+BmOHY+rq8/sqVywKm6JNlaFKj3pCBu15JQoAoqRTGbs7cqZ5RTfyeCbtvyLIKq5oLq0Upp6FbAloYitMb9TETCSeTd3X5PaXBhuMgilOpsnHKDnav7cCEiXKZIDYUEGsYJWGTTT3BxUvP4uGHvokHvvHX2N86RLVmo1yto7W6gfbGKal8IWgr2a5UsRBMqTqXUH7OnloBqinZP6b0agKsCYII2sTjO2dFCUr5IFAjyGMAkvhB515bJZvNRdZMEM7z4kMlAueSbktQmdOj69gSPLVgZwkE+T2TcMWXSjAsAU0MmoqEzXY91uDEzDJCSqm0rolf1XF53xCg5dAlmZpBSPTe+sJmClOq67AMMq6ULTNESrH9MzKOliULATxvHhfrkSzHknNwS+zxVfcoQ78oW5brn/PYFMs7mY6Edc8ToForC+jtHO5IoBaP/Z3veA8ay21omolGcxnV1hJqtSbCmL2wdcwmrMkxMQoC2AYrmgxhdjnncr0q3mey9fwbSaNIFmLoURV2V3pdU5HVk41mzQ49r8zwJbANJkOR1zNFmvczHxeefgzffOBryE0b/RH/1ihxV92w3/GoUkVR1NMczbvsd/ZSANWjnnixv2ICRz+BAqge/cyLPRYTOPIJFED1aEb+PUA1p5SyRD0nbD3A6ZMtnLvjLNbXj4kHb++gi0ZzSapJyDyRxarWqsJMVjzF+BCQ6YYpsk4COAIL0zbkQzZ/J18NsncqpIgfxvl9peyKd1U+sM/TgM+ffw6jQRe9zgHiNBB/6mhMyWUGq+TCMljHouP61lXsbG8hCCI06h5KFoHKFFGWY2X1OD7zmd9FY+kYHLeC9bUNAcLiRRwNBagy+OjkiU1MRiMBSgRIBC0LJpVyXYIWsrhSv1KpIJmzwaPpSAE9sphJJgE/ZGjpuWSaMFOOXceWwCUCWIJ9SmHJBnt1D9PBDK7uIM1j1JfK2D9kLUkF4XSCve0XcPXyRTz/3NO4+PwzeOapa1hetrBEX2+1heW142gut1FyywJ8y25VsXVktp3SDckoGciK6wmoJrgjwCaI4/HwOjJYSuS2kqarApt4jLwWC4Cr+klV8JZ4b5NIWGkC4TCk1Fn5WQnwuA8+n6BUsaeasI8EtvQe2yVTwBmvA79Ox8pzzLRjBlQRkCKiLFwBV7KGqv81FoZSJM2MXjY0SYCuliuo19ixSimzOn6CPYZORf5MzpGvz5CIBJfdrNKvSt+xbSHylRyZUE4WHEwDlVpZFinIMkfBFHHI3+por7TQ7x/i2vWLEgxWq7bwtvveBX80gu2VcfzESbTabakM0nQC2RSO5SHR9Pk1CWGbloQ3LRhonrPI3/kcQ7HEVCLwGjC8inJnmR3Z6DxBt3OApWYdFkHrZIDAn8h5cz58zqUXnsTD33oAfpQgycswzWMI0/lC1I0wJVmSOJo3mWIvNyZQANXiZigm8OafQAFU3/zXuDjDYgIogOpR3AQM3LGg5+xRjcAejTTVYFM+mU9wYqOB2+44ixPHT6LWbGEwmMJ1qzixuSkBNvxQLGFGmi7sJj9gUz4poKlcFqZrFgQSvEMWjpJUgqIyQROAVDpS+wIwGo06ctaqGDp8P5Cu1fFkKF7Rfu9AwM+Vq+cxC5gym8GxmeiqZLXPPPOkhNewBsQr2XAoE9UMxGmG+972n+GT/+AXUHHraLbasEoVCUViFUq/eyjMHgOhpCaTYUMEQ3mimGHLQa3WEPAkbFROoDeFZdDHq4EgdRapFNlWa0nqaYLIR6NSgS5AMRafIhno4WiggphKFQHrZATJthEoE/QxDIly6dksxHjEvtUZdil57uzjheefxeUXnsWTjz+LWk1Dhf2bG2ewvnEarfY6XK8qia8r7TUMBwMBRBImZJlg8C5Bm6qoYUowpDuWkmDFgPvCJpZsW5jKJKX0OBGQyNTaMhcEbKbjAiWvJCCXAFY8yIZasKjUqiJP5T6C2UzJpyXwiLZmC7u7u3I/iMc0iVEu0xOq0n/JAPN4mLLMOh/FwMfw3LKA5EVCMX2yvD70ZU4nTPilp9MCw4U8j/7MDpaaTTku5TOV3h2RC3u2hcnUR5JF4gklkcjz0DXlSSXQWzxMx5GFiMPOAarVMoJpgJhJ1fTUeqwuMlGrVfHVr3xZWMwzp05jY+MYDGTYPzzAUruN5ZV11KpLKFeb8P0IdolVORD2lyCalDEXLmShxtDR6fTgcREDKQL+fM7Uco48T/pd+bdFw61IlclKz2XYHPJsOkHJc6RSyWBCsqPhr/78s9jduQK3eQ7TfAVazmWlVCkF5vFpR/EOU+zjeydQANXijigm8OafQAFU3/zXuDjDYgIFUL3p90CGnCm/+QKoUiJIAaYGi6Er6QiuHeLsudO44/a74ZVrSHNLalDIgimgQh0wJZ+u8hymKniH7CM9dQQq/IBPwECWkQCHYlqmtUoNyowprqmA2Ol0jCRjfYiSXPpjX0Aqgc3hwQ5297bQ73eQ0muXU/bLMCRd5KWXL1+Q7REQG1qKLEwRZhpK5Ro+/cv/CGurG2g16qg3l3F886zIQ0f9PhzLkL5SAizp8YwilDwXCT2qZD1NJaUkwKBslIwqpcGsqsmSBKPJCEFC36qBOEzhlEoCAF3bACxbjpHADUiRRJEE6zDkKCeiptw0IjtownYsAdkMMkriTEDbbDaB749x+cLz0LUc559/Ft/65teBLECtWcXy+ilsrJ9De+MkVtqrAqh5fExkFg9mQrDpIqQUl+0nGv237P6kPJqSXSX7FJm1sKTskHXEX7yQcEvNjjlPI9JySdj1gwCt1rIsFhBQ8fWSEJwkwh4TUDUaLdk2pa3TyWTO3lbFq3nxwgWcOHFc0p1FCp6q7S6YXFWJk0kiLu8TAdElF93uoSyA0LfK6iL+PNcMVGs1zPwxHMeEYysW2zZZIwSMpzPUKp7cr2R7ORPOlmBX3Zsq+ZjBVVxE4UWgB3Y0Hso5MamYfuc0jJHzOWYu8trjxzfx5BPfxsPfehD33H0XfF6r0QAmQ5CsEtbWT2C5dQyVWlPmRHAYkj02bCR5KosTs1mAk6dPCatLxlkBSHpoDVXrRNbfNOScc+gYjybKI857MQwFgPN+C6JIQqd4T1M+zxkzdOyBv/ojPP/UQ0hLx5GWTgEpE6wTkcwzLI04vngc/QQKoHr0My/2WEzgqCdQvL0e9cSL/RUTuAUTKBjVmz10+lJT6LkDPdfke0ojdd0m3QTXTpCGXRw7sYYfe/+H0FpZhVNqCCNKEEoAIgCPfZ/s3IxTATv8gE8mjrJSogHFtroCRPghn6m1rCZh+JLG4BjxBpJ5nQpA4YMMW8lypHtz6g9x7eolYf74QV7AZInMlClJqRcvvoCDw715wnACUwNCf4YpJZflGv7hb/4OoiDGyRMnBLDWmgRZCSwCaul9VcE7EswTUapKJtKS4zZ0xfpxn1Il4rmqikbkrCniLEHEUKSEz6HsuSSg23VMaIYpjC97M+k7ZPgSQYikB0unbCISUJGfOorZI/NJuEJAdeniBUTxDDN/itlkjO2ta9i+fhm7O6rrtdk+hs2Td2DjxFm0llYEEB07fuI78mthhyORIBOU0Tcsvao2fbQ1SU8m4KN0m1JeVWejACyvJeXcrBqCpOfy/GcC2FnxQyZzNBwJSKQUt+SWJDjJKdlyDkzwpe+XoJXz471CD3OlWsFkzO9tNFtNYZX9Gc8xEOkrWUL6RglcybhyFkyYJsNLz7J4WtkWQ6+w70vycRQzPZhgOsWU4Ue1KkyRlNPXyo8L7FGlD1al6arjU/U19KJyWw6rhIJA7j2Rqpu6MLQE0vSCMniJ0mgCUV6/c+duk5Cpv/rSF+G5BoajPkaDARJKc1MNzaU1vPvdP4q1tWOy4ME515pLEiLmuC6GrL9hSrZbljmRjSbAlGqmKJQFBpH7auIGV7VCcYJgFolEXjc17O/tCYhlpZSp6QKu/THDu4Bubx9PPvgFnH/6MWTeBnL3rKR7L4Bq8SHqZr+3fv/t8177yle+Uoz/1oy/2GsxgSObQPFHfmSjLnZUTODWTaAAqjd79gug+h1Gla2agAlLN5EnI2ysVnDieBv33v12OKUyGstrAuQIOBkqRC/neDSG6xGEVAVkNJsN6dIksCOwUAxQIICFMl8COcofCXqSIJD+U34QZ2LreNKHZTrSsUp5KLshu4f7Uj3TaLIzM5IP6/xAL4xYluP8+edFgkkml/69gInAQQrdNvGWO96OD/7ET0KHgZxsY7OBY8dPCotKwEZQRtDGY5+GBKJKrsz9kzlWUtVUJRKriFg5BsdUvaHT2VSkv2Tv2BVLoMfZRLMJTKYhp7EKvJlNVQcoQ6sk9TaHyQqVMBH/bp4rNpKghuFIO1vb2Nq6Kq8nAKEMOs8SBNMJHn3sIViOjWMnzuL4iXNYWdvE+samhO8wjKhkl5R/U0KOHIChUkkqzCUZZD4IjpSkVvlxeU5kw3nN4oj+TSXdZcAUj1/YVssQWXdvoBhS1vvwOkq672QismXpmxVvKQFXJNsaj0dyr6y02/JztU8yhWXx9ZIRZ20NH2RDCaaZKMxj5EJBmiUCKvlvsqijflcWQbggEsYKhFYqlBIT4Edq0WX+nwQgIZPj4+sZSMTEZ0kGtsx5F7A/D/lSKcQM+mKiL/clPbQS0EQQqwnIpEd7tb2Ofq+H888/iaeefBgTfyj+ZPb7lst1vO9992OpvYpmY1kAOmXHmsFAJ1s8zo7nyvEwfEmSo4cDlL0yYt5r83AqWRgoOYijRKUsR1wQSVEre+LV5r0piwuWLuFeB/v7sMwctVoFVy5dwKPf+DM8//ST0CobyNwzMGAq6S+RbJGhdLPfXL/v9gugekvGXuy0mMCRT6AAqkc+8mKHxQSOfgIFUL3ZM//bQDXXWcPCQBeC1xnefvcZrK42sL52DNVaE5rpolavS/3HeDKedz0qcMYPYUpOqcJ8+A/KLMnY8U1bvHmUmtJfl6bCqgUT+luV/NSyWYkSCihhoi4ZMPpgH33kQQQB03N1BXBLCkAS1O0dHGBnZ1dYR0qCCTQi9l9GudS3/Oqv/2Pcfvc7MOj3BQhMx2Mst5dgk0mlHNQ0Ua5UFQjKFYDzuP08l7oPAlseDtlHgrhGoyGgK0sZ6pMgTGKpFhkOJuLFLHtV1OtVBAyRMjSpchkOewK+dncIPq/jtttuk+Rf1oiMB0NoBhOU2dGpOkXzlEmzKXZ3t9Fq1XHh8mXMJj5Kji1Jsfv7W7hy/QrOnrsTK6snsHn6NrRXj2Pj2DHxyBIMEvxIaDETY/NcvJY5Ge+IAJxe4TmjKJ5iWypgSGbz9QShBK3lqifnTdkxz5WvfW5WawAAIABJREFUUYFDOuq1BoajIRyrJHOl1DiMQ9kO2XbunACUzycjunjw+nGxYnPzJAbDAbqdLmpV1bnLpF6CQ7mPwKoYR5h3zoX3Gn3EBHScjiTfzibQpQfXRNlz4JUcYecJfgkICQx5TVSNDq9zRRZVCH55HNPZWIKdvLKHMEqlConXVhYwcs7Kx2zCdGBDgLBIw5MM1UoTGnRMJkNcvPAMHnroq/D9ISaTABvrJ3D3Pe9ApdyARWbd9dBeXpdU7JJXxWA8RNmtoFqtIQpjDP0Jms2l73hxo0RSiGeBLzJt8UObjpLaM8k5ipDGEXQtFQk9ryW3YelAlIQoWTr2D3bROdjDI1/7U7zw9BOAt4Gscg66MKoqLXtRy/Pid5hFd+7f984jf58/4OOVbPf7vebF+36lz/kBD/8VPf37zakAqq9olMWLigm84SZQANU33CUrDriYwA8+gdc7UF18SHolH9x+8GncjFd8H6Cq8UOoJaDFQIB33ncbmnUbJ0+cQmtlBYbtwS2Vb3Rm0nNKYMLQILJkTIBd9DwSpCySXXn0DMoRWWmaiEePAGc0IMNakkAeBiqFia8YW8PE/v6upPJeuPAcrly7JAC4Xm8Ic6jSTYGLly6j2+3i8PBQAnXIBBKoJkEmdSG/8Olfw+rxU+K9bDUaYDdnFIxFbnvi1AmM+wNJ311qriDKUvH+MVyJPkifUmSmz5J/ZciTTuYzE1ny6VOnBdRQWjsLWOlCwGSoVOMogOfY4t+lnLlzeMAYJgFbnAnTabuDvshiyd71h11JbyXzSMmsZbkC5HvdA5XSGwYIZxH88URYyMmUM3kWa+snsXnqdpw88xasrW9iaXlFPLWcKzs7KSElImmuLMu+dKlboQxY1ewoj7FaPCBoJLClj5Uy1na7jcPugVwXypPpHy65zrxbVUmlea0JfsTjSvCjaQKE41SxtASvAnrjBLV6TeZGhlY6SqFhd29PAG/FqygG1SEYVIFWZOAXjKEsYlhcBChDM4BeZx9xEsqc682WHDcFsg6TnuMAreaSXEdTs2CXKzLXpaVljIZjJZWlt1bYdIK7SOpv4hSI5ynUtO8y5CvLEvF6EviXSpacGxlcw7Bx+uRZqah56slH8LnPfVauSaXaxLvf9aPi1ybIpupYGPyNTVU3FEaY8TpYrHFyYGgq3ZigdLW9KtfZn4Nqi/eapth3hohxdvVGA6ZuYToZCljl/KMoQapl6B8eIkoC1CsuOr0DYVif/tZf4tEHvwmtvgqrcTeSiNVCKVJdo61cLQi9xOO1AoIvZ18vdSz8/WsFeF/Ovl7qOS91Tn/XsRbS35eabPH7YgJv/AkUQPWNfw2LMygm8JIT+MAHPvA9n6Re6oPBS27w73nCi0Hniz9k/F2r49zkqz2ul/Ph68WH/nL2+VLbpfct0zIYuSlyyRwJUpEGEqhqMPQQbz13DBvtGo6tH8PK+jpKXg22qZg/fogmEKXMNIchLCoZSumhJOCzVAUNwRtpSQGwOT/oGyJzZWiNlqvtEFERpFCa6NjqddevXcHhwT62t6/i8pWLyOMI5WoF1Xp9LltNcenKJZEC078ahr7U0+RpJkkxd97zNvzcL/4q1k+exWg8EcnkqN9DloUY9DpYXllGHifitzRsE4EfSlougXetXpHv6d0ksOp1uyIZpceSXtCN1Q0BawRYk9kUpuHCcQjiPZHIEigQqAbRDDvb19HrdIWNJcCeBjNh1ZxyGXvXr+Kwu6dkq0wbTnOcPXsbdnd3BHR1O/s47PWQJ7xaZEHpgYyxu7uF9uoaVtc2sbq+ieObZ7C6toEsoffXFTBMaTWPXRg0LkCkqQKTIc9TsXTii53N5Hqa7MMNWIlCGbAK5eExMaGZjCrls2RoGfBD7yTPv15tzo87lUUCCb9KY/Q7XfEtcx8L9pzXfeFTpj+X3tl+f4Cl1pJcL/GR0tOaZ3Jv8B7vD/oizeZiBmddrng43N8T6SuvEYE3Jd8SBhXMoGU5Vttrcj6WXRJQmlFm7FVloYHgmXNRychcVGBvrS2pupyDJAZzccCfyL1KhphgnYFMne4hprMZ6jUVFMV9DgcdfO6PP4vhuIt3v+dHUfZasMwSrBJnm6O11JRgKR0l9IYTVGo1RCkDk+h9NeRvR6kRIIsefMMTNpw1TWSMpa6JCxQV8dUyXTqJQ0ASfxOYpg3dthAHPipVV6qcxpMB6N5+4sEv4stf/Dz0xgYS+wwF/cLUJzrDlLjloprm1fw/45W+tgCqr3RyxeuKCbxxJlAA1TfOtSqOtJjAK57ArQCqC+D5gzIJLwc4/l2DeClA+XIH+HJkcd+9rVzjR9UMRsY+VAbpxvLhHAYll3xmgHvvPI31pTLW1lax0l6X7lJdt1RCag6VaishNSUBqvTVVSs1SQKm35DnRl8gQYApqbpMcvUEvDA4h+m5C7BEyaZtkU2j9xUYDHq4dOEFbG9fx9a1S5Kay8/XdslBucwAoBi7+3sYDVn7Qk/sTBiyJMyhpQY+9olP4Ec++FEcO3lOGFyPEtJhX2SaYeDL8ZiaJhJfgp31jWOo1slamQIYTVv1Vo4Z6ESQxuebylNIQEjwrduG1LlwJralZkAwaRu5eEt5THEYi3d3bX0N/iySGhmCJ38aYDI4wMHhjrDFg34PyytttJrL2N3dw/7BNvZ2t+GHAdZW1qTGhXCV7OaVKxclSOj4sZM4tnkWp8/cLsm/w8EI66vrqNWZAJwojyplsgR5pZIsGvBakI1T9TvsUJ0h19S5mrkCSrNIBVdRfl2mlzhJ5XsyvDp1poRZ9KfaJWF7KVPlscn5xhGmo/Ec1CsWVxjcLBdvKVn4IAqgSTcq74+yAHxKghlqRJDKbfM5ZGYJ6Bbb4GvImJP1tSkVp0TZJSNvy63N9FvxENslCT5K4wxutQYN9MIOsLLSFojJa+441tw3rNJzhcmdpyXTl8t7gsCO/bNMp+Y5TISNZ0Ix65FsCSf6T3/yx1g/tga3UoNjVQWoxik7Y2OstJfk38tLxxBGQCoy6gwVr4ZUY8KzSrwmOOd9w/Ro3vzCUueZ2o7I3BO5BgTZaRwI40ugSuDqVusY9TsSAGXoieoZDn089cAX8MhD30BcWkHu3iYMrjTJFkD15b6l3pTnFUD1poy12GgxgdfVBAqg+rq6HMXBFBO4ORN4MVC9OXv5/9l7zydJrjtJ0CMitValRWuJBghBgHpI7pIj9+Z2d8z2b7tP93VvzO5mb2/n5vbmOARAEiRAgFDdaK1LV2WlFhGZIc7cX1UPlwTYTQDdDYCRtLZGV0VGvPd7kcnw5/5zf7Jn/W0w+XkB1E87A7I3lCc6YeIBUOWDbMBeNgGLMV56/gwapSTm5+aQL1ZQbTTg+5HARPYgN5UyU4Zzmr5H9vCxR9ESUCO7R5knQSgZJoI7PZBT4mlZ6hml+Y+veBj2dBKc2Jj6Loa9Hm7dvi6gunH/jnGFpWxVvapJMXi7e3tiOwlUg2iC4dCDOwCOLM/j3/3Pf4dnX/oWEpkCSmQzXReJBK8xwmg4wKhPo6Y9xeoYYxtL/bfDoYtSqaaczW63jWTSxtLyskABM2PrjYbe0+v3BIwzuZwAR6lcVdxMqZTHzvaaXIgJxre3dgQaT5w8aUBXho6uIQajISb9Nm7dviaHWYLH48dPYn5hCR++/wFu37mOXm8fuUIeEzfA0tKKJK0EKds72+j2u1haWMXJs8/i5KlzqFRr6p2kA68NW7Wn5JYOw6x7uVBUz/BhrykBU7ZQQI9rQOfZ8QiholKoAY40fuXKjl39rETJcquJdC6lTQrGGNEEyeSRGnBFsEr3X16LOaHquw0CsaL8PaXLkhlrLUN43gQ1jps3RGgANc+Vzqb03wSUmXQGCYeGSSU5NMuYyhtK/kvWmmZHvL+K+QIS3AA4AJUmSiiPgGNz2QNMtjulnmRubtABmCZdw1Ff2aMzjTm0+12Bd2Wm6p6IJB0upPMy9vICV0w3AX8YMLM3jcuXLqI/ojS6CMdOw7EZhWMjwBBz87Mo5EtI2Hl4Afuzp6hWZzAe0dU4jWQ6o4+vADidjh0ajSXR73cefJ6IXa1pYDYbcgV40zG8yVhOwey3jZwE0glb96pj0ZzLhuV7+Mf//L/g9vVrCDIzCPInkLBSWh8j/Y0Z1U/7vflZ3xcD1c9awfj9cQW++BWIgeoXf43iEcYV+MwV+CoC1c9clM/9BMblV1SlRaDB/sGk4i6icIRnnjmKmWoas7PzWD16AlOfksqcjmdeqJMwpjw0meHflMtOpz6qlariPij/JEtlWEYKEgNleDKfskSHXck9jZspmTixWDQh8sYY9PZx6f13JHPtD4diAtX7J0dXguUE7q2tobm/g5RjDIh8z8doGOF73/8+vvHtH+LCcy/CmxjQQWZ3GnhYXlrAtatX1fdHkJXPZHW9tfV1DEY9fP3l76BYqosF7Q17WF1awt17dxRHwwxVgi2yyDR1olSV8yUjuLvfxPLSimJUaBJkWz4CZsA26VJbVN8n+x7zmTR2drZ1vmvXPkCn3UWxXMfC4lEx1JR43rh6CTs797Hf3ILrhphfPKL+xNrMLDqtXezyd/v7OHLsNFaPnpT0d2FxGbVaTYCPIIxQkjJmMnYE4WSVWWfJX9M5TAJfTGKnS3ltUfXIp3Mm+mU80r0gZpPHi3E0fah7u1sH4NLCNKRUlsZCQwFPRvIUaPDTaZsomUQChXJZQJdxN0tLSzIRGgx7AvpkWAlSuZnBeZu+TXMveXLaBTrtDhr1GUXZUEpMt91qrYxmk+A+LXa1UOC9lNAxiVRCrGdrvykgnkJCa0SmmvcaNw+ymTTub60hx8zbfBYhHXUD9igzQsnIvyVTJgsv06iEWP7R0ETnlIoFHb++tiHwv7m5qX7byEro/ez8TWcIPkdozC8ikSgoh5hgubnXQrlShxeE6vfmpg/7eiWLtxyZJ5kcWRcBFQ60r+JGj8Ms1b4MnvjZYz4u16xWr4vxp6Nzv8eebwder41f/OQf8Ju334KTm4GVO4cgYfJTeT7KyOPX06lADFSfTt3jq8YVeJIViIHqk6x2fK24Ak+pAjFQfdyF51OruuIOLuRL2onQUc+qZbm4cOEIGpUMZhqzWFg6AjuRRiabQy5TECtGgxk+UOcLZckXKX0tFyrGpTWb0/koCx2NhnBHI7GGCcp7XReT0VjS1EZj1shBGd9CCSTdbCIfvc4e3v31LxRP0+n3MXanArZyC2bmpQXsNlvodPYErCk37rW6AtJ//Tf/EUdOnMO5Z57Tewh85ufnsb29hcWFOexs74rhO5TyEoitrd/D9etXMTe3gGMnTuLokaMyQSIgbO7tqW+W+aUElv3+QACN7CXPzbkyGoaML51w6Ww86HfQbjfR6fVRLJZV40zKkkFUu7mD4bgn0Ekjn5df/i5sJ6+M0la7iZ2te2g1N9Fu7SIIHRTLDfzVv/v3GA5HiPwxrl75AG+/9YYcfwlij504h5XVo2IfBZiUBZtAtVZRbdlrS5BK8EgWjmCKkmKufjqdUs8wQXcxm5ObL8Ei60bAxj/8HTcKCAjZI0mWMZXOYsx1oLswpcNRqPxZxgC545F6T8nS0pmXoK9WqaNSrarXl/cNpd0E/a02I4mSxo3Yovw7pbVtd1rGnIumT5YjEMo1yLCXltm1ARnvDopFk23LKBxYxsXXuB4b12WysBY3N9hTnSSDaWl9eiM6M0MA16KD9PY2GrPzytM1Y2DfNJnKllEAsM86miCcTlQPMsw0Q9rc3MaVy5dRrpRgOxltplBSns/zcxWgXGugUGpgMGKW7hTVSh1hZCN0aPw1lckYWVOajFFezRocRv5wI0iOv9w2YI8xZcFjV+7GTD3mOBipxE2EiE7UAc3AgP2dDfzyp/8Vb7/5K1Rnj8C1j2NqB+pNdaIA/kF80eP+honP//sViIFqfFfEFfjqVyAGql/9NY5nGFcAMVB93DfBJwPVBJ+cMca588tYnClheWkZldqsjJbyBfb8GUYmkaSJkoNpEAmMELAwbiQg+qLU9yDLkwwX+wfVN5lNKqc0QbZuPBaAMf2SCZnXDJTFOUK7uY1rH72H5t42Or0e9ZFIpQgEUgKZBB73NzYwmQwRTgNMA1eGSPX6Ev7Nj/4Cp889h5OnzsvxlzJZ9oaORyPYasA1UtVKpSqJLAEcQSyZ3o31O8jlUwKszOH0fQKCqTIyV1eOikEjUCIoJCAnK0iATnkrez0JYgm6PXcogEigm85kBcpohNTe3xHbx35Z9hNWqzWcPvOM4lQ25YRbwPq9u2i3d2Xqc+/+Ov76b/4DWt0her0OLIGlIS5++C7m5lck/V0+chq16gxq9RoqxQpoVkSgyUgXgjYaIfFv07+ZFYALtNHArFATKaTe2+lUwJvrZNhOE+NzaIpEcyXOiRmmzAYViGKvLmXClHIPhwKUhxFFlOQOXQPwyeJR6kuwxf5L1oBgjxFE6mXO52R+JFOhg3OSNec5CAi5RlyfSrGkjF3ed/6B8ROl2ASfjm0J5HI8As/sg45CSZRpcqs8XRkveWIr7aRhidn/nMvklYlLIybjEtyVIy/NlAgisynmoDrwJy4GQxNzU67UcOPGTayv30cUsYe0JDmv73molbKKwFlaXkUyU0Sz1ZUDcK87QLZQRCKdYwqOwKbidlyjGOBGB+dPUE4GnxsNvM9kxjWZwh0OpTzoK9qmaiTXnFTgo61NmwAIJnjztX/EB+/+Akg2YBcuYGLFQPVxf6M+yvljoPooVYqPiSvw5a5ADFS/3OsXjz6uwCNVIAaqj1Smz3DQH2ZUbdvDSy+eRjnv4PjxEyhVGggiShqNXJMsmJFRZtAfjQUcCCgEbOhqeiAVJQCSjHFKdislcMsvcTJw/oQMU1W/J7gjAPICH51OEzub97F+9zp2t9fQG9KZ1pKEluwnpbf9YR8bmzQiovEMz0dDoh5Onj6P7//gz3H2mecxM7soqTD7IjkeSjatMESg2BnIyIcAiL2L6qe1LFy/+gEuXXwb8/MLYr4mXoBMroCVpSOSQPd6fck0eT7OjXUgMCLbSXfhfCEvAExHWDKP45ErdpOMbq/bg+cOMBywP3ZHoK9aq8sNlj2dQ3eETqctN2K62F67dkUOsUurJ1Gu1lHI57C1cQft5gZu37qKWmMBp89/DUtLp3DqzDnVvpArmqiZBDcRbMmvuYlA4EOWkZsMBKpOOiWgyqgWyq75hyCI8T/speSRlDETeBJo8tyU2xJoctwFReUMBVDJ9tEdWAyqxXzPlGSuvCfGExoCOZiKFWQ+bd9IabmJkUoJiBFUT8OJaknmluNlHA3BG9nheq2h+iTTBkxTfstxc35cN46d9xNxKv9mbyuzSrm2owH7XLOaE4FwNp0XqM1m02Iq1atNs6JpgCLBoE83XeNs3OnSJZrGSTR5stV/yzxbuiCzF5vmWzdv3cJHH12UW3AylUVkJ2EFASrlLAJ/jDNnz2Ma2JiG7MtOIgwtscwh43MSaUmyMzmyxL7Gx95hmVNR3p6ibHmi3mTWWK+QrsEJ2EnmrNKFmNE/Y4x6XcAKkE5GaO1u4b03f4J33/4FrMyB9Jd9xzGj+hm+Lz+ft8ZA9fOpY3yWuAJf5ArEQPWLvDrx2OIKfE4ViIHq51TITzzN7wNV9iXaSMIRjBjjhRdOo1JwcPzYMZSqMwJ97KNM68Hfl+OrmMopWTY+hJtsTgIOolECObJAPG8+k0Orzd5NR0Y9igchYEiZHkpGm/ABnIzqcNjFxr1buH7lPUVuTAIoYzKfL0uK2u/1sNPcxXQawPc9Y/rjDmR2dP7CK/jmt7+PM+e+hoWlVTGZ2WwOVy5/pHFkFJvjCcRQNkkQQjkmwRgf/BFNBQbfefvXYlJPnzmvvE72OFIDyjmS2RTb5zgCSvy72WwZ86AwQC6fRxT42Gvu6jp7u03UGzW09lsIwgksyTzJoKWQzqYFyEbjIUYEqt0uJqORpLp727twUikcP3UeS8tHZALkTwYC05cvvYul5eM4duo8FpdOYOXIMczPzZs4FMu48pJBlk8RJdVc0eFYfZc0J2KsjgyHskZKy7XwxiMxxTyemwrsjeR5TLSOrw0K9kayTkmxlqa3lMCa/81zGCjMuJUpVlZWsNNsYjx0kcxlVe+pH4jB9EZ0Fg6N0ZZjy+U3n8tha3tL90yjMWOMuBwy6ZS/hgKw5ES52cE/imsJpmI9TU+sLbdpI13m5kMOvU7rgZyYoJeOzWTAWRfOlWwpr0OgyKgX9T8r1xeSMKtXNjSgmjsApVxBYJY1I/O6sbWF999/T/cNnAwsO4lyvgB31EYiGaHRaGijYzwN4Y6mqNVn4CQy8CP25jI6Jy9TrsO+VPYY0/2YTKtFVYJlJMycy2DQx5T90dkM6WFtNDCnlp+D6XiIcrUAfzJGt7mLt37+j7h29R1YmUUEyZMIYkb1cX+hPtL5Y6D6SGWKD4or8KWuQAxUv9TLFw8+rsCjVSAGqo9Wp09/1McwqrJzdeDwKT4a45lnjmCmmsOR1VVU63NwyYDWGmIJGeFC5pDgzPM9yWnVY3iQnUnwSNAml1lmhNKZNwgw7o8wNz8ngEJDHQJJgj7LCjEa9pHKZHD95hW0djdx/fIHGPbb8KaB8kCZVcpMSUo397stARW6sXImo0FbpXj55R/hxZe/hfMXnsfxk2dx5cplMbGU0TJqhXEzBAEct5GERqiUawJEPI7RJGnbQrvdNj212YwMfAjC2NdJhpEgm3Mik0tQc8gaE6wx25LnRuhjZ3cHu80mBv2BWEYyrL1BV0CV1y0VCop7kXlR5KPba+kYRstSotvv9DHyJvjO936I3oAgOkImBfz6zddw/col9aceP3UOK0dOYX5xWUCVNWHfI0121EuaSktaurvf1ryzuSyKhbJckKk9NRJa9nuyN9WXHJfsZaVcEeCjXJdrSMMlMqiZfF7MarlAWbQBqBkC7lRKIJMZrt1eT2vN/7aTxqyLGxCsFe+T8XCIHAGxjJOMoy1fdsIWg8hXNp2V0y+ZxAI3JwZd3F+7j1q5JNBP0CgTp8DXf2fY40oWn32cXN8sezdt2JG578goJxMpREEkuSwl3FpfbqZQ8hxGKFYrMkna3trUBgxNi7hOU5pm+VOT78rx5AuY+FOk0mlcvHRRMUl5Lgydde2Uoo9SiQBpm12q5jOTyhSQTOe1tnvNNqxEGjMzc5L/dvsd1Ot13dfcECBbSwA9codaczpcy3RpOsHEdSXLHoyMnJtrSsOwXDKB/rCHerWI29cu48P3XsP92xcx8PLwU6cRqkeVhkpxj+qn/8787O+Mgepnr2F8hrgCX/QKxED1i75C8fjiCnwOFYiB6udQxD94ij8AVA8Y1QsXjmJhpoTFhSUZzfiSHaaQZtRHIm0yVNkzGhAclSSkJFt1yOjxIZ+AgMChWGJ8B7McIyAIH/Sakp1TJqUdYuq5CAhAhl309nfw1i9fw6DXxiQgn0bjn5wyQgk61tfXMB57cvulOVCvuy9J5tdf/j6+92c/xtLyMZkYlRkb408xGg3kcEvwYgyGvAMW1RWjNj+3KNaKjBbNkQiqJpMxgiBEq9PEYDw4MP1JCUSQcSRg5XwDusb6vkAfwQP/e+KOZfZDoMceW/Zi+uFUvblJCwKz7B3NFXKKFhmN6YTbxaDfVXSJcjK9CXq9AUrVWXz3ez/Axvo6hr0m1u5dx/bWOnLZIk6eeQ7HTp3D4vKqAAzNrAjsCL4IpgnKCKhoUsWcTs5rr7mHlM0cT/b6+qjWquj2Omor5vs4NsOoGgaZEmAydwSB6WxGAI/rxnlubm2KVWbe6O7uLo4cO45+t69aHObljiaTgwzVoTFwchJI8j5hpJGyYYdiFrlO7F8mu01jJtaK0ljGBim/NJigUauh3W6pP1UbBGOyxkaizLlQNsuYIJpbseYE3qRECTZ5zd2dPcX28DqcB99LwKyxUgZgmb5VvkdryrlPeK9UtKnCGjFaiL2sNkF+GOFXv3oDkT8RELUTZI5zGHZ3sbI0i057H+VaDZkcwSf7gYFafR6RPgs23KGne2tmpiFpNDc1uI7dThepjLmXuH4m/imCOzA9qjRTMhJtW+MIxi686Qj+dIRuaw/3bryP937zGnrjDJzcM4iSSh2Kgerj/lp9yPljoPqUFyC+fFyBJ1CBGKg+gSLHl4gr8LQrEAPVx70CHw9UrYhAk9DNxfnzq5hvFDE7M4fjp07CndI1NqU8RyeR1EMyH/D9yIA0uqryoTnhJNBqtwTkyHaxB5VAglJFPuxPPV/XYDwIQSfNcMiokvVMZRmZso9hp4m3fvm6nHF5XcuhG6phVIfuWPmpfTK70QS5JEFfW8DsxRe/jVde+Y4ccVNpyiWHSKs31hbIHo7Hio8hs1guFzEYjGRoRGCWdFIyT+Jx6qW1LAEhgj0naQyYOF4yaox9YT8n52+FzNvsG1bQtjXHQbcrQNzqtrGxtSHQZcCshXK+KCZw7JFJZX3G2N7ZhOsO1X8pV2NYMtFhX+k3vvU9jFxfBkTuqItRv4mrlz9EOl3EhedexpkLL2FhYVmGRLONOTDblrJesriuOzJsHCzJpnlugkz2oyIKBd4z2bTksxSjsk+S76P8l2CeII4gkutLUCf57EEUDX9HpjmdMDmsrGFvxPzQRbGunCtlvSmLYMoAQDLrlvJOGXuTfXBO/pySXwJ/zp0xPmQmCTw5Xh5LyXWlVJIs96C71PSnhuwzTqh32Lg5cwPBUb8nGVtj9GXJ0IsMZRBRLjsV40twLHacomLbEaMpJta2VU/ek6VC3ow9CFQPZc4GkaTMiXQav/jF6winHiKLGwIp1Gs1BGOC9SlyWealppDLV2A7aQxHYyRSOdj8rFgJLoFqkEonxaiqb3XQ10bO1J8cOBwHWgPeT2RUy6Ui/MiMRRrYqwjjAAAgAElEQVTgkFmxA8AOFLXUa+/h8sU38NEHv8TAK8DJnUVghzFQfdxfqY9w/hioPkKR4kPiCnzJKxAD1S/5AsbDjyvwKBWIgeqjVOmzHPNxQJW40iZHg4Tj4cKFYzi6PINioYTVo0eQZD+d66tHNQopc00KuDjphOSrdMkl0CD44osggoDCuLBaGI3GyGeYKZmHx1xUGdNMBTQmEwLWqUAo8yCZo/r+O79Ee38XrlxpszLoIUO2t9/E7u6OGLDheIBihj2zLgbdjpx+v/dnf47nnv+6nHrX1zcEBCqVMubnFzFyDatJuWk+nzXuv+WagJBknr4BxblcVoCJIJIGTAQ2hyCF0SuMauFL7FZABtVFsVQyhlDeRBJndzzE5s6WwHGr1ZIhj/o6KYuWA67pHyU4Xbt/VyCO8+C/CfI4R8qRc6UaEsmsZLAz9TJ2N+/hg3feRL5Uw4lTz+LZF76tSJ1atYZ0KiMDJm41GGMgw8qRUSWAptGQzK3onBz4AkOHwDSbNH3DHB/HwI0G5pjSPZggkP287Ickg0rWHA7n6glskd2juRB7l30yg4OumFGub8q25aDL6/P8HJdlJ8Rekqkl4Gd9WTfKi2caM+pFPTRqUtxRLi/5sdKLCDZpgBQykoXyY5rechPA1rk5NmI4MpHs7yRYJRtMoBpMp2JmCWSldNeaT8WkU2bNvlyOh698oSCn5mzayIP7g4HeozzXbleSXt5bv37rV4rtmUxtMad0Jc6lLIT+GLYVojHTkHSbebmUzLNHdRoxpmmCpG2MvNLZlNj7iWf6TgnwKcmmcRXZYTpk87r83HAMlIzzUzbxfH0GI37W7EDM7t7uOibDXfzzf//f0RulYWXPxtLfz/JV+Tm+Nwaqn2Mx41PFFfiCViAGql/QhYmHFVfg86xADFQ/z2p+/LlCK1I+pB0lEFohIv5hiAdZ1WiI555fwdHFeSzML6LamIXlsBcxh4i9bnZCD9Nk6yahL7aJ+JRghyCApjYyqyFIAuBOPTAThSyVAAIiganIMqDDuPdGGPcJpAZwxz288fpPFLlBiyeiuhxdf3NZtNtdOfkyl5IZoGwWZX8rgWKpWMP3v/+X+NoLr8CdBHL2pTnNxHMFyoaDocBJGPkyhiIoW5xdEMNHya/yNskE0+DJ9TCcemKOI0WXBKhXKwJGmWxKACKVcgT86PpL6XAwNVEqwdTTmNq9Lnb3dtHudA6MpmjkkxA7lojIXqbRH3bRbu1jv7UnZo2SYdZS5kGpDJxkFkeOn8Hc7Dy8YRe3rn6Id955A6m0gwvPvYRnnvs+FpePqM/R9IHyRUBsWGGxgylj0CNZsmcMqJhVSiaSbHci5YgZZvQKx0/gTkk2AT2B7Ngdqg/UD0IxynSaJSimtJtAi0zsNGAsTgoBHLF3GoVlSbpLAyz2WlLuzPqTweX8aObEe4XgkvXl+HlMMpOG5dhaPwJeyoM7e03UajXkClkZC9E/2rDPRp7MjRHOj07HhUxWMtrkAWtPlp89rPzDMWdSCc1T/ay5osAqe5EJaMleUj5N1pRgNZGwMBwMdB/R+Zdz4ngynHcY4fLlS5o7kFRvMc9bKhcwnQyxurxAnhqjwRjZfBHelJ+zBJwkZcfGAZufF64VN2uoAJAhWdI4IAtgH8TtcJ6K3CEDm0qhUZ/FvXv34I9dmTE5KeNE3d7Zxu7Wdbz2L/+A0SSNIHWSpOvvuP4eLNDj/5qJr/BbFYiBanw7xBX46lcgBqpf/TWOZxhXIM5RfQL3wL8CVZuE0gOgSvmvFQ3x4teWsThbV6bo4tIRGcU4TlLSX7nA2mS9bAFJPpwTwTF4hHJNAjFKK9nPKWbSY4ZnWiCFD+L8m/8jA0nHV/7NPtJiJo12cxfbW/fw3ju/xH5rF8kM2UuyVTkkUglsbe3g+vXLmJ9f1QO6NzFmPOkUczdz+Ou//TucPHUBM7U51OfnxJreu3sLvU5H8TG7Ozv6GdlZAkWaLJGxI1DlvNiP2Ov3YUuGCkmZu722wAMNkMiM8loELcy65Nx5HvZEZjN5AbJ2q4lUJonm/h42Nzaxs7MtgFMo0YAqh71mEzXG5TjA/n4Tw2Ef/X4X2XxG46OpD4FWLlfGj/7ib3HkxAkMen1cu/whtjdu41e/fE0g78y5Z3HkxItYXDmK2ZlZzM7O4u7dOwLt3ETgerFnMmIGp+fKNEnS5EFf8mXOjYBL2aBWIPm2cmqjSL/jJgJjUrghQDaUJksESuORJ3Mi1oTnJZil3JeZsWTWyWgaZ2UD/gnWeV0aWPHFdSOoZC8o43sOwZ8iatyxomLYp8pzd9ptOexyDpQvz87P6F7b39mR5NoAPZpSMeKIebwTFLJpzYObK3TuJYvONSKYDUIfCRPAo7xfmmRxvLyXBYATCRw5cgTr6+vabOG4aTCVy2XEXtIETGC0WNaGwqWPLmHieygWapLGu2NPMtwwdJHPZrCyvHQQw5NGq90VE84YG94HrDFrS6B8CEgJQjkXglZm45p70JEjNDdJeBzv11a7LSOyRGRhr7mjTQ6ZmXkedjeu4P/6L/8rRtMUnMIFhDaNlLgJRTMl5iRTNhy/nnQFYqD6pCseXy+uwJOvQAxUn3zN4yvGFXjiFYgZ1cdf8t8FqiEINhlOQ6A6wgtfW8LK3AwajVnMzC0hW6ior+4QWBjXViNl5DM/nXz5M/JEJvbD9PpRjklpKJkqA+oyYjfFokVGnkrGjkAv6VjwBn3cvX0F1698iP6gg9Bif2QS5WpVAGVnZwf7+3tIpXKSRgaBJ4BE4FEpz+CFr38LL3392wLYlCfXG8YBl4zZRx99JOBh3kfmqwQrhJGlCryWxFSR4eKjPFlbMn7Ut3JOZFSZpUmpJ5lE359gc3sdtUoN2XRa8mYyq8zg5PGM3Vm7fx+j4Ri3790Ri1uvzWhc3oQxNJR3jsTQsZ+U7xG4D4ycdnn5KI6eOIvhaGTccQMP03EX//jf/g+xfUeOnsFzL/4Ay8urmJ2bE/hTDIyyRtPG8Id9t4mEWEH1a9oMkAnFzhHYMHN07A3Ra7eQzZg8VIJegnXm5GpL4aCXlvmlZLQJUE1eLiWqvoAVz0dAmSFQpYyVcTUWe0w5T+NmKzYzkzFsehRhROk2rz8eGQfiqa/7ixLwDBnqwDgT8zzVYkH3jOWYCJkRs1UZTcOIloP+5/39fXSZKYpI8uwwgK4502iIoeV6cKylLPtOTb8t+z2N+7Ev8L2zs6uxE2TzfuB9STkyGe9KtQpv4kpRkLATqvH169ex19oXm8/PB9noYjkPfzJCt7OPSrmMSrkqA7Kt3SZqM1QnpDEam/xh1oLg2Tzc2JJns4ea92PgU6lgeqDLlbJ6s+fmZ7G9tY2FhUXJpQOXDDmQzBjAPx2NcePKW3j9p/+A/a6PdOU5TPk5jYHq4/9SfcgVYqD61JcgHkBcgcdegRioPvYSxxeIK/D0KxAD1ce/Bh/HqMqcJXKAcIgXvraMcyeOIp8vKkd1fnH1AVN2yIpSTgo7KTaSYIQP+4wWIQNk+vEM+ODxBAWMsCGqDcKpJMA0LdpvN1HIE8RO5XrrBD6uXHkfVy+9h6FLJi+QMRKBKplGusuOXfa0QvmjBFMyagUwN7uEM+efw7Nfe0Wuv2RxCaAYS0NZJoG0GDFKksXuAv7koE/SnwpMMVeVY2QWKIEL+1Sb+03MzjQEOhyBcogFLZdKigVh/yjHQXBx+85trKwsSM5LkETgw/GOXQ9RQFMjAn4CPBeDERk8W3E4BFHsU6TkdDKhAZCDZ85dQBg58K0IabrAToZobq/hFz97DalUBidOPYNXvvVjuTKzd5aGRmQiPfahMtM1mxPoZu8t6T+TdQoxhEbKa+pQKNLkaoTAN8eQDScwpsyXYIibCTReIvhjBM5hrAsBNI8xUSmuAZehYWMpDaehkbJWQ9MPynNyTJL7Mv/WG6vm/Dk3OsigcgNgwkiZiadzk+Xmq1ooqg9V1ruA7jceS2ab9xvXQOZeBPuKzqFTNE2L2LMairVnrAtZ4rLyUAmkLbj++KDPlvm6oXEerlRNb/VBliuBIP/N+5FMKu/jQ1n1jRs30GztI+FkUSpUxUZzE6JWryBhQSAaYaTe7rnFZbGqdorGY6wP+7M9MczcVOBcyaSzr5XjJhjf32+ZqBz2fZMlljkxZcwGmKZ5EyMU2N3b28VcvY6bV9/Gqz9hjyoQphlPQzb16TCqxkX5X1+HPeyf9Rvud8/L8/3uuT/umN+97qOM51HO87D58DoxUH1YleLfxxX48lcgBqpf/jWMZxBX4KEViIHqQ0v0mQ/4PaAK9qjy0ZxskYsXv7aClfkZLCwsoVhuoFCqwHFSsCxbYIZPzmTH/MgSQFIkSuAjL7bKyIH1QG0xH3OqB32CKz6w0TRI8l8rVC8kJbL8ck8lbNihj0sX38Gbv3wdoeXL4CmZYh9lCsl0WtE0/tSAEvVxStaZlAyTOaYEb3/2wx8j4aSNtDdfQKVM1s5Fu9WVmY4Gjwjj0UjZmAQ2ZFXZ8zgzMytwPvZcGd4QWBH0lfJ5E2lC8yRvjHwhp+NLpQI6nTZ6/ZZ+T/C0s7MuA6X9ZlOgk9JSb8I+yD4aDcOoDkc9uNORZKGaiz81vZy2MdY5deoMIh+YBiGKlRJm5urYWLuF+3duYO3uHbQ7PTzz7Mt4+dv/BidOnBaTyr7aw00DAibOSeZDPoFMoPGmyYp22kbGS0Mj34fnuyhr/oz8iQQatba+6RslgCTgJwAlqGRfK5lX3i1kFckIcyOCbCKBsgHcpgeXIJEgXQZGiCRJJpvI83IsvJcONz4ILNmjSzfdyMJBDJDp+6SklRJjmiNxLjw3x0iGlL2nzP/VehIoep7mzpeYf5kz0YCIKoBQZlYcL+/bwDIbLAR5zAbmfUJ5u5yMU6mD84RaJ/apmh5brpGpR7vTxdrGOhAlkM+WEMLCjetXcfTYKo4dPYLrV68gk8piZWUZR46fwNWrN5DIZlU31pJAlXXh+Fh/vngP9fvMSnUO+p8zGktHvc5GXt9p9wRoLZ8SazovDw2jnkoKqP7s1f8Te20PyJ5le/jvANVDM7XP/DXy0BM8CqB86Ek+5oBHOe+jAMwYqH6a6sfviSsQV+CTKhAD1fjeiCvwJ1CBpwVU+WDzKA8uX4Ul+F2gSqZKiRdRAo41xnPPzmFppo4jq8ck+83kCmjU58UOHuY6UpJYrc0aCWYYiD0lI0igQ1dfPtybTE4HlI3SFZbAgZmX6QxjUIKDB3TKKcljhpi4Q1y5+Bu8+dbPMZnS5ZS/SCBfKMJKONje2pL7LF+SFsuR1zilZjNFRX/81d/8exTzFVSqFVQqFZnm0OiHUt799r7+Xakat1k69iozNDD9ku5ohAzdiUsFATUBnSDE/Oyc3ICDiYtUkhLPtHoa6WjLzNUomMKdjDAaDjEa9QV09nb3QDlqMpWRs2wAG7Mz85KBDsddxZ8EUQj3wOhIAM5JSz5cLFfh9odi4n7w4x/hZz9/FZ43QKe5id5+G1u7Ozh97nl887s/xsrqUfVTkkUmWCXzxjmxV5Xj39mmg3BegJNrQ1BMtpm7A1w7ArjRoG/Y0aQxeyKg5O95PpoGcf0OX0bWaz4rvAcI7Ng/SvjDnFECyFDxMGSCM3KzPXThNdE7A9NPGZgNDI6dYyK7StDI1eW5BObGNEwCnDBCJmMAIol5Xp+AlGwuxyY3Y91fgYkJYqTLmOZECTGXZK7JOhLMFdJGWkug6EdTVKtV7Lf2FVPDcRHYHsbacPOBjCXnQgDJHl3Kcyl9Zu16vT5u3Lop6S83GexUGu39HW1arCwtoVQo4a0338R3vvktpPM53L57F+3+QC7UHH+r1dT8CDqZn8vxknHmZ4nGUIxvUm6rbaPb6aBWqwi88rPKGiRl7jRAuVo0cmHPw62rb+Pdt3+C9e0eUmVKfxlPQ0Y1hE/5tPVwM6VP8z34h4Ahz/cowJG1+DTX5vse9fy//f39aa71MJb4k8bx2muvxc+wX4X/84znEFfgD1Qg/pDHt0dcgT+BCjwtoPonUNoHU/xdoMrEEco2LTBTc4Qzpys4fWwVJ46dlAEMsWEuWxRryQdpPtDTobXemBcoI8hxmA3J/4WRWDv+jI/ECScpQKE8S4c5mgMTE2Lb+rmyI5MObCtCc2cLN69dwvXrF8U62om08kQFwqZT7LdaOj/HYPpiDzMlI6wcPS0g+PwL30ChWMLc7JyAGuWh7OtzDwAcQWY6QxY2wtR1BZwajQb8yViGO/kiM1KBgA7HjoNMMiU5bMIGGo2aDJDEjNo2bt2+IQnrxto9pNK2TJGmU09ghnNbW1tTvyydcoPQwuzMgoA7mT325hLA3bt3B5VKTRLjfL6E/miM2UYDX3/+RRRLFfQOGEtSrK/+yz+h09rHXnMPx0+cw4//6j9i9chxgVD2UtLMh+CR7CBBjmEcGRFj/mZuLLNDWReCQvYmE7QmLBMzxPnX6zX93vR7UnI6FfAimFtaXNJ6EVTy92T5FuYXxKKThR6OR/o3gR7/sD+XQJROzWQ5CXp5PxDsFg/AMxlZAtAjR46ql5aMKhsvWSeCZo6pWiwrtkfmSQ6wsbkhMHrI2nItua47W1tifPlzMveHvyfA7Pf6YroXZ+cM4LUt7HcprTVOwstLK9ja3tQYGfeTTKUVsUOHZ25AyECMfbmUI1tQDyzvwzv37orBL7KPO8XImbTk14VcHmdPn8f62j30O20cOX4c23u7Wl+CcDKmcvelO3KpLAOlW7duY3FpUc7IhsWlfNk8+uzt7WFmtoE7t2+rL5nGT04QwQ8mAuXcHLKDEOt3PsTrr/4X7LUnCNN0/X160t8/pe/Uh801BqoPq1D8+7gCX/4KxED1y7+G8QziCjy0AodA9dPskD/05L9zwB+z0//HnvvTHP/bO/yPc/6/36NKRtUAVUp/z56p4sTqMo6uHkV9dlHRGmRxCKjINFJiSuBSqtTFviWdlDFTYk4p2aqJq4d1gqfJ2BNoYS6o+glDX26/NKZhLIfkjGRdkzb67X189NG7uHblIkbjnsAi8zXYNzhiFMyBvNP3CPTGcBKWmCeynIXyDM6cOo9TZ86jWm2ImWR+JmNp2JeZyqSxsLCAq9euis2kLNgbG7moAPSwh0IhhyACmnt7KFZqqFbrCH0f9VoVS/ML6qsluAimRnpM+XJrbxed7j6mnovdvW247lCcIPtpl5aWVC/XmyKdzqFUrqLX6T/IOGWva7vbVmwNgdlw4iKTyuD40ZOScfJaxTqdbm2sLC3g7q1reOuXP8OVaxdx6txz+MY3f4xTZ86iWqmaOZANTaaQTqZ1+yVTZJK9B1JdsoAEmHPzc+or1caCT+mpiUUh60h2m3Pjtfl7bkqQOVxZXkGrvS+W1ZuOMTe7IBBLlp21plzVZ/RPliwkNP+5uTltYBDQ8fzK340sAcNC3rgCkw0/NOOi2VM6l5UMnVJY9mny3NUiGUPWMKk1J4PK8fFF8MgXwXo+l0O/wxzXkrJIWV9KdrlpwA0OOh+XckW9n/dNtpgXcBerPQ10Tv08YxyKFVd0YPykzRYiVIHUSEwnDbVu3LiOQrEm1+eA7tfc0QBw/uwzKFJGPhzgjZ+9im98+9u4ff8uUpmselJ7vYE2E9iPzBq3Wm2ZfymiJ2HyWyWfV+5rJPOtQwkw3alpqEXpLxlSl6x+FKGzt4f97Zt485f/hJt3tpGuvYCQG0RPqUf103wHflXfEwPVr+rKxvOKK/CvFYiBanw3xBX4E6jAnzJQ5fI+CfDMSBqbJi7Rb8XTRBbsKAnbGuLM6SrOnjyG2cYccpT+ZouwEwSEGckTCS4JggYjT8wWgapepGYduv1OJUWk9Nch2JSU0/Sy2g4ja0xv4WTqyfG2NxxgrlrFoN/GRxd/g6uXP4TrDRCGZNGSKJYrGHsTyUh5DkqCe90ekmnjNky2zk7ksLS0im99+weYmZ0VqKADbiaV1kO9N50IpJHBpDyWLCFNhThGSnRzuTS88UBmPiY+xVKWJ9fj6NGjSCcTYr4y+QyG/aGcXxntYoWBAOrW9oYkwIyIIYDhuBj/wutS0pvLF1AolMUykr1bW7svs6LeoKdja/U6hmNPOZ7uaIxSLotKtY763ALy+TL2m9sYj7q4dvVDvP/+Ozh6/DRe+daf48TJU5o/x0oww3NNPMpcDRNK6avyTqXthvJsCdxZf9aSLGwuzWgd4whMSS6zVbnRwF5OmkrRRIkbDWQ3yYYyDoVGVHQnJkPKTQ4y07WZmq5H0Hi4AUBGdcz5FMsydmJvJ9lMSxmo9gPzJ0mF6VacSgkg8v4huKVEtpjNyUiIpkl2wjCrZHZJ2RN8cpwClzSeSiSNdDZNgyKaPzk6B8GwmNTgwOSJfbzlCkZD40zMMRujJFtjV0+yTaBuHI6nUyOd5mYJ7xmae3Gdr1+7hnS2KAY2ky/KsOmY7peUerbp1ptLWRhNPNzf2ISdTKqWrDvl8AT23Ag4vM+uXbsmqXan05WRUo5mY34gcM8aFAoFONwcIqMaAePxELk8M4bbiHwfneZt/Mv/+/e4vdZEqvw1RA8YVUp/+Vl8uPT38/q/mSfxXfZ5jfVxnycGqo+7wvH54wo8/QrEQPXpr0E8grgCj70CP/jBD57ck9Rjn80X9QIECiEsAVULkRWIxXIiB3Y0wrPPzODokRUcXT2GXL6MYskwqZl0QeCCMmE+vCvKJWK/ogUrRTY2KUnpxB0hn8sKaEwnZH1s40jruUgmHTGZlHDSTIZyUTJlnjvExO3jw/d/jbu3b8A9kITShKlAQCEpqZGJCiQcmCrR0VemSoUSlhaP44UXvq7MVN/z5MBKoyGCZIIVdzSR+RHPoV7GQhalchF7u7vK6uT4aNwkcAAa84wVi8P4F0pVZ2tlgVtvEiCRSOPWrZvY2dnC8WOrGHS6+Jd/+Qk8d3DQb2niT3htGg05SZo7EXCxfrbAI+Wc6uUlOKMc1KakeoRnn30WNnNrS0V4dODNZrG9s4E7d2/CHfXx7rtvYX5pGT/487/D3Pwy6vVZAa5MitJt46jMnlyydcmkLVloNp0TsyuX4lxWYE6Sb4JymltFlFEHRiYsEs8wrQSilOeyD5WAVLm57EcdDhRpw3FznQmEGUc0DScCyQSQtVpNUUUE5zMzc5gGPhKppFhDglWBVvZMHpyTUl2+uCFBJpQ9xmQVebzOP52i0ajDc41jMQ2ouClCoEY5NXuMKfllTSlh5qZKu92RERNBJll8AvRkgr26dOQ1bCvPwXuKrDvddwlEM6kU3FEXFWUCE+SbWB++j9cu5EpY39nCvbX76o9OZHLI5agasBD6U5w8cUJRP3u7O2i1dqRIaHXZ35pRj2sqmxe4Zw1Cn/3azAM25lWcJ+8JSbR93zgEB1NkcjSc6snwi5tFBTG/3JiYYDgewEk62LhzCa//899jd28A5J7BxGI8DTem+FmPv1qf1jdyDFSfVuXj68YVeHIViIHqk6t1fKW4Ak+tAjFQfRKlJ3vKh1bDqIZg3x1TVB04cHHhfANnTp3EysoqbDslxqiQK8LzCG4c079HJ9npBIV8UYDGCwJkMjlYoY/hqK8Hfco+YdFQyTCwZOsodwwDMo6+AALjasg6MnsS0QTXr1zE5UsfYtQ3TCPPXao34E6n6r/kzwiUKTkmo0ewTQMfSmSXFo9iZXFFPaXs3Wt3WqjVqgJKBC0cBx1T+SLgIlAlcCZgSNoBJl4fuWwBlXoDyWQG2XxJjsL9dk/gM5uz4TgEcBnYyQTee/ddnDp9HKNBF+vr93H18mVdJ+EQGLNH0jgd03uW115ZXcV47GEwNDmg7JkkcCVrTKbs2s3b+PMf/yU8d3rwPjreTjA7U8f1m1ewvb0hd+SrVz9CpV7Dd3/4P+Hc+Rd1TmaSgjmsXE3mmw6YR5pHsZQV2KNclXMiy0jJLtlsAkkC1WQyobVhnypZTUUP8UwHjCpBE017OObDvFZKv7lBoIzcAyfeZrulqBxKiCXNjYz8OGElNf8B3XTp1stc2CgUGM0kjMT5X4GrZdhu9mfaht3keA6vz39zk4BOv4wb4v0gcy42jQYhvAn7gRkZZEAvN1h4n7A+ZIn5e4LVdruFBHOAI1vXI7MpaXC5BCeZNOA78CQ55jUpJ3bHQ3hT06PtWCkxopevfgTbSqJSn9M6EHhXywXMz86qNnQUHo668DyCYUgiTEOwmblF9fga9+Wp1pUvjuHQ7IrXdcc0+MpIdcA+a/43+565UUDprzYyyszPnaI/GqC7dwev/tN/xsZWG8nyi3DtAEluLEVODFSfxFfrJ1wjBqpPsfjxpeMKPKEKxED1CRU6vkxcgadZgRioPonq/49A9ZBRtQIgYXkCqs+cO4Pjx08ilcqhWpvDlGwc5bQ0MxpTCloAmDoCAybUvAc6xRrn28l4hEqN/ZVZPbAT4JDZ44N3EEyUUUpTIwJOPqhH8OFgqh7MDz98DyEB1UGeab5SheuHMtshOCLAPVQwEpTVanWUK7NiFsn8zTTqYnSZSzlxp7i/vo5MPosax8NXFOHu3buS2TLeg1mug8EeKhUT87K9s4cocHD27DN6wCegox3tcNTCzFwDpXJD4OrajWtwEpDT6+7utuaYThexu70nEFar1zRmAq1ypSJA1Gm36RWk3NFmc9/Eu8CGk0xhdfWY3GMjy8K9u7fwysuvYDzoY6+5jW63LampYwXY2dtGvz/EX/zNf8KJk+eRSeVRqVbFJG7tbSv2h8ZXZLyrRTKp7gFQTSKTYRSNAYoC7GGAWqWMtfU1zM3OCkRyvIyZoZyWK0vjK6pGCQwJlLgGZFJZKx6v9WWGKeNfgkD1bLVbMtRizyx3Q7hmhVIR++2WzqHYmCh6YMxEAyPWj0Zc3GigwRVrzJoRpFLaSokz59jt9E12bIbOwHT3Neq+z1cAACAASURBVAZVBG+hP5EZUqvdfABO2edJwEn2lGMlG0mgyk0XA4qzisaRBNh19f6NjQ0sLs5rE8Ew0w56/bZAvZEIJ5TP+857byOdzqNQqaHb6aJSKSEKpyjmDWvNeCCOURL1UhlW5Cj6aGFlBbvbu2Lsy6UiNu7fV48qJe3s+y0WCwKhVAeQLQ8I0NOMzMkpX5i9x8yEpSlXhECKhQmjdtau4o2f/AOu37yPXPVljJ0ICcn8Y6D6JL5ZP+kaMVB9mtWPrx1X4MlUIAaqT6bO8VXiCjzVCsRA9UmU/2MYVYo0IxspZ4pnztZw+uQJrB45KqCaK5QR+IwbyQmsphJpgR/KZAlkKCclYKmUilhfvwt/6qHbauPEqVNIZ+sCsfwCJ0CRRFG9ckZqyvNQYpvLpJC0Q/z6rTdw6YN3xfwZ9iyFbLGMwXAsZ9nfBqnK+XRdNGZmsLBIkGcjn81gZnZGEtGPLl3G2r0tTMmelvJYXFxEqVTVeclcESDzwZ8MGeXHg0FXctbt7W0kbAut/SZG/Q6WF+exsrikuc4sLitXdmdrF7VGVbLOd997+6An1sfC4lGxZ3TYJSNIl+Nw6gtoUbrpjcZyhvXDUGCOESyUV/tRhAsXnhPQ5XXKxTzG4wGau9tot/cFhAmKU46N/qCLwcjFc89/BxeefQmnTz0j0LjXasKdeur/LJdrkuLmko6ks+wVPZQYs7YEdabX0hfQ4UVLpRJ6g74ieQhUCQAV8RL6ihPiqj3IxnXIZGdlUkRDJLKDZE8JGAlQaaBElo8GSgS+BITMACW7SVdbssp0xuWY+CKQI5DkHx7P2BjF3+RzOjel0oeSWLKkBLHstW3UDaDlLcV/kyHmJkrCMTEz6pl1PfW9EuRSjks33fFoiJ3dbYHfUrGkmh9KmPv9nok0mni6XxgdQyaWpl1kY3l9x85orJeuXEQqnUG10sBIvbCRwDKNnbLpjDJ0U6mEXILHzI21Esiyn5jjHQzEnnJuze0dsasEpuyZposx70/Wm2yzk0yoT5vHciFGIxeVfA77zX0kMwnVOpPNYGftOt56/b/h2o27yFVfwsgmUA0EkKNY+vskvlw/9hoxUH1qpY8vHFfgiVUgBqpPrNTxheIKPL0KxED1SdT+46W/Ns2L4OLMqTLOnz6F02fOwQ8ipDJ5yRsTSeafkl2z9bBPt1q6ppLNkazXDzANXOztbMGKQszMzsNJmTxPvgiMUpmkeviGo4FkqgnHxng0okgT3riHWzeu4dIHvxEAJVDiNfKlCkYjus16mPi+rkmzHfY0krGqNhqYm1uW+Qwlw7lC2mSjOmlUyjPqzRxPRnL6ZX8fgRuBY7VaEUtJcxsCDYLxbs+wZsF0hHt3buDenSvo7W/DdnxU6ov4wb/9Gxw/cRr93kDg7eKH7wsoEXzUGwuKTjl27IRAOVk6gqVcOqPx+oGH7c0tARf2axJ0K4ZFLO4+fvSjv5CE1B2PkUpYxi3XAS5d/ACZXEp1LRWKaO7vqG/y5JmX8OxzX8f83CLC0Cb0VzYr2WT2WrKfsV4qCVwRVBE4k+nl/NmzyU0CsqaDcU+9knTYlasvARel0pYt+S/Xb7e5g9mZmQeyYAJcgizOU8x3MqkYGhk4BXRF9gUACYjJmpONVd5qFIkNZYQPAe4hy8n3ZlJZ9c8SSPN8dP3l+ch08g/vB56bYJfnPDRsYm0JKnk+AmeyxMVc9kDma/J2HZtRSAOBWJp/CTRPxrrPxBInCCYDnZ+sP1lV3mvsv2aeLWtC1p/yaG5mOHZawPLSlQ8VK5RKZDCeugj8CbKZlAyRKE+WEdJwIDa/y+vnijofQatk4ZQup9LIpdNySub4uIlCBpf3Fe9jmTsV8jIq45pyvAL1ZLtlLNWTSRZNwpobt/DrX/wjrl69jWz1JQxjoPokvlAfeo0YqD60RPEBcQW+9BWIgeqXfgnjCcQVeHgFYqD68Bp99iM+HqgyxiJpT3D+bA3PnDmF1dWjyOQKsB2azEQyTkqmMwKq7H8ksCMVRRkngapj86E+janHftMQqVQWcEzPozEVyqA/7EnySRaP7r+BQA7Bah/euI/fvPMr3L9zU4wer2M5SeSKRdDzhw/9vWFfQCSYhmKaCBDnFhbRaMyLEVy/f1cAhT2K5889B8dKo1QuY2d/V06qpKP48E/DJAOwEuh02Fs5q9xSgmayeAkrwtr6LZk7eaMWHCvCJLJw7MQ5fPMb31EuJ4Fkv9dBwLgSnzwmHWbHKFfKYhIJdgi8KIX96NIlxbrkMhkd0+v3BUTYdzj1Q5SqNTx74QVMfdYygj910ensY9jvIJ/LIJG0cPPmdZSLJbGrEz/AybPP46UXv4Wjqyex3+qq1zdXZF5pILderoXPfFSfDG/VgL2ELVMkghr+TUDIflXWslKqyOGXP2c2J8HgYUxKMp1QzA1BE9lCAk8CW0XedDsCoTvb20YmDUuAjxsTvDbZXNZKLsvp9IMoI4JZArXDmJqkTcdfGjMF6vElsCYgMz2yIwFXuviS7WSkDOdHoM+/2TMr12Cb5l4R2q09pGjwpVgZZp5OUClXzeYA6Ng8QCaT0LWpBiCoFlvJDNl2B8VSEU46pb7T0cDF3Nwsev2ODKiomk4lTQ3ur99V7y9Nv+j4aztks4ti94MJwXxGLDd7Yb0DKTB7uen+m0jy+pGuWSlxXXc1V9aO9wjvMcqBuQaZXBZDRfJYqg3v9QlVBi7/0DQsKya9t3cPv3nj/8G1m/dhZS9gkqSRUhQzqp/9S/MznSEGqp+pfPGb4wp8KSoQA9UvxTLFg4wr8NkqEAPVz1a/R3v3x/eoEqhS+sse1W9+/QWUShVYdgrlUl0AitrTaRAimU6jkC8hmDIegw/JOWWjkp0k40f5JeNcWt2uyQilYVDCMTEfwQQJPsT7U0x9T4yqO+wrR3U46OCtN3+BO7euHbCw7N1MI0+jIMsxEky6+dJ5NbQlW+UD/8LCEmYa85ifX1CuZafbwtLcHBr1OSwsLGOv1UEQTrCzvaMYGEqXmUXZ63cxHA/R7XTUr0q5sIBsCBw9clS9hmR3PW+IYj6DwZjSYxr15FCrVBRZUq2Usd9qYXd3H43aAkLQgGciqSfPRRMfSknZZ1lvVLGxsSYwQqkpgZfrTWQOpdzWSgOZdE7S4nw2LWlqu7mDfD6DdqepiJIp+0JlSpRFdWYJ3/rWD1Aq1lApN0Deuj/sy/2VoI29qDZjcggOETwwPSKjSnCn/NpECp2eYUJD30TG0ASKPZCU/Mr917YFuLe3twQ0CXKVX3vgTMu+z16vK/k2OXm+hxsNBIUmh7WHSrms8zCyhwz8XnMPDebsHjDjjH1hhmwUMsLGFgAjY0kZMf9mLy+lvbzHCPQ4Pzr18r6zbcqTTbYtx0JWstXcUy8q17hYKAj8UkZuNifShq23aL5EJ+qkHKUp1c1lsrpWEPlwKMvNcG4DbayQqeb9R2Z+e7spcHt/7RZcz1eUkCJ+ogCjYR/Lyyvq5WZ9PZqHBRE89mknaPJkI8McVNsSGK2Wy7DCSJJfnoO1P2SQ+bnhhsGImzpRKLl1lp835txOffjhVHMhgL935xbgdXD53Z/i4uVbsAvPYWIztScGqo/2vfj4joqB6uOrbXzmuAJflArEQPWLshLxOOIKPMYKxED1MRb3wak/HqiyRzUBF88/N4czJ47h2PETyOXKYlMJppxkFhYlpA4fntPqgaTUskxp7sRkZ3ZphlM0ct9sin2JJrqEMtNcNiNAMeiT2QzUFzol2xQG6sUsFlL4xes/xY0bVx70R0bs6csXJCUlK7i9vafYF7K5VtJEoyzMLaBUmUG9PgOPrJPF/koLm5ubcN0pVleOoDFLJ1/2oY4OonUSujYlwMeOH5cJ1I1bN9BqtvHii6+gUC6hVCgIGO1sbSKVtHDs2Elkc3n8/Gevo14twbFC7Dc3BERpuDudhEjnkui0O8rJXFxYRjqTFaBifixltHSOpZya/YI0yaGUk3OjBNWPLJw8eRqnT50VcNzc2sDEJbNpyVDJn07Q3N0Ti1hrzGJmdhGFcgN/+Rd/i257gGw+j06/g929XTHFs3PzcIIQYUSZ8UTXzx30egqQRyGqlSru3L4rOa7vhwKwzEolO66cU2aiIpRcluwk14/gkr2dfjAVs8ceUmbWJhImcoYsJNlLMsY8F52eJVWljhkRJhPfGDXZloCXYV8zAu5cE9adxyuCpt83LL3P+KCxNhRCP1TfKYFvq9OCzXEFpjeWwJhrOh4OsbiwgFZnH+PRAI2Zhq5D2S3fx6xZ3hMDgvR8Xn3EA8rGszQrmggIt/ptbchQ/stNkWZzB5VKVZE9FoycuddrotWmW3DN5LTaPo4fO657gKD01LFT+OCjiwL27DFljyo/S+PpFEtLi+p3tS0LuVQaa2trigY6VB8QrBI0k+kNIsrq+W+y2kbKXUjTfdqSaRg3MdIpC/ub13Ht4s9xf62FUXQCU+qDadcVJuMe1Sfx1foJ14iB6lMsfnzpuAJPqAIxUH1ChY4vE1fgaVYgBqpPovqf0KNKoBqM8NKLyzh14giWllfhJDJIJjJypWUvJY1/GLdCpomgMJnJoMKc04kn0EqwkUlmkLAdsVd8qCYgIoAhSGFfJ42KKJHkg7g3GiBfyMGGj82Ne/jVG6/j/r3bklHKuZZmSoW8YmL4762tbcWHkLFM54vKpGw0ZtGYmUc6nTNyV38qMDw/Pydp5czcAkLbEsNIVpbsFlk+9kIuLi5pTJzLxHUxN7+AwWiscTs2jDFUt4lup4VXXvkOlhZWEPo+Ln74Nm7e+AjFAq/notvtM8FUfY5kytiLmEjn0G13BWCyhawieej6W6k1VBs6z04mZGgpHeU85nDq5BmN2Q0m2NnZRnNnE9VqGZvba5Isj/ojnD5zWnLTZCaHmZlFzMwuYWFhBSPXlUFTMpUwESuJJBKWBUvAnuyzjWQioboTRLIPlWPNpfOmh5b5KbAkSSUbSXDbau+rh9cKmZkbipWenWuIuVSMjQXT65plvzBjZMhM5sUks9eSoIvs6dLiIjrdtmJeBAz9SAwpHY7JUA4HI4HAMJyaSBZJzK0DoyRL8laCM46djPbEn2oDhOfiz0ejsdaeY5LxkusJrDMqqblPB2D2hiYlxeU8CTxz+YIcoMlgsqc6mza5qhPPlUGSx/vC9XQvsD6WHcnBVxm32bLWem3tBnr9odaOjsWpdAK1ahVzM/MYDMaSqytTlg7QrivJ+qA/QmNhXioDRubYVoRCljmsrKmrzwprRrDMsXNDIJ3NCJDTEZmsPsF/PkWWv685s297OGihu3sHH737GjZ3O3Cjk4qnoeOvyVF9Et8t8TU+rgIxUI3vi7gCX/0KxF+xX/01jmcYVwAxUH38NwGde23Fg5iHV8XTUNkbOUhZHl742iKeeeYUFhdXlBcZMmGV4FC9pYwmySCbobMrZZgmp5MGN9SzEvgcGsQoJ3XqCyQQ3BJoEXDQcbVSzIshZNMfY00mkyH2dtbx3m/ewv17tzANPD2os8+Vxk2TwIBjRpMQELsBJZhlyWRn6osolkoCrQQaBFlRRLdXGi4xCgUoV+vqfyQAonR20O1KDkrWTlLVKERkhSiXqwgnBgS19/eU+UqAS8BaKtXxve/+Gab+WADl1o0ryGdS2G+2MAmA2ZlFhJSpjkbqz+z2+qpJa28fjdma6kR3Wtb//v01sXsEJTn2AVuO4oD4h9LcZBK4cu0j3LxxA0eOHsXdu7cFIsl8Li2tSj6bypUE7iinhZ0SC8162gdGSIz/8cau5jk7O4vAdQU2ab5zKCmVo6xt5LoEmQSNZPjYjyqH5UMTrGRaDrOUAJOZPpT9cn6BGHMC1LTYzIk3weLSokAaz9/t9wW2eV72bvK8vB57TflvSncJVOnKTADPcfClCBuLLsfcBMCDXNXIcQRYCegpKWYv6KEZEmyuNiOU6CZtwKqZo6V4JJkeuWNtDDDehoCWWb7pBBl2V6ZMdPedeFMZW7WYF2tBLKuJ7WH/qId8oaie3hs3rqLdaysfliw61QYnTpzC7ByNtbYQSipuDKem01C1YyxOij2lNKsKQ0Rk3AGxuSZvmEZYdKWeYDwayySKsm7Gz3DzgSZgvMecMKIiHoN+3xgzBQO0N+/hgzdfw72tTbjOUYzsBJwwgQR/L9ff+FHqk75hWUN+Rh/HKwaqj6Oq8TnjCnyxKvB4vj2+WHOMRxNX4E++AjFQffy3wO8BVQQmL5MgFB5efGEJR1cXcOr0WcBKgXilWK7oYZ2gIpnKqc+OoTOUUfLdYrPGEz3oETiRbSJrlXQSiCxjhESQxOdAAlSyi2Sx+v2BMQAKJmi3tvHOr9/AzetXEVk+sumCMkH5UD/RQ34ag/5YYCGwAhSKFeTyJczUl1AqlSUfzWRpqCPuVhLNXq8PJ5FWhufc3IxAIPss4QdoNnfV17q2dh/rmxsolAqaT9KykXAcFAo5BBNXxxGodjp9SWcbjQoG/X30+x1kknSftZErlgRUN7a35MjLPsrNzS0BP7LMYuQsSwCJdQlCSBbMPk3JOPNFGe4sLa0IaA3HPbz55pvY3LyPc+fOmb7XMMLS0hIKhZKiTSh3Zm8ir+VHpv+TGw4EvgRTZPHYK0wASwaVhldkWGk4tN9qaq6U7vJv1SXJ3tlIgEljZLSL52I4GGJhblHnOZRxU7pL8MVxyY035HoZAycaFTEKhnJmSosJEHltvg7jZ3gdbkQQNxE8MueUII4xLAb4EmCbLFcCS24wkLEkW0qDL5ltMb7IdsQWU17NPlMnaYBwOPFRb9TQbrXFSJK11wYK5esCrgk4qQR8bwLXGyEka5lKKk6IGx3ZNKOYkpLcDgY9jaPb68psq95oHNTUQ2tnW7VjEjDXl/cH15CsOaOHBKj9wPQM+xOkE8ZYKrRssbYswHg4wuryEvb3m8bQicL4IFDPKu9l3TuOg9mFedWp1+1rjD5zZotZyYz5ubItF2vXP8Ltqx/g4pVLCNKn4CZScMKkslRDi3CXkDh+PekKxED1SVc8vl5cgSdfgRioPvmax1eMK/DEKxAD1cdf8t8FqiF8sTuHjCqB6oljK5LUZnJlIHIQRJFce/nAnErnMRqSVSKzmhdrSJ1su9OR0y352sMMS0lxgxCTMJTUloZFvc4+0uxdDQKBD4LL8agHx/Hx3//v/4r7d28BNqWYBQGfBGNoQuZcZtDrDvQQH9ohKpU68oUKcrkKlpdWJAdWPEpoImcIXsiyEtRENhQZQrBC1sr3TI8jWd5Go4GtrU1sbm4I4BF4zM02FDPCsZLhovmTXHgHfUy8sQAEM03JFudzBURkMW0H+62OmFwCikKpjNnZOdy+fRu7+y0BMTKgR48dkyyUslWCQ7LSlH3yValWNaZiPou//9/+HssrS1g9sqzasQeT8TJ022V9+wNP86mUanB9mgUlxVISHHqBiXChuQ/ZTwIm9u5maMwzGMpEiH2y7PvtdfoCWQScBGTq0ZSjri3AyRfPRcBIoyIynvwdwW+5zB5mGvqQybXBLlS+h2CRfazsFSYwEwgmcx0GGj+lqhw7wTXl2Oy9ZC1pFMR1I0hjPq4/YVyMYRU5Bq79gMCV2beMSwoZKdQTEFaeqgNdlwwp2VgC47HHvmRjzGRbxumXQJxzFXtrheoh9iceLCsSw0yGmz3Zzf095dZWKpUDifFI7+f9xTVeX18XIHfdkdaXDs/Hj58Qk0+XadaGmztcm8FohFqlLnl2ltmtdMzm5yqZxvzcrKTgPJ6gNl8oYG9vF0VeZ+oqC5g9yFyjtbUN4/Ib+DJjypdMNI3v97F79yauX3wbH1z+EEHmDDwnKaDq0FzY8r8SQPXjWE/W8WEvvu9Rjjs8zx97/Cddn+d59dVX42fYhy1Q/Pu4Al/yCsQf8i/5AsbDjyvwKBWIgeqjVOmzHfNx0l+yoxZ7VMOxGNVjR5awunIMlnpU00gfAAjGwYShpQf+iT+WtJIuuQIRkTHHEQs3HCGbykpiKjlu2pjmkMHr9TrwJ2O9x2RvpjEadNDv7uPnr/4z7t67KVOZQq6EdDan3jyTZ5lDp83e0imspIVqtYFCsYpCvop8rgzHSWF+fkY9pwROBIIEHDTkyRZyAtp7e00sLi5gd2NH4I3gQlmnxawADoHq9WtX0drbRTafRaWQRy6fFava2t9GFE0EHsjeFWgIxIiXbFbs2Nhz4Y6n6PeGYjlPnjmL6WSKtc1tyaSZRMKeWPYqMvqHL9aDIIiuwAQ2h/JXyk1fe+01fO973z0ALwSKBEOOgLRkqH6EEydOy/Rod3sf6VxWklQyyQS7gUU5qAE+kmQT7csYyVFPLkFaoZjHdMJ6JVSLQwkw/yYoJTCi9JnOucownZCBdPW7w2OVZxv4YmMZCUMwWi6Y+B/1fE6MbJasN42j2PvKWstR2LLgT7mJYRhVP+S4rYMsUcM+Ly8tq5/VHbtIk531J/DGnhh9GQ8dxN+wf7ZaLWm8fBHELS0vCpSzBgTBRIfD4VigVWxnRHabTsPMaPUNk57L677e3m1hMOqjkM9pzrx/KG0m68kNB8qDb9++i8Gwp95V/pybG6dOn5ZhFPuR2c+ayxqmvjdkvE5Cn7MokVT/KwGsP5miXGSWb1WMLsd6WGvdkxMPBUYvba5jbm5B42YkEKUOnD/vC85xPO5g6/ZVtDbu4I233kCQOY0gmYEdJaWINozql//1aYHqbwNQ/vcfAq2H13gYsP3dsXzc8TFQ/fLfc/EM4go8SgVioPooVYqPiSvwJa/AFx2oPuzB5NPuwn/Wh68/Ztl/n1E1rA97Vp1ghJdfWsW5sydQq88hihLI5gpw+bBMN1/FPlLem0PCiZQpyYdwb2KMkwjYKG/li9JRfxpgZnYWO/tNOQATuFFKWSuXBf4KxQJSjFNJWrh88R28/+5b2Nm6j0kYIJPKIZ3JSzpMJpcxOeMRjYu6AqrZbBG1+izq9QXkMkX1s87O1jFyhwq7LJbIBht58jSYGkb4wDF1c3tHYIDMWL1eF8tIIx8Cs1qtitd/+lNj/KTcUYa4BhiNWuj1m+rBpFkSew8JrgwAsuVi644nyOaKmJmZUy/v2sYORp6LSqUmWStdgy3LkeyX/6dGE6ATJ44pn5NAbDQeo7m3hzn2lAa+sjEpJ2Vv6Gg4EOtG1BEK2KUka6bJFFld2AllsvKc83PzGLljlEslARmCSBr3ENA0anWZSRG0lQtFTCOIFSQjKbCV5bVGmj9B0czMDJo72w9yTfkzAi4epxxSGjMlmGfK8ThoNvdQKRdRpAlWyPG4yBfy2vBgv2k2a/qEKTEWO06GcxqC+lX2YfL+NKyxJ3dfSZvJageB3jMe9uQ0TfG55030O/X/IpRUnNLjQ6l1FIVIZ1JidAmuZXhEsy+HkmhL42UmKxlesqo0M8pn82jTTdhOYUizr3xW9w6ZYkquy5WKJNt0S6aLdLfXxmTiSoZNoH7y5EnD1FKGnS+KOeXcPRlARRgPXGSKRTkPc04E2symJSA1ObHcBJrqPuc9xg0XbozAtjAajnUvCPjLwXmCVMY4a7daW9hbu4mtW1fw7sX3McQSfIdAlZ9t64kD1U8CbX/Md9VX4VjWIZb+fhVWMp5DXIE/XIEYqMZ3SFyBP4EK/PCHP/wfNFwP29H+PEvyMBDKaz3KMZ/nmP7Ycz3K+D6WUbVsWKFlGNXnF/HCi88hncojk8kjkc6KuaFhUsQeN4t9qikwNtL0KBK05OBYST1MU2rLPkPKNX1vqgd7RXwAAhF0RR32esrL9BhPEwVot3bghC5ef+3/w91bVxWDk04XFE3Dc1GmWixUZVxE19YHjGqphnp1HvXajHo3CUqyOWaIuortyNCwiOY/aWZljlCvNQQgElkjzWSeKgE1GT1motLAxh2NkEw4cl6luY7iZxhfMmoC/gS3bt6QFJiZlwSRNEXKMvYklZIk+uy5CwL+O82WjI3YW5smqAh8lCnt9SOxiwRZlKRmMmkZHhF47u7uolSmQ21azroTdywXXLF+CRuddku9lGSMaUrlTXz1QzLzliw3o1JofNXvDVAqFbW5wM2A/f29A9aQ4JPrGGkdOHe6HBN4kuFWf2cQqGYEmYzPoVNvyI2KfEHMIoEqgR9ZWspreS7Kggna8/mcwF0mk5QMmPcJDYEIMCkJH3uUK1OOnBQwk9R4MhGrKwfifEHGQTwfa88eX4I7AjO6NUu6nbDlTEw2mxsl6pENpjJzIhDn2vOe5Nqwx5Tz5YtMpeJ32A/L3s0EN1YMe9nptA/kz7bqzv5S5qfSzTiRtOErQmis402+axHr64wmGmAw7Bvpb4IZtGmsrK5Kyq3e1Sk3GxyBeubwclwUSCezOQwHpu6ck3qjE0l9ZgjiGWdDWfGRI0e0YTEYDtUfy3xWyqJZv0qhiH7//2fvTZskuc4svdc9PDz2PdeqrA0gdhAg2c1pjT72/Df9AZnNR41JJpNJNmMyTc9IPWyuzeYCkk2AIBZiI7Zaco199SUiZM+5kdUcNEAUG8isAtuDXV2VkRF+r7/XI+DnnvOeM7RCKdSchuNTG50e2ss/+a69+8HbFnu3bOEh+4XFvXyg+qd+d/05vz6T/v45r252blkFXAUyoJpdCVkF/hVU4FECqpT7k0D5j7lCXiao/qxL4UGYWYxc/PVKDCps5dpfOddfy1nBi+1b37hqX3/xWWu3tq1YqNh4RlwHN+yh+jABR2GhbIG3FlhCnuvkimvdbHs5XyyVHF1hYGlhDUIxZq1Ox05PTgS+6LPrDwe2u7dtvdN7ls6H9oPv/a3d+fh9MV5+vmTlWs1lTQY5y/mhnZ12JZcMywVrNNpWb3as3dq17a1d5VZiiERECDf7yH4FZGD/ykUBksB3zr9BqSzml7nAzgGSGHM0Gdrjt27aB+//3uIk1VM2rQAAIABJREFUcnmufl65nMPRmc3nY/v9u2/b7995w8JiaPmcb8WwZLVq3cISctbAdveukFxpecbJY0a1skK1rFiV6WJmz3ztGYE9mEBAFIzn9vaOQCDgUIZEk5G1mk2NC+AhJxNzJ6J9AK3Knu2diG0k4oZcVRZzNo8M3bRjKtfWlNsxfasNOzo8FACCld3Z3pazL+DSmVS5vFL1k4ahQDTr59jViS3jWP8GMEpuOp9Lssw46n/VGtOL6Vu6jC3IezYbY0yUs+3OlsDZYDiyfFjQZ6pUKYrFpO4AS9hFxkfGDKAH2MJgqsd0sXCX+wqmtWRx6jJ7NbfZ3MIgb8N+33A5JtsUgIrBVaNRc7XafI6ZiyJ75PDrcny5JjkWYJkdDHpLMWdCxs2c6Q9l0wKnZNaYz5dyXwuhIomGo4H1ul1db2xyEMsDuMSdGekxkm8+L+48UB2YNioq1C5dqz6oDOg95t/0WDMXjg/oRhpNzXH55d/USKZW67Vcf5GCiwmOI5tFIzu786G9/cpP7a1337T58sCSDaMK34wU3DWUZ4/LrkAGVC+74tl4WQUuvwIZUL38mmcjZhW49Ap8Uvp7UXEBn3ZiD1Oq9mWN/SDA+rPiaQILLPRi+4tvXbXHv3bTttq7YjWR3a59XwAFwJkscWOtmk/8zHJpdt6H6jmzG4AL8wBc0Q/Z3toWaKo1Wio7N95FxbqcWi7MKxZmPDyxdDqyH373/7Pbdz7QcQqluhWqdQcgQno0k/vGP6V6xVrNLas329as7wgglItVub7W6vQfxmLFkNzCvDmToqWMewA4PhE7hbLYXuSc48lEc0Y6Wq6WZKwE25nLuTzSk8NDC8tFOzq8Y9Nxz9544xUbD87MW6VWKVWtUW9bq71tpSZmUjmbzRdWbzQtTdZWqFSs1W45cJou7WD/qsyr6rWaGL/jkyOr1+oCKETx7O/t2se3P7QkIhu0KMaNuRO5ApNGCk00n9hkMb0f4ZOySRAWrVKp2d2jY0lJeZTKDRsMBup9LYSBTKMAxzCSgFTAOf/GHVdutMuVXotEV2ZEeUyJPOsenUhyinwWRhKJ7PbWtgArIIyNhLBUslq5oPNZrROZTdGr2azUJHeOMF0KQoFHsl5hEZWVOpvZfB6J8W5vtWVMy5qxP81mQ6/f1zUDmKtVqsozPTdEQsYLA97vn9nO7q699947mj+MNu/f292VwzE9tpxfsQDj67Jei+WCcmW7va7AMvNptTt6HyxpKV+yeTQVW4skm35iQCxgE8kt58bGBj3Qi9lEmzhct089+aTVq3W5+fLZoSeZ9Y6SpV4z7I1ssVzZjes39DMPgC3AnDk6AyYAf+JMqcqAdif55RoqFgp2dHRs6wRZdltAFUfteDmz449+b2+9/BN77Xe/scRuWUIW8YoeVRdF9efSp3rp/2H6ggNmQPULFjB7e1aBr0AFMqD6FVikbIpZBb5oBT7JqH7R413G+y8yf+8i5v+ZQBVJ73ph/+Yvb9hTz3zN9navWhBWdZMdp8gTIesCC8OKpLAhDFUeEyXSXlKRNUgXYYhghgAzq5RYFTN4LYBMuYiscm6dVstOz04kiaUXMpoNbdw/sh9+72/t8N5HkhlX6x0LiyW0nS4OZBZbv9sX21RrNyW/7GxfsUqpZrVaQ+AE6SlxMMwV0AHw6nS2JU/d3dm1w7tHViwVzQIyNZ0UVOxhEAggyVipUpazL2AJ4xtAG4AOZvj07FhA9fbtd+zwo/dtPp0IkG619+zg4LoFAPiNwc87b79n3/zmt6zScCAUIycAa6AIGRjWkp2cngikUj/ANpsBw0HfZunctlvt+5miuLryhz7QOT24q9RG06EY0mJYsfEURg95cCi5NCejmi2WktHSZ0q2LCgriSP1ZsJaIjVGGoy0ld5I2GreR58pvbcwrYBTjKMAUhhJvfX22zKk4hw4BrVD0o1c20fGPejqWIC3/b19Z6AU48TcEJ8H8CU+iM8N1wJgDODInADHfuDLXCrwkX+7DFI2EgCnGA7Fy0jsM0wzmw7E1CBFBtghicZoqEwPMRsSAD42VFLH2LLxAFDttLYFeJGVw+xGCQZPjr1nrTgf5lKuFOX6C6CWSzDXliJ+yHJd2WDQ03V+enys3lvWb2dn25q1pk3HU6s06wKy2kC4d6Qe5TBXsFkSS/oLuB4PMX266s5d/d4OrBI5w7XOg3pwfZydnVmr2Vbf9KjfF8tOXWB2l15kfjy1n/zd39jhyR0bzDsWGT2qOQHVVMk0fx6GShfxvXiRx8yA6kVWNzt2VoFHowIZUH001iGbRVaBC63AVxGoXmhBLuTgnvmKc3Asy9pbiiVC6gij+o0Xdu3f/tW3rdHcsmKpadOFMyLC3Ma5wTZkkgQLhSupDHVmLkJEPXfrpUxguNNepiuxTACc0WwqQMHrw8DJS+k9BQj469Tm46795B/+zu7c/cjFhxRqVixVLF8sCiDPosi6Z2caH6aUY3S29mx3b189sPTJAk4wsqEPstVuCjzX6nXJbukbxIxpRt/gGkYTcOuL9YI9PU+YpK9yTOTJioTYlYAbQIF+Tfogq5XQ3n3vLeuentjg7NS8XGDb2/t248Ytmy0iRbY0mi076XYdqxovbblOJWslCmXUH9u1awfW7fXsyv4VmRzl0CgDI1YrgaSgWNS4YjQ5CWWL0rdJTE1ZfYrLBIDtO5fbTdSJZNK5UOeLLDgs1ez45MSuXN0XeKTfEXksvan0r8IW93sDxdQgNVWv47Cn3tKc59l4OBRDLUdoSWYTFxm0cfMVGBTzmtOauaxdwCHyXTJBPf0bpjpKFupLpk8T8CwH3I3rrxyD6Xv1kAJHrtmHtavVZIDE9UMt6DtGku1et9C8Adlch6PBQH2n1Ig/HD8kMqZakbs0Pxdwovbzej+kK5sqzBeAzrUBM4k0/PDwUJsKSQoLW1QPKozq6RlZp2W5WpPFimEV1+90PDJbJgLF9JGSO4zYwEmZcVXGPTkWMx6WcaNGwu1MrLjyODasabMB8792n6v10mbzqTZZ2DBotdo6PmswmUytXWdDwrUncG7T+diGJx/bu6+/ZL/69UsW+1dstqqoPxVDJRdPkz0eRgUyoPowqp6NmVXgciuQAdXLrXc2WlaBh1KBDKheRtn/e6BKjuraPAu8wEI/sRe/vmvPPvm4XTm4aTs71+207xgl5I7nrFQ+F6pXkBtkmC1urAEkcj1euRtnwE4hdNJVwIQX5MTOAj4m46lYSsARcSWBv7KTex/Y333nb6zbd468OPkG+aLyI4OwIBCIsVEQkCVaEaO6u3ug/ll+JvoFcAFoJhuV42KSg0kRDNjO9q7dPT5xRjoYP2GwUygazrAu3xMQQ05sQdEiAr2zqaTJADvYMqTMYd4Ts9o/O1XfJWAHeXMak9Gat+eef96SFHBqijNxvaNTMbn0LCLdpFYyS4qdmVSt5GJIqJ/MhdYrF+cSuQggubzWanbWPbNyuaiaB5ssU2TOsIKcAxsIgGTmRJ9ma2vXDo+PFaficmy37d7de9bqtATARkOMgNw6AqJlNqQsz7zAMed7/nCy0+Imk9VsOBhau9N2Rkme2SJGmuwyWzkPjgnIwiVZrrlz1twZDkkybo6JR/bL72XYFSf3QTfPcd6wp+Tznj+Go6F6QrnmALcAX1hNJMAYH/EcD0DmeUSOpNVJIoAJs448exHN3HVWqdgCN+kRfcEtgVqAJf2p7ronFofM4JL1et2NQVao9y7i1Pq9ro1HfbHJnPOzzz1n6Qp5MjjdV48tDtA4LePOnK5XFkX0pbpjsrkAs4sEulFvuain1VJqAMC9InkwKCMCiEgfNlY8z4pBTnJpmG3AdlgM7O77b9orv/ievfbGKzZf79nCagKq3jqwdQZUL+PL9VPHyIDqQyt9NnBWgUurQAZUL63U2UBZBR5eBTKgehm1/yOMqh/bC8/v2AvPPm3bu1ctTjwrlOsCBbCKgAeYIW64Mc4ROEpT3XADwriBBpjy4OYZoEJ0ixxl10sZFwH+BFaSlZg1GMIgt7IPf/+mff+7/9W6vROxZoV8RTf45VrdAmJHZjPJKGFPK5W62KdOZ9earbbV6y3b3d21VrstoHIO7pDtNuoNgb+1DzM6VzQMLOfe3r4t5nOdEyAFQIWUGZMnWFkZKQWBpMQAVRhjIlBslZh5a7GHzAeA2ux0BE72trcFIKnFInEM43Q8s0azrmPyMyY/jFWr13RcyTpL5JnCkDpgGK9SCzx6JScCgtSMc9rZ3hHggRXNmaf8TgAwbDcsMGtBDZBBY9qzSBKBP6J+SrWGffzRbR3nmWefVVwObOV6I3fFcArgLEA3GVu9WrXyBkAi+wUQnfeM8zPr22w075v/TOcT1Q+AhZwXQA6LDbgCMLIhsDaugYbAMRw+6y/n4PVabCYbGWII6Z3dMK5cK0S1wFTTbwv7zftYHwyxeK2MqNLUprOx1hPymnkAfpE8w2wCNqFquaaQAiNths1mLmG+IAMw1pPz5MH1jcyaa5u5sX4yUgpDjcsmzNHJmXW7JzYc9KxccNLpW489Zh79qnIkhumMdI4pZl6AdzKIY6TeVZcfqw0dJ0OnhxrwyfkArpF38zzMMID2PPuXDZFJv3cfrLPJgTJidHLbXnnpe/byq7+y2WrHIq+eAdXL+Er9nDEyoPoILEI2hawCF1yBDKhecIGzw2cVeBQqkAHVy1iFTwGqcEzrnJXyS/vmi/v2/DNPWmd735brvNXqHTFf3NTj0lop13QDvlw5V1yA6P38WI8eRPczfwCt3IwDSibzmV29cmB3790V+ELeGeRwYc2Zb4m9/cbL9rOf/tAGg67YWnovQ6JfKjXL5UO9Hwmk5wWKomm3Ora9fUXMFA7ATz71pI4H0ABMwGZiioORUwHWyQOslCxOUvXtAVTov2SeMK+ob+uNhpyM3Zwd2Ab4wGACoAAIabowb7myOYyc+TpOPleUxHM+n1itULSzXs8a7ZYAJmwnAIVaOYsgB8oAplCRgOXHrt+0k5Nja7YaAo/0WjK2XGGTROCUeTz+2ON2ePeufhbokWOtW5c0iW2JuVMFABQLyCdpauPx1Lrdse3vX7ViuWrD0VjHDwqwn4khLkZWC3t5dHxoBwdXxfCVwoJF87nAWbvdFEhkTGS4AFEAHnPigcyXrFoAFg9ecw5qOR9AJnXgffzOOR6nGymzWwMenCsOt+esKGuJLJbnGY9j8b5zoElBOXfJhtcrgUttSpjLZ+WwXF8w5ZwHDsdci6wDDOV9hhj7a/PcBoCfc1E5ZTYwegL6ZK4iJ+c1/EW9tjo7dnzatbt3P7bpZCT5OrJggCqZwRhcwaguNnmpAGfAreWRvUeKNIoWsVVrFW188JliPXCJFpObOodl1vPu3bsCpdSD1wC6i5trhGtAdffXNjj60F791Q/s1ddetlHctvka2XbGqF7Gt+ofGyMDqg97BbLxswpcfAUyoHrxNc5GyCrw0CuQAdXLWIJ/DlSFGslRNWem9M2vP2u1BixhYEFY1k0yN/3cYCOl5eY45zsgCviDCURuqoxNAaClQONytXEG3riORovIrl+/IadV3strAJONasneefNle/nXP7fjk3sCFQBinGxlqORj6JSqT9QxqjWxszCqB9euW7neFAjmRh7DHFjL4+NjAUVADUwdz9OLCxtGzyXSXmJSAIQnR2eSC8P69fo9GeNQEgADMmfOC+OfeqMuRrJ/eqp4kwTYCX4BUKYrm4z6VigEVimWFcETRXPrdXt27do1RaIAKKJ4bo8//piMlOSAXEJS2rd2p6PxTk9PrVZx+aKOvQvvy3Nr5Yr+Des2ngwcA7wBMDwvE6JczipV1zu8XqcWRanN5ktbL30rVKpWrdYEfOqtpm1vbVnv7Oz+xgJyacA7LJ4YSrJAYwyxlrazs6NIG8CpjKBOTq3VajqH4Jxv7XbLuT1vWGDqer5RoU2L9UogEJAMKGMsem0Brjj6ItlWJut8oee4RpDisk4AZH4+Pjq2Gzevq6+TNdExJYX1Ze6FbpjjUmPOgYdMiVRDJ62mT5XNDXqyAaYwsue9vtSTnl5YW3JjuX6pAfFBTqY8F2hGdk7/cW8wtPfefduixcy8Fb3cJdu/sm+1elPXA5+Dbm9kzVZT15zMknDNVq4sMu/Ems2GzoPavf/++wLmsPrI1amrQLvn+mlh9zudLXfu8UL1ZM5c50GYMz8e24++85/EqI7ijkVeJv29jG/UzxsjA6qfV6Hs91kFvvoVyIDqV38NszPIKvC5FciA6ueW6Et4waf3qJKjGvqxGNV/861vWqlSNz8oC6hyg00PHUwTslLFvJSR2Ia6WZZM05zklRvn84xM2B9iNQAfSGOdxNH16wFOzg1zcNJ9583f2Ku/eclOTo8k2wSMItPN5QsCq8v12rpdQBXuvjUZBjXqHdve3bXHnnzatrd2BGLPY08cY7eQ5BLpMXMjJgVgMp8u7NqNawJglVLRumd9STVxwJUb7NL1Wbq4nZVNJy4Kht8TB3L39m1r1Wu2Nt98Yl7ooZ3NbJkmFoaBLWEGxyO5EAOwiHJB7glSnkVTxczQL8m8kAD3RyNFpTijorylcbRxtaWHFqfeBNLNZtOpXbm6J4mqi5NZKlMTcCkWWJSty7et1moCXJhWTaZklWKa5Vmj1Zb3K+Do7p27duP6TYFP1pEDnHW7EIHWrCMbdRmj9JYCIllb6stzMsUK6f91zC+Mntu4KAhMAzZ5UEPmSk8uQI8H80VKq95YM4FbDJeQ6HJObCgADDl3Z8xU1jGc8ZFbQ6S6HPOcnc37OUW5JMvY3v/9e7a9s2PFQihwDQhmA4XrFbMiJMlsklBHWHLWm35pSdjpB67XnfsuxkxJLODIawGNlBjpO5sz945ObDTs23g0UK4w5/7MM88qL7bbH6gX1cdhWm7OQ8t5geWKRQFf2FTqRA8q8m36bjFU4pqlZju7e1IxYJyEIZQctqlvWHBZt5Px/fqLgV3FFg9P7Fc/+4794lc/tf68YUkOgJwxql/Cl+YXOkQGVL9Q+bI3ZxX4SlQgA6pfiWXKJplV4ItVIAOqX6x+D/bu/x6omr8yYiuJsCjkEvWo/g9/+RfKPQ2LTUtX5IkinXTsaL3WFDsIION5gJBjrnCgjQRWYGC58T53YQVg5GGyNn2L5/1+yBqR3fpeau+88Rt75+3f2tHRHQEhDJJqjbbYN3pUYxxrRyNbrTxJfx2juie57hPPPCegCjCAVT3vi5SMVm67ACAnQybeg77A0Xgop99iHmOlnPmAJrnvrox+TYAJTBUusdVKHU2zmC1qgLQ2B2NpJldiAMRkOtPze7s7FsN6zpxREQADFhFgIsCcLPQ3oGw0Goohm87njqXOBWJzp+OxM8qpOKOiArExPlmkSGvp+YxVe2otAyK3Ag7gV8vqDx0O+1YEyMEG09Pph04ynA+tUq0LsHW7PcvlcE/u3O/NdLExuNrCFq+cW3BKBio9oZgX5dRjy1oCAsVoSoaK83JJP/M8tUZaex5ZRL8vAA7W91x2ixSYE8SAi+eQQVMv/gBmqR+yax78G9b7vA8WgArQpX8V9rPTbAnEAsABeJg3sV70d3I9wZ4ih4apxFBLfbKSnwd6LeNj1oWUG+A+Goy1yYL7Lkw71yxs9HjkerWZ39Hpqfp5R8Oe5Yxa5RU1UypXJVtnbaazSGuDXDjw8+YXCjqGczx2vbLK7A1yGick2mcRWaA6OIDLeWKkBQMOA6/Pk/KFCy7Khr7daGbppGs/+9Hf2G9ff8WGi5YtMkb1wb4SL/hVGVC94AJnh88q8AhUIAOqj8AiZFPIKnDRFciA6kVX2AGaT4ungVHN+4l96xtX7Jtff862dvaVo2oeGZWpu5n2AQJrmfNg3sKNOH13gDekjIARST7p4VxgXOQiSGAEK7WGZKL0Ky7mALhQGZsAovfee8vW8cReefnndnx814GcYlUxHwAZANc8Wliv17vfowpQbTQ61tnats7uvnpWAWE3b9yURBjgAYjhJh/2DaYS1jIMijaZjw0GrpAPxP7SuwjQLldKktTyHuYvuW+lYUUYPeTI1arFONEuZrbaRKBIJus7l9tury8Qg+kSHKRAndhRsl19i4leybnIFkW8APJ9z/KFghhpQCJAtAKDTDMkyTRy2y0IWAOg+Y8hwAqnW8ce09tI3+ZKjKBMmlZIfiOxebDGs9nIGs2GpKPkd+aDktWqDTs762umyihttwxp9vbOto1HY40DkwrD53o0HVsqOW+cCHjBaPJCF0vjiYkEDMNSUjt+L6CqWJuSxSk6aXo3kbJGupbOzZAU3ZLP23rlIo0AfVw7kkcXihqDa0xyWJhcYnGCQBmrOCIX87jjOgMrOUonC8m+macYaeoc4Ajs6xpkHdVrO6fHF5fg+L4bMXWgrpIpBw6EK9KGFyL3XrnonDtH92SkNJuOFU/DvHb32Dxp2mg0sdXak3x9NBpLNo7c2C84VhcGnmNxvfA5whiL2hC5Q+2IHeps7SiPlbkzF0nRNwC2QF/yJr+Y6yxdx5aOu/bD7/wne+u9N204b9ps7eJpMtffy/he/ewxMqD6cOufjZ5V4DIqkAHVy6hyNkZWgYdcgQyoXsYC/HPpL3fq/so3bzUVUH3u6SdsZ/fACqWGLdcuBgMAAxDgJpsYDR6K0VitnGFRgTgRDHZKNhgMLQxzdnZ2z1qtLcceLdcCsGKDkMvmAQJ5sXCDs2M7Pbltv/rlj+32xx8IwJQrdTFTS45d2jivzucWLejrw923YFev3pSMs1htWL1es0ajZdevX7fZLBIDLLfcIG8zgHGQF9M7HsPQrazdgBmOBH6QniIlBizASBJDAuADkBTDkqJGcgCM9UYWbGahMjJdXifnBJM7ns2tVmvYZDwAjwpAksmJbBbwyZxPu2dWb9ScvBWmEgYtSezk8Nj29vdtNBxZtVxS76kktmkqgD1fzCQT5Q+Mp3NXxsXWxd2wBr7ngDGmTAC8KFluMjuJQ4Gpm+t186kD52StWg7mrqA81U6nIwkucmnMmRjb8+ifdDJfDJXAmdV6VaDYufmaFYsFgXzWFRYbRhBgxc/IZQGeK+D72rTe9OcqqqZYlNQXdlOmSUhtFwsSfWTQxDz4jz9jA94AZE4G7LJSK4rG8W1lS1vGyX05MjXguiCCBpAJG8raV0rIoYlJcmsupjuKHDMcwHozj4Zk2VzPzBvgnA+pK2sdyrUYJQD9tawlzPV8Rp91We7Rf/Gtv7BCqWwffvSR+X7ezM9JBs11x2YJv0MyzmeFY7IJAXsKmA0CzMoqlq6W2jTgs4RcHVUA58Hr6EFWPTGYome45DJ3uRbn3Xv2y3/4f+31N161XtRx8TRYfilH1blxZ4/Lr0AGVC+/5tmIWQUuuwIZUL3simfjZRV4CBXIgOplFP0zzJSWnuX9yJ57pmNPPvGY7e9ct872FVskRGquZJaTLnGgHdvezr5YIJfr6Nt45hhDABOSSMAJfXvT8ZmYTnJTkfJevXqgnr7T3olATs4HbN6wQf/Y3n7rVXvv3dft9ofv2TxKrNnedbJImd24KJKzQV+9nkhXkf9ud/at09kxy4XWbNat3W4rpgYA1+/3dEM/m8+tXK7bcNBXdAvACAAAOKpUnBwZdkusoOfbaNC1RqOu7EpAWRgUNL6Xy9sijsV4Aap6J8fOECoIlN+pmJNi1Ulw10uLYTyNzEzcW3ELTuXCG83mkvcq69RbK7cTxpY+XsCUwOZ8JrC3u7er98NkO6krkUCudxOQc17z4WAgYMv7eT2/F1MXpTadjtSvmqY8D1As69xgm5N0bfla1Rq1hg0HE5tNF5IZY/4D+Dw9ObKr+7uSqMbLSAww58tcYJrJCAXYIVel97YUlp0cOXFAslgi9sU5BzebHYuSVKw6zCkPgNsHH34gsynF1sh86kxz5/oAqJbox4wiRfMAfOezhRhTpLwC8LHre1V/L/3Hi7leD+NJvegTxml5Ops7x15yStOVwC11QloNCAa8IrO9cuWK1grwqszfyUQAHnnyOasrNjx2ZlAYNw2HPQvkMBzY3u6uNetN6/cHYlOPTroyooJdpUdYucJrTz2xbIZwPSSLuUyY2NQQa+3ndI2ymcNGChOfT2aah5sDGyNEQsE2u9zYXv/UouGRvfzSf7PXX3vN+smOXH/Ni+RyDVcPm5w9Lr8CGVC9/JpnI2YVuOwKZED1siuejZdV4CFUIAOql1H0z5b+Bl5kzz29ZTeuX7Ubt56yeq1juTyGSoGYOJngjMmqxHRmoRt8GK50TZ8rbGlOz/G6aDG3dDG0rc6uQAd9rfy9WqUCIrCMME5hWLbppGe97j176ed/b0fHd8UmVWstq6unMJD8N13GNtjE0xCzUq837credeW6bu/t2/b2tgABQJX+UkyM+A9HmmLyg4FOWRJgSZETF/1RLRQFgGN6JellJSIlmjmpaUzcy1Kuv+12x7qDviXL1EL6SzfHA1Scs22wWotkKUAO8zwY9GydkmPq3HsBWXJNRj5NdIpvNqWXU2zoSuCJOVLbQpBTvA6sHmAFRpB5YxY0W0xcjMtkKqCjXtZyWb2+GAjx2vMHwMn1sS7U1wrLyM+MAVjt9Qc2iRK9b73yrFZuaK70kQK2AUPMv14uCdQBrgBwAPudrV0BZY5DVmkunxOYKxcdE8zYbEhwPMXEIK/2HciV++3CmRYBLAHtjz32mH388Yfa+ECyy5ox1jpJBdDYLCB3ljGQm3NcQC/mUZwT15xif5JEbC9rwPp5uFCRTSuQHaoGSZRKGsxc6G8FjOLIDDhn7fk3dWQsJNGcu+TtHtm1c82ba0yROb0z5a0Gksb7dvPGDUl8iVIKC0U7PO7q+sHEijksl2tlCtNrSh2rbMYAmGV85WoyWbCpsLLJZKZNk1ajYdGMa2V5P9fTXUO7AAAgAElEQVQVMK2sX98TmxpHcxudfGi/+cV37LXX37BBsitG1bx4A1Sz26jL+Hb95BhcMz/4wQ+y4j+M4mdjZhW4xApkH/JLLHY2VFaBh1WBDKheRuU/20yJeJoXn9+3xx6/abduPWXlasvWFlisHsPCJjamopt4ejCRcQJS+fncBAcAhcMqLNsqwsQnJxYIma+Md3wTm8eNf6FUtVK1araM7e7H79rPfvojOzs7dhEgtZYVS1WBX5hVxa8okoOomrUdXL1h7daOYmyK1bL6R3d3dsUq0ouJ1DIkomTtmC7G5GfADgDPQ8a8XtmN6zfE9CExBijMJyOBBv4HmAaIx1Fis2guZjSfCyQp5n2u97KgvkzOB6MmHGYBW0h1ASL0QdZrdRnpAODieC72cDwd22SKA7ADsUSZAIj4XaIYm0isNWPIfZj815zrhV2t6e3NCSwBQGGKe92upMPHR0diV3mP3Ji9tY4L8IHt5RwBfoC7KE5tFsc2my3EfPs58khN8mr6TJlDs920Zr2hPlXAMKAXCTAxQ7DASG9nswnNtDIbEstuTp5KDcvVkthPmHGiRWE9Od/hcCCGlxt5Nhc4z6OjQ7Hc9BgDxJrNphhVanjelwrjzGsVSRPSg7uS4y3jKU8V06tNvqrLsM1pLRyYrWtDgFJonp5v6Qrm1vUMA3BZW4AzPatsAHBcrgEAdb/XV/QP47Kmd+7csV7vVKwqxlOVclE90pLIr1izpaTzHr2psOqxW+MYANxqK74IuXPgORDOpgQs7ng+dZs5uETPZ9agrsuVpO1d4oTot83nrVh05w/LnvPXdnrnHftv/89/sI/v3LGpXbfI6uYpRIlPa3YbdRnfrp82RsaoPqzKZ+NmFbi8CmTfsJdX62ykrAIPrQIZUP2n0nMD/6c+nBnP5z0+XfoLuACo/tW3b9lTTz1lTz3zonW7I4O9rFRrYiPp/UMaSiZkEDqTHNgnxuXGWWxWCRYuUo+hrVMZ83CTfP57BzBwWp2ZeYGko/nA7OVf/sTefP0V6/e7MllqtLbkggvjiksvmZbEuAB4cFTd3tqzSrluYb5kpVrFbty4brUakl1AgslkBwbyvIcTdo2ePpi5Vq0u0MzciY5hfv0hcTIVmw1HVig5d1t+z3zPHW4BFZwfrBevxTUXgENNYNqKFRflQ++parNwQI61xD1Y0TNLHGiHeh3A6NyVFzB0Htei/sPFQkAaICJZcT50gN/Pqb+yWHKS2LOzMzu4eiAGGXnsP7n85iwXEPEaaH0kOU0Sx9o1Gv8UL5PLWbc7FMNH7+Xag/FFIlxRTynnTs8tYBj3X+bgGOeFel7lOgsU8mDIc/odoI5rRE65laoDzLDEkjmXBPR4HawxTCiXOqCb2nIJM0eALGCOXmBAnDYPqGPOxdNwnoBpOfqORtbqNNUDzfGYI464bFgANPUAv3I+YUGZwQBSxnPS7FBrjcMxtVV0jgykzIH69UqbDjJ2KhbVc8p76LVFHs36rAGLuZy9+PxzNp6MNmDZt+kc0yvcnmFDydeNpAy4enAgAF4qlNRfe86m6jMc+HIglpyZvlT6ugGzK45RkYyX3lmkzcQCMZdlsrBofGT/y7//n+yke2aTFUCVHtVk06PK98m/jj7VT34PPsh36ad9dz7I+z7v25bjZkD186qU/T6rwFe/An/6HdtX/5yzM8gq8K+uAn8IVLlJeDDg9dUo0596Pp+8SfoitfjDY3Ef/IeuvytLzcNgZuVZsxrYN164Yi+88KLVW9sWRysrlmuW24BQHFJLYUkAEOdcGCdkotxQ8wAwAOAAajBKiGnPMz55LUACgHEu26zVG9Ybj205n9hvX/mlnR7ftaNDpL8La2/vKDoFt1gB3TCw/nhohbCkTNZ2c8fq9ZYVC2Wrt5u2t7+n3kf6AkEksJW4u9KT6kDjhlXDITbISzYK4MBQh57XeRQ74IAzrCuSQAuGPYBeomIAY0hdG42mQA7gBY8aAIpcagPH9gGQJBddOakqYJl5I9NFSnrn3scCUABMgCb14PUyLBoOjM5EgCc1w1yJv2H9AGXTyUR9pgAb9ccCAnGAJTc2isUWK9fUiM9ZahxAMQ/3vGMTZRS0dqy4WL4oscFoZOVaU/Ug6oc4GcbCGAp2mf9zTsbIZGH8Vtbrnenc1zDkG9adn3ks49V9qe94OrViuSQH5FqtqvkCogG19P3CeLOpQX8srDk9nvRFF2Cwp1NtKPAAUDIOteAh59/x2DrtjphVrjHOhflxzbCmrAGfAUmuPcFqbSxQA47TxKV3MhIzyeYBZlrtTkvXNsZh1FcqAs9XHykS82azZb1+105Pjl2sTdGt4cGVPXGXSKeJbiJi6ejwyBqtbSkDyFLtK2PXbXQwTyS+nU5brDpz7DRq99eejRVF6zQbYqrbnY5ijRwA9ywsBtZsNGSa9MFb/2j/8X//n63bH9o4PbCFsQmQmL/K20obX/86gOqj9l+ETPr7qK1INp+sAl9+BTKg+uXXNDtiVoFHrgLnQPUcWD0IOPu0Xe8Hed+DnPy/BCx+1nv+lHNibv+SsT/rnP4YUD3PUc2tc7bdLtnzz+3YE48/aY3GltWbW+q7xJmUG35YQZxrZ8hbfbPdvR07PDrUDTrgdTgaWiEfCmgArJBQuh5F+hsj5wIL+7N0sSTEsgwnU5tPhzbqHtudj39vr7/2shiqVntHElqcaYmdEdhMXX5oWKxYuVRXNmiruWXlesWuXb8u2SzggJt9ehExVCIGR+ZHva5Vq5WNCNJzzCc9pxtwSxTOaDg0fwNqJA0NADdOQuvkuen9aBmBJD9w7rSpMziScVOpeB8Uch7DyVhMYyFfVHZqkro6CMRUa2ILfVxb08jSKFadSsWi5KTMD/Di3JYB+SsZ/gDwvMC56gK4qBO/ByEB8llvXJDLpYLApMyVCg7sgldgvJUHS/9po6Hasi6j6djOTvu2vXvFCjjOyrSnasslfbYlATfXZ7wS2ISVJBqG4yBwjVMHnlmj+5/BlScgWa5WrVSp2GQyvg8a72fBYpyUJFar1zeAkPdM7MaNGzYZuLgg5ah2tixHpmzOZdACOQHa5NienpyIYeVnwCas6n35s+8JhHLNnTPd5KQiUY+TSKCR952enUp66xyVV1arVu3uvbvuGgwCHY9j0zsMy3pyfKhNCXpcMXai9/nawb5tdTp2dnqq6yAsVd2GQAUWe22LaWQLMolXJraZ4/B5gWmmN1dOx6mTe7MRwrVLPzPnhnM15l6wrKxzLvQlQUaSfnZyaP3j39vf/c3/Zu9/+IENkgNL/IZ59KiuwgyoPsgX/gW9JgOqF1TY7LBZBR6hCmRA9RFajGwqWQUuqgKfBKoXNc6DHvf8ZvtPkYB9noSM3/8px3vQuX7W6/75eJ9tptSoBvbC83v2zJNPW2d73wpFmJ2aDcYjsYswT1vtHTmvYuDi1MmudzFZJlYulgQiYCQBgjLbSZdifThnJ4X1rFquyTE2XyjaFFOdasnufPiO/e71V+2tN15VT2GzvaWeTBx76ZHlRv1UYLNmJaJrilULw4pu1NsbIyXkqfnAZX0yXwx7ztlOejl3t7bt9kcfWb1Vd3mvAFrFnSTK+CTrchU5eS3zRAKMvBVJKGBTGZpr8lF9nSvgkGOc1xh27jxrlPfxPDLNwXho7daWQBK0JGAfJs2BS0+gA+mo+lIjB5xGk8F9KTXvA5BC9M4mxLQElqzoWfUF1gDhO7u7mgvnJRa3kLd4PnVzrTjwdW6uRC0Av4BD+nbzQU7mWMS++PnQJuOZVasNsYmYIBXLbBTATAOq3ZripuvG82QcVEXGvExsES/URwngQjaLxDefy1t3MFA/M+uF7JvzBCTD0sOm0qcKA60eXUmUF7qkYZcBkbCZsInjEfFCMKtzMZesE6CU9+zt7kmiPiXDt1BQzcT2sokwm4qlJD4H8E5fKOtKLU9Oj51EOe/MwHhPuVxUHWUEli61GcEj5we6TojxuXv3trJ9karnoZ29td28diD28/jkUG7X5VrDiDvN67MR2Kg/tvburjZ7AMWc+/Hhse1f3dM8qYlH7I8R+VQQc14oOpm3A9H0ANNzCmPuXIvp5U3imd374HX7zn/+X+2Djz+yQbRvsd8UUFWOqvQND9Ia8EW/cbL3f7ICGVDNromsAn/+FciA6p//GmdnmFXA/vqv/zq7k/qSr4PPA6pIf6FsAstZpWiS/n79ueet2dq2Qli2WmPL5hERILjlJmIGm42ODcYDSU0BkOR6AgRgLAE/92NqwlDPY8TDTTcMnOsddPLNsFyx6Sy2wF/a7Q/ftY/ff9vefO03Np6ObHtnVzfhxUpFOZ8wTGf9vpjSsFC2ztaO+YahTMWuP37L9nf31Q+q166WkiHDQAEeySVFslvI5yW/bTQbknMC2AByk9lcDsOMgSwYgAIAW/srMa5kskKy+V5ghaIzaAKXAGo4V9xi5WQ7j6xSQ27pibXkwTHnMX2QBQEqXl+vNgRUkCYD+mAqwzxGU77N5s5tNiEOBufhZerY4V5PzCvuvAJrTMAwgAIch2LkeP95bA1AMl44R2C1PQZ5zRuQBrNaq1W0cUC0DXXmedi9WrNlpyddW6Zre+KJp8zWvi3SSEZEOCxzPZ0bInE+zB15NIwqMT1cCxhFUVfnOJyovzZZIiPHmMqxuZw7ebs4C2tNN7JnsYg1NhI8Sa5rxZJAJIAQd2KAmhjaUkkyYNaHeQOIYfTVPwuMW64EcGHEUQOMRyONAeibz2bK0T06OlLPMut4ZX9ff7NZoLzWMvE+sWOrV7YxDHN5rgBDNiIwQyJ/VlnCS9yGQ+u0mnovmy0w4Iso1bWaLF3WcBqv7KTX18bHzva2WFM+W6wXBk6sZ7XoFASw4jhDw9Yyd9aS8c+jjbQRglS407F+/8QWg0P78Xf/o73621dt7t/c5Kgm5imeRrD+S/52yQ73IBXIgOqDVCl7TVaBr3YFsm/Xr/b6ZbPPKvBAFXhUgeq/hFl9oBO+hBd9Eqhyw6o4DFI+iWjEFdTLmb/2rVE0e/Gb1+ybL3xTfYpp6lm+WHE9jhsmFOklN8rRBpDiqioW1TOZ7Zwb3dCnyg02zFip7KSSPEePYrPRshVy4WrDlmK31vb7d163d99+w95687c2HPVtZ2dfUtlSuaIeWYDHSKA3UCanTy/pKqfoj8effNLa7W3L4e67kcYih4RtlGur2L7UatWKQAsARL9bp2KnlC1qJomzB/OYdz2snBvyT4CI67v01fcIwEtgugpFgRrX74l3VKLXxamT2E42LB6sJQAL8IEx1Gq5Fosq8EwcynxmlUrRvRdn4CgS0KYBljkgrQXwUStkqIAjP8jJ6RcACqCh/q5/1LGL5UrJLHV9o3m5MIdiOQGkzHdnZ9dOz443ET70amKMFIPGNb/lElOope3u7llAlmmcyGF5MBxq/dRPuXYmRwBVDIGcuzOAlXk4oN3r97VhwHqXKlXXXwrARE6epGKPmQ8y6PM8U/p03c8zC3PBpo/TMaLnhlZcS+efy3O2mHHYpAjLTpYMM861O52ylsGmp3qk2pYKhfsuvu4z4vpdeWB65OcAgabrRSymh5Mza7YUU7+13dEaHh8fOzOl9dIKIddm3a7u7ytqh/fJMKzRsrBYtnKpYrNppNxhXLCJCZJLtBtWGxQ8qsjHMcDylvfjcErFgtaP55Gzn7tBA7SRI3fPjszigf3i7/+r/eoff239dMuWuaZ6V/1VYCuaqbMc1Uv4xv3nQ2RA9aGUPRs0q8ClViADqpda7mywrAIPpwKPKlB9ONW4mFFXm7AKgCk3rzJT8nzzV77ttsv2wtev2pNfe9rK9brlC2Vbpp7lyBytVGUEQ28gN/+YHCFfnc0ntuQmPY9zKvmP9EOWlOtYlFNtZJbbxIH4ZoP+yKq1qoCTGNZCaLu72/bKL39qv/j5T+2se6QxOlu7yr3E4RenX0AUcSgr37Pt7V2Z1KxSszAs2te//oI12h31NcqFF1OfOJE8MyW+BNOcJHZOrray0CendCBWrxiWXKyJWF8X9wFDCkCBgayWXC4oQsvzuBIxhUks8AJrB+hYLCILA38TsVKRXNnfAB8n3yxoHJOhkW/zyVTAmDnifttsNxyjh+SVPlkzy+eIfpmKXeR4bCzkC8S3DG2VLJ0z8XwhVtD3PLFu2jBYJWJKm7Wmei3DckkmVQfXronJA3Q2m21Jfb017DN9r76Nhv37ZlcC0cWSZL2FUl39o2SkpvZPEm5g1db2llj22WRqURJZf9C1YsG56ALyQYD37h5Ktsq6AMzfffct9Z8C7mHh7907tieeeEJxL9SJ+tKPiqR5NB7b9tauADFs6WTQ0xoC4BVDg0Q7X9TasLlAjcuNuiJuXMbrWn2eMJfE+sxGQ7GmPM8YMq8i8gcZN73T+cBKJTZWUhdxRE0NefPEdnd3dF6AcIA68uHj02MdO1cACBdtfwcTMCTaEzHgo/FMTr2LKLEr+1fl+ouEOgcLXijpXKLFzM7OutZptFyu63Qi4Lsyt9HAfIh7EmsfR9oMYh5sGNVqDT1XyHtmi4H96Dv/t/3kFz+1uX/V5uuaBWvPSX89zKcyVvVivlX/+FEzoPowqp6NmVXgciuQAdXLrXc2WlaBh1KBDKhefNk/CVTXnnN/Dby87TTL9uILV+2Jx5+yYrUqx99atWFxSvCkZyNcWZtNgVLX4+mMfpA5CiAgTYzm911WJeccDASWiqWinZ2dWKvVuc9AwmxicpMmc+uf3rNf/eLnNhr3xHg1Wx0rFMuWlwkRbrqxgAN5lFtbOxYWKjJ34ngvvPiiBWFREk3uxQGWFfpfJxOxseR33rx5wz76+APNGyEkzCxMWDEkbqQu2SVzBNScR4Mop3MDCM/7O12v4lpzxNGYAeX+6+XMPJd3KkdbTIUYG4YPgLpx3U0AzsnSVkkq0x1ALHWkp9T1oa6ME0HqutVCIjxTTAvg6GzQF5Msdm+KZNTs+OhYQAaG7Rvf+Ib97ne/sytXr+h9xTwAeiZwj9EP7CU5pDhhpQJxjgWeL8hzJZZmrZrxOO+jZg36A0CfOaBrgZVq1Cux27fvqF/z8O6hPfPUM1ZrVO3o+J6LTskjU3ZdkWKvVw5YR0TXwF7m8zpHrhnYfaKFZLgVBGLJYcA5h5D19zy5I7M+y2hhQS4nAMdaAto4IED9vF819ZzJEOOdnJyIyecaRKaeLHD7TdULC8uP1LZSJnt3pv5VNl/4w+YA689aUrOPPvrIWm16Pj2tMee9mM6s2+/rekltqfUCrOJAfHzvntjpRUweLLm1ZpVy1QIfd2CzeJWKVWYDgrimk+MT22lv3e+FxYCsUiuLjQaA54mi0cLQJ+t6qAG0t27esnv3Di1JZrac9uy7/+X/tDff+52Nl7u2zLXMz4DqxX+pfs4IGVB96EuQTSCrwIVXIAOqF17ibICsAg+/AhlQvfg1+OdAFeDlS/pbC82+9a0b9sLz37B6uyWnUh9dopezOIFLc9EennodU4FMwAXOr9zYY3ADiwWAcPElrrePG3tYPp7AnMcjs1VmS55FaWz9/qkls6H94qWf2WjU041/rd4SWwpQglFFBgprGRQLVq83zc+5v3d39uX4m8uHer1yPQEua7MkiuU0u/YxFEIeeWaFQl4CSPocHdA0Wy9NgIlIEmWmzqZ6Pu/nNgZEa4tjekVLmgfzBsAAXvkbsAngEADDkZd/kA26kSoDhPgZ1g6gCgPL/NI4ltyXMQEluMcCWufTsYykEpxdPV/ML47CyWptg/FEY8KkEnXT6/Y1HsY6V/av6HcwtMTULONYua3n8TecI4AM+SqsZb3WsFXicnDTVeLkupHr0WQdz6XKQViw6WRuYalsabK04WRmL774LY3L+sI2Xr16oP5aHtPpSPJUHKHzQWjlSkVMIQZAgEwiadI0FuvLGrJpQIGcpJW+59AW87kk2RyfGiHHPT09tXKlqH5OagKzzBoyf9h5QJ3Aa+CYcWrBWvJ+mUelkeW4NgDucaIIIJje3Z09vZ4YmPNoHXqtlQuM3DhJ7PSEsQGOyNkja3fa1u12bToZbTYYkOTmrFKtCKiexyKpxzSPvJsYnLYcrxWV43lWpqcbaTFuzGSl8rnIBdrcyYc529nd1ueLB724Avr00PrI7R1YpU9WsUPrxIYnd+xv/q//YO/f/cAW/oEl5KjCOtOj6rnPefa4/ApkQPXya56NmFXgsiuQAdXLrng2XlaBh1CBDKhefNE/CVQVT7NcWeDnbb9Ts689VrcXXvim1Vtty+XJ2MR1tSpTFxxPiceAnUNpCOgDfNCrCGiFEYRDQ0oMGFuu3Vc3fYv33ZBTsjvLeg3grTvoWbSY2LB7JKA6HvfV+4e0lxeUylUBVcxw6HP0C3mrVuqWD8uSr964fkuyX8Ae5jWYKanHlPgSyZALtoRBJWKG/loZQvnq66O/cHt728WHFMs6Fzd/z8oFx+QBfJxzrBS5csjFQIjf0eNKzyQmS0gxN/ShDKNgHHG5BaidOyAHudAmEYCqYGuko7mczKeYL4ASeSsAh75C2OfVMratlssPFfuWruy029frAXKAIpjGer1hU+WT1mwxiwRaa/Wq+mippVx740RgHHMg1hGGPF8IbLmYWyzjpsiBKxjEjXMwLCgsq2TMYrVTK5brWpcbj31NDsz0zvZ6fc0dB2Xei9GQA4pLZ3gUhOrHpFeZayQIfPv4448FMnkdx2EcABcAG8Mr5MjUvV5tuizUTfZrFC+UY+ryeOkbxlDKgTlALtcW12w0j8VE8nvY8n6/K+kuUmdarsmJZRyMiLgGAMSAXcXQEAmECRPXipj5qYuy2WwsEIVDbi95svxbsUVywfZsb2/POu0tgXfYZK67JF5KDcDzs+lCr8+XClpTyXaJbFotbdp3wLtUdtm2LnoH5pVIJ5fxSk04Fp85AKu6zBNcqxe2mg3te//5/7A33n3DZqtdS4OWeWJUAapZhurFf7t++ggZUH1Ylc/GzSpweRXIgOrl1TobKavAQ6tABlQvvvSfJv3VHfXKs8eubtv1ayX7q7/6H61UrVuUEN9SNd7jgBrAr2jxYmGFwEkguVfmplkmOfSjCpjCkPk2j5y5EDJGMZBkbcaOidzqbNu94yO99+Tk0EI/tR///Q9sOOzKERfpL2wujCpUJYAGwJB6ZqVSxUrlurXbW3bt4IbtH1yXq26UJmJrJ6OxlUoFKwIAADSlogMZYShwmMxdTM5wPLD9PdyCvQ0D7KJnPMW7AFgceIIdBqQ5N1+cb1fqzQV0Iad1kTUAORxuCwLh1ArpJwY81EwZtGFok8XUmfOsPVsSwxJH1mg01RPp+mLX5q1Tm0zHtkwia+FGnK4EasicLVVqYjtPz04EamD6MFTCyRiGEfY2iZEe+xbK6ConN164cEAj4EcbCX6grNZi4FucuuxZF1vjpODqy12tVD/Vp1IVsEPizAYE5lVXrxzYXKztUsCz3YaRhoEEGPbFIALaJV3NB7azu+MkvMWNpHYDanNB6MB9Alh3rB81R4acJlx9nsAa19J0NhbgximYB3NEQrx5m+Y+Gk9sZ9uNJZlvoyl5M55ftlpumGDniEyvq9xzWS9zzDrnTt1YX4AvLLSuY4NBnkhCDCBnvQf9rl6HYgAGvtXeUowTh8M4DPk31y/HR3RObzefm5Vv2jQQgz9fuONLouwejM9aCSwXQ8mUYVv5m/mduw+z0QFYncVzGxx+ZK/+9Lv2ypsv22K9bynxNBxMPaoZUL34b9cMqD6sGmfjZhV42BXIgOrDXoFs/KwCl1CBDKhefJE/CVSXa5ignAVeYDf3O/bU0x37i29+2yyXF0BttbZtOJqoT5RHqVi0QuAYHiJUcv6mR9P3dHNN/yTAxTGqZqdH92x3b08s7GLCDb+TxlYqVRuOMOop2mB4Zul8Yj/8wd/ZaHTOqLZkpATozYf0DPrqNyzVqgKwGD21m1t248Yt297bl6R4NBlbp70tljK3QS5ifJdLRZ1gXoOL7ah3pht9zGqQkMJMVSsVgYJapWLocs+dZJEFAyZ4ALYF5LyVWENJZulJXeIezDxz6nuFnQUMrn0YWVc3ei1hN8eLiaXLtdUko0X2uRI4ErsJo5nEtphPxNYVgryiVABx1VrNTno9K5Qqtk0e7O3bYhbPumdiAwF2OMi6eedlCpSXDNZFmwBW5QZcQm4KmxsI9OWw09qAUUD3dDqToVMu74vFxmDKgfO1LYjpSZzz8NrLWaPZtuvXbkiSW6o6p93hkOiYiuVzBUljqS9oiRoyx+FooF7T+YxrytdGiCTEk5nYVKSw5zmq9K3C9C5XK2tUm2JOz1lXjn1wcGDd3pkNhwNJuQHKnAu/4708MDSiBnLNTWOL53PSmCQjp46w6jDT1Oj8PGVStYD5zWtMb+2Ljcc0DHkzjGtnq2398cimg5EtFlPDposatVttyc2Ry2Mi9dTTTwvoxotEnwmOzebC7tW9DZMOg+76awtsklCL+cSiWSxpN5JpWGRUu7gCMxfOEfBKDBCsciHM29HZsa1nQ3v5p9+1X//m5zZb71rqAVTJHsqA6sV/s372CBmj+jCrn42dVeByKpAB1cupczZKVoGHWoEMqF58+T8JVL3cWjfesD0wqs89t2vPPP2cTckErddta2vfogTTJAAQvaJzsxRzpIKksjCQsEFilZap5XyyKgu2TJbmkVG5mFm9UrHJdGTrFFDsSya6mM2sWmupZ3O5jOz279+2X/7iZw60pqniccqVuuS25XLVBv2+XIULlbJYqbUXiE29sn9gza1tyxeKNhpObGtrS8AUwMgNPE7BioqZTKxSqUma2T89VV/gPJoJpABSm7WG5JcwrtREADmftzyy3sXCgjCwuXI7ydKEWaQv0smhYUthRputhmPjfOTBMwFVUBpyaSzOwv0AACAASURBVPovYSfzlYL6FdMoFuMrCTF9qZHrHUWqjGQXsEZsj/okS0XlYE6R1K5d/Xg/vZ+8h75SgAssJkZGLtu1LIYZw6pqqWxXru5tXJZLls/lrVwsaj7RkrFiSZTH04k2IujDHE2Gm0zcWPORfDnn22A8tpxHf2TOKjXMnhbW6nSsUq/ZoD+UpHi99iU/bjc62gwAqG1v7WguPB+nkQAUgJXzS2POuyjn5eUqFjiHMZ0RT7MxU6JOh4eH9sTjT8qtGLmsY09HVqoUxfbOZhMHgudz9YnyN9Jd2HBlneLk2+tZpVaRguDcEZhPXbd7ph5UGEsebKiwhoxbr7h1jZKF5oCR0qDfs63dPQHvxcSx37De1AmzLzYjAMmsPzJknqcfV72ww5E1tlpyl4ZdR4YMUA5pbc7h2rxUTagRDtmj8VCbIdSEOCWk456/Vt4wdUjSyLqDvrUreXvpB//FfvnSj22YtC0N2htGNZ8xqhf/1fqZI2RA9SEWPxs6q8AlVSADqpdU6GyYrAIPswIZUL346n86o+pb3g+tXc3bt//ypj315LOSeq4Vv1IXswqLKbY0TZVBmeLWm7q+VIAT/4OB4jWFsKib7dliKjBQLsJWLSxeTOWwiwQV5+AA0Bcndnjvtk0GZ/bKy7+U9BfwVSrXrFKtGYJJXFe5UcdkBpMnHGgLpapdP7hhBwc3bOX51uxsSfYr1sn3nMR3wwTSI+sYVSSjJdvrbFu3dyqmimgXDGe2Nn2umBnBPoJuASm5tS8giLkR0mYZDWFmhNERGafJUkAaZnWROgknWAcmlXgagIhiXXAL9jxL1qnckwGPaZwIGNF7SJ8oTrQYSZXCop11T62K+dF0os0AwBm5rM3OtpjTkJ5bmQTRc+mJ6QP0zaZTgaeDg+tOul0uyWG4Vq9ojgBmatSoIiFeWm/cc+MniYsVUh7qQu+bTEaKSYk37DEbGhNce4lrmUzt+o1bttwALdYFiW3vrC+QBvClL3U6m4hlBIjKcVg051obB4A3+mphG5XV669tOOxJLg3j6wyTRlKmk6sK4N3buSJwCtMJ+8rrCiUnjT09ObZWq2WHR/dkLOVyZRMj+5c14/qpFgsak/n3e327coW8XnqDiTFKHEO+SuQijFSc67tWqUt2zvQB2vT7arNgvbZ+v2dLDI08l8V65cpVy+ULNpnOFHcDUMXt18mHHZCFWTZFJa01LtctANuHmQ+cRNttcITWaLSUK5wuE6uUqnZ62tW6dzptm87H2mSgVxxzpnU0tt/+7Lv2D3//PetHdYvuS38zoHrx36wZo/owa5yNnVXgYVcgA6oPewWy8bMKXEIFMqB68UXmhtbHUGYd2MqDE8UNFECWs3Y1sG9/+6YY1XKVHNWi5XKhJLwYBmG0g6S2VqnaHInqwjnGAlDFWqWAtrJYNUxk5jGgZm15ejXnU6uVSwIBTjKLiRDurCYzpbd/96q99ptf23Q6tjhNrFJtWrFUEZMIEITFjAF7fk6SYKS+B1euK1O12myrl5DjAaZu3XrM7t29K3B4dHRkX/va43Z2diq5J/OrVys6Hn8AgZxTp9UUMMLkSExfmghQwAwjPU3pn9wYLbFKMGz0z0qum7p4Gd4DcNPv8gXL5QMbjkZWQsKMW2wc23Qxs2KpLDdfADJ1cEZQAER6bE1MK8AT1hOAAsgZDPqS0N64ecvmi8jm04UYOV5Hzyx/xIznctbvdeVWC9iH6a3R17pKBRgxYYKFg9njQS+tIleQk2I8xS6AztM2WbGAqcTGo7Fegz8WZj+TEQ7FpnNB6k1WK2ZWAKv5bGFhsaTrAha1grvyCpbSjYupEnJdrid6SZEp93sDW60wp4rEChPJs+Q6Uc8sVVnLrAlzIKTOci42+jUdY67/t2aTAaOphZUrVW2asBYAeZh1FAHJpk+Xa4Hz5m2sO/PCFZr3Iw2OZo6NRaLOMQC6sOqA9OFoqA2Far0m06fJaKDsVNjoZrOla5GxoxipuDPqwgCJOpQqVc2fnlt3WmsbDYbWaNQ1JmCd609GXl5OcUnInzVX43wSWzPp1UqbD4v5TEZOi8XEkunEPnzr1/aTn/3ABpOazdcNfcZ5HwA7ezycCmSM6sOpezZqVoHLrEAGVC+z2tlYWQUeUgUyoHrxhV953AuvNkAVTAkwcczhY9fb9uTXtuy5Z5+zfKFkXg5wlVi91trkbq7FNMF4VWoYxgBSAzF5GP7QSynjG8kRE1v55H2OLMAMaZ2KzQIwwQIBoDBFAgDm/JW9/ttf2yu/+oVMb2bIVWtNCzFSspwkj/QMTtWjmLdiuSJpa6uBY+uuVRpt67SJ/kCKHAiMIqcka5RYl2K5IDkwrCjSXUAFcyaqhAesYaNet1ajYdVyRWARAML5cH6wiJjwBIqrgcXECTcWgF6uV850iPNKU8mB69W6AAg1CHKYSXk2jyNJbyv0XeLSGkViRQFegBsMengONpSxANBsI0jeOhzZ6dmpPfvsMw6w4+BbqslleBHPxE7ipAsoLJUrAlYwmAtAGkCcOBzft2a9rtoje+a8FBfjO1BOXWCSYSoBjrCunCMPcmfn9NamSz0H68j7F7OFXsvmB4AXYI7DbK3ekGyb64RoFtYDllls5dq511IzzgUTLGTkE/psYWHDwv3rajSb2ulZV6BVRkrzmTWrNf2b2BlMoPh3Ei9sMBgqXqhP/uyWkzlTN2KJ6KPu9wcCnYBPFQ7J9eb99MqeZ70C9tk0WEaplUsl65MDjImYZMou6gcW1M87kIvrLwAbsEhP8f7+FW0ETEdjK5ZLFharYm+hYwHXAZ+rTbzR2lvrPfTNnvc/A0xhVTkv+lOpk9sQciHBhXzRVjnfymHB+sOurcXUryy3Tm066tpHv3/Dfvijv7XBuG6JbVni01O9toB43j+DO6nzfN/7LuJf0lfm+XHd98GDgfo/fM8fe18GVL+kRcoOk1XgEa7An8HX6yNc3WxqWQUekQpkQPXiF+LTgKoMate+/du/fMaq5bk98/TzlssXJaeFCWo1Ow5IyP02sWq5bqmtJbsEcAKC+t2+tZpt/cxNdrPVslkE8zeyYpC34bhv+1tbAjqLeCGmDAZv0DtTDMu7b79uv/n1LyXxnYuFa1ixBBO4dszhbG7xCplrYOVqTVmZt248bjs7e5asfEWMAAQAtcg1YTBn07lF5I12Nr2Bo6F6UmPMgjDZyfmS38KGVisla9YbOscASm3tDJWYpx/kBHRh+qIF8S/IOSvmBXnlntJLSV8qPanIUgG7MKbUhcxQAMbx2anAX2t7R2xbq1aXbJR4FIAadXG9rRNb0csrFnC+kbimkvTevHlLTB69kDkvr7EASQA+9bnOpra7d0WMHTfbBeJNJA3GhdmsUsJxFtY3tVq1KqaYyJxz4yhoT+oP0JVUWe6zLu92OOiJbcSNGFAthhRwvTgHwzmbzJybcrXa0DkjBUYCe/XadbCUTIRss5HAdUStOU82GJgD4HOn1RGDbEHOxb6kiS3U20pMEn21zkkasMjmhXNlLoh1dD2hLJ3n8nRtLVdmaqOs2yiyWq2p82F+k8lQ4wJgJStv1HVNku+azp27M7Xgedby3r1D9TPDhiZLAP9SzDCbBDgol2R6VSVpWNfVwcE1+/jOka5F+na59mCbg1LxfoQPLCw93DyQyjebTUmLkTLTZ9vr92RuBUvL9YFZ2O3Du5b3/I2bMz3KCxv3zyzMmb33ziv20ks/tm6/YLHtPDJA9ZOg7tOA3YO85tO+IT/tfZ88/ueBys86xhf9RuZzmAHVL1rF7P1ZBR79CmRA9dFfo2yGWQW+cAW+LKD6eTclX3iiX/IBHuQm6dN2+f8l5ykn2j9gVCX9XSMOdEC1WU/tiSefk0wzF5IBGspBNVo4IyRu7JlLrdFULx2giJ5J+jXr1cZ9hhUwBZjFQAn4MBj27Nknn7Tbtz+WBBXgBtBJ4pmN+mf27jtv2u9+95rAGcwd0t9SpaF/E2eC6zBmQoCQICxYGBbt6pVrylG1HMxnTn2hgKOTk1PFtdBXCFDDGRUQA3tbq5FTWbbu2an5yqosChhVKkXb3dmRu2u4cerlvdGSvs68zadTMaqAevgW2F5AEtErgBfmTW05FowawFLsZBDoD/WSNBjX1iiyCjEoSSyjHOq51enoeMhKvbWLKWEjQLLj1AEtJKqD/sD29vdltgNQxckWFOgYuZUyVWHglK/aaIsJRLa71W6LNWW+AK1KuSQpMa+F8QTYyTDJ8wXs6AmFqe0P+razs2V379yxqwdX7PadjyUjpU6wtdqsWAACHbvJ9YE0Wwwq/bmVsthv5gYb6MBnauVGc9NDitmT65fFTRmgSC2ZFyANVtNluDrn4Xa7o3mHyhMd689kMpZ0FrbUfSbWdufOXcX31GoV/R7XZNhtNh5cbUObzcYC34BFnsfECQMlpM2emFW39hznzt3bduXqFRsOhjpvmFWANRE6oHbiaUJAeKVixXwoVp7P0HThpO58lujfvX79uj4XbABx7XHdprG7TpwEPHVOw/TIBnl9RgCqnBtrMxnT512TkRLjNxtVS2QaZRbPJvbh+2/Y97//t9YfliwNcP5dP7KM6oMwl3/sO+5P+d58kNd+yV/rm02TDKheRF2zY2YVeNQqkAHVR21FsvlkFbiACmRA9bOLelFA9Vz6a0uzbzx3w555ctt2968LXBBRQ3wIWtloHsmRFhABE7b2/fsSOeZ23vPoGDzHJvI8DrIe6G4Jg0aOaWD5UlEAl35U2NSzs0P74N237J133hKoAEuUKk0rFskoxW2YvtTQxmJKAUhkkhZtu7Nrnc62FSs1yXC5GQWULpE5LlfO2Gi9tpOTY+tsbRFrKjdX4nIAXkhaudlHbgnQhs0qBDnHVgWBziFKXS8nJKuyYCXldVmf/F7sZQ6ASj7qSuACcJVEsVgx3Gg7Wx0LSyU7OT6RsRJzArTCJmLQxDkCQj2YvzhSne7duyeJ7PbOjtx8I463WolVoxY4DZ+eHgnUXL9+TfMAtIGQcJcFpIewcLmcHd+9ZwfXrjmHYQDZHLfjssv29F2WJ8dmXdXXuclTpYbMp1otq17bO1uKToHdg+mcjCf3wSrgVVJwsbcu91aZqwKGLrpotZFxw1JutbfV42pBYHEE++lZvuBidVzMkac4IubGce/dA3g6UyqA9Tm7r/5N8na1eRG6qJxSKEnxaDSQPFcs+QZEs36KuQlCSxPnrgzjybU9Go2sWCrp9yVUAIOhYoN4/2Q60bUrB+ggEHMK88pmDT28OO/mMXYKQ8nIE3pgfVjmSCBZBltcu5vPBueB8RPs7mg4kMyXGlJ/XTez2f1sX/U8FwqWLxY0hzRZ2iKeW4GNkunQQoy+oqktF3P74P3X7ecv/cB6g7KluZ0NUPUeSenvJ7/THgRM/uF7Po9JfZDjfdY3Lu99ECD9ef8ZzBjVz6tQ9vusAn8eFciA6p/HOmZnkVXgj1bgywKqnxzkXyop+7zjPMiNzIOM/SA3VF/WWJ8m/QV4If11QHXHbn3tadfvmS9aWCjbDHMapK5rACBZn4ktbX2f/aJOsE6Y2MDgnbNCyC7p9awUC7aQdDi0ZqctJ19AwWDQQwlqk2HP3v7da/bh++86wGc5y4cVy2Oeg/QXV9PVysZznFOLMnkCmLYabWu3t6xQrkq+CdvKmESmnLNTW1sdu337jstCpZfPz92Xg+bIvlmb8kQbrYbksKUC7K1v5XxosziyQliStFdWNr4z58HNln8ny7UknwArgCe/A1TjaAzThiT0XIbawMhoRoyMA/uwykTScL640NYqJTGI4/FQ8+j2emIGYdJgZwFek00OLfVvdzoCwYUiLsMrAVWuI5i6nd09Z+gUOtCF5BhgxfkLiEaRDJvEgBIVtDHFYs77V644sysYWvJWFdMyFXNbLOZdZmsZ6erCVqmT7NK3C0gE0BEjBKsI0MQ8CqmxDKJkjOU7Zl6Ovk05AzswTN3yVq7XBeoAgNSXOVBb5y49c2C6VLBmo6nrh2sLABpHqQCz4n/khAw7DMPOHktOmx8YGeECXSq5vs8pKoCcp75Z6oy50tb2lnPnDQJbLmIB/1zoCxirV3Q+lykTxlbPPPus+lNltLSM1aOK5BeQCmDFoItzwdUaqTz1ipdLOfcir16tl9oc4fN0enRkVw8OVBvYXB7OsTiW2gGptq4xooqqLpJItaH3NPBsqb7huc3HA3vv7Zftl7/6sfVHFUv9vT8Aqr6t0F9nj0uvwPe///3sHvbSq54NmFXgciuQfcgvt97ZaFkFHkoF/t2/+3cP5mLxUGb35zHoJ4Eq0l8xhEuzF5+9bjevVe3q9cetVm+KdVquPatVG2LZkL5ysy8WauMc64yLIhUHlg3Ays0+rBN/lwtFy+dzktMC3BYpPZDOuVQGRNHUju7esbPTuwKryByTJa2MRcvD6q7XFhIJA1BIyRStyIW4VmtYqVCxGzduqVeUnlhicaDQzk5PlcMK0EI62W637fjo2PJ5wA9GRTnNc9jtWbNJP+VaAEG5lstYElnnCOuJUWa+SGZhunCTBQzlNi7IADEkqzBrzlgqVu8rfwBTpVLJJuOZ1Vstm45nAhg43ZYquOLmnGtrHDvX4CRSTyugBuAndjl1rsOAJBkitVoCmphFYQJVbzR0voBEwBTAtlAsKasV0M5aAaYB6oVCaMsEgEPskDM0IiYFIA6jxzkCbqmNNhviyLkaJ4mkwswtjucCd4ViUUwogJDsWiTC52whDs+wwawvoF39vXLBTTZzLMnRlgxdzpNNEZjmeRRZtV5X3QHvp6cncndmAwRQB8gGkMJaU+ter6f3T6dIoB1TjNyW667VakoGDUqmTgJ/5N1GGDyFAqZhGNjp6ZnqorVWf/NM8u4QgyXPE2tMb6mTWSe61jkGgH48Gik7GBCPWRh9qWwyHFy5apPxWHLole+iZxibzQZXc5c9zINjTIYjse7uOcdG86D2yredjKxScfJs1A2wxxiDJRF9scjDUxsPzyyeTe3NN35hb7zxjzYYVy1ab2+Aqm/BKgOqD+sbPAOqD6vy2bhZBS6vAhlQvbxaZyNlFXhoFciA6sWX/lOBKtJML5Dr7/PP7NnjTzxjlVrD4nipvzEy4iYbICKmZ+7YIR5i0gqwqE7Kyk22+lhXawE7ly/pWbqg93Ql2W8SEwFTUpZpuRTYZDSyN377j3Z8dMeGw74ATJAvy3lYUlfySNdrG9JfGZYU8QF4zgcFmSmR+Vqt1jSHQqGsG34A9OHhsWJxAF4wivNZpL5LQJqiZ3AXrlTU79fZbhv6zO1OS4wn51Cv1RH4queSc+EPYEn9nOYYrxQXZag7b2VjcjrVrzq1Qpi3o8NDGeoAKsncxHZ1uXaOua1mU32WiicZDwQ+qC17BoBSwGq3dyamEWkwZj9Ik5HdEqOi2BIYto1hEu+BNQRUExVEnBC18/y1WNHJeGgh5k8C6r5du3ZdTPl4PnFss5lAGOfSlqHRXMwf/a3VmovhgWllvZkb9aefll5PJMH94WCTqWtW2vRv4sQMwAPMwUIDfgF+9Qaybq4ZejvXAqqciwBruWx+LrBmq6M6I/Fm9wqn5XuH9+zq/p7G6XbP1GuM+RSbBcihYVoPDw8FOKkl4I5rknMi2gYgLoY7jh3jXMhbr9fXe6mBZNJHx7a9vWXLhXPThbU+B/wyefI8Za+ubCljK4AmPapsBiD3rtdqdv3aNYsXkV47i+baNKjXW1rLc/n1jRs3xbojKU7ShVVKNRsgAa5WxYpzDdc3ztqz+UQ1VK90TK+4Zx4y87xvs0lf51jI+zafDO3lX/3I3n7nNzZdtG0SNzdANZcB1Yv/av3METKg+hCLnw2dVeCSKpAB1UsqdDZMVoGHWYEMqF589T/L9TdnObt10LJnntq2J556XoCSHjvPIzsyZ8VCSWwdjCE35MBUATWkk55Zu90SmOEmWj1+ABHYxQADorWtk9imk7kla2f4AyKT/NFb2fHhHXvj9Zft3p2PLIrmkhXnw6oyU2HPaGYE3J0N+pL+AlQb9ZbkvwCmWpN/VwRInATYBFJWK0/mTZjWAETG46nt7u7acDjUHIn4UNxOtLBmG+ALk1eRlBJgAJvKMWBvoyQSUAWAEymDPBiwLhnnCqksEteVeh2nk5Hlg5xAXqvdcuxmvW413JLXiaSlknLjzAtY9WnVDFQ/pMD0pDqJcXhfhntyfKy+UkAMIJW1AOgArnKBy9gE0ME4Y7hE/u0/AUxATmDT+wzvRLE+Ap85evGc1NTlsNJ/C7jLCRgBpIh4QaKL4RASZ1v7Yq85byJodnd2rT9wUmV6Llnz2WQsVhSW+NwICaDmnKKRZpe1tjCzHHexgJVcC9S73mKzVmdbWaSSngM0p1PbbrXtow8/tEIxtGq9qhrAmDJ/rsFFFFmauN5bJLqYarEBIUlvnlxgX1E1tXrNfHKE12sx1Pwe4AuQBoznVp6Y1POeaxcP45yulfs66GmtxKAHvgEm1xhGhaFd2duXHJsHxkkV8mwjxyavkANgBhWGYl/pUcZJGYAa+KFYa84d1n00nmgDg/5X+qwZu9FsipGdjUfahFilLk83DDybjvv22ss/sV+/8hMbTZu2+P/Ze9Mfy/L7vO+5y7n7Urdu7VW9zcJNoEiZsSxTlEhZpCXZSKLIdgIkDuwkQIK8Td4kbxIgf0Je5E0ABVkQx0EQxLZgS5YsS9RGkeIyM5zpnqV7unu6a7/7vgef51fVpkdDzXDIrubA55KD7qm6955zvufcO+f5PdtqHb2EVokYqD79b9bvv4UYqD7L6cfbjidwNROIgerVzDneSjyBZzqBGKg+/fEHoEryb0LLROhYpDojraR+8lPX9fytunb3rqmyVlMiGRmQwXTlshl7CQFE7pJUAKQAKlJfQ89kABncXOPFPD0+MVBwEqy9hjPNFnMDVYAaktNkYqlHD+7p3t1XdfjoneC/WxB6FIAySbr4EGHkDo+OLOlNRxnLfhPptOr1DVXX1n3TTw0LIA4ARXflrVvP6d69ew7UCRLWAGief/55/zwbhdoWgE6hgO8174Ab0atarRm0sL8GHPOFJcEE2XCc1cqaHh0eCg+s33+1CCD1guFDHgqwheWbI9NNyHUj7D+gCOkmIJl5PT56pOduPefwIEtPlzP1uzCoNbOQeDHphwXc81pkp91mxzMH1CMxBfwghUXCC/ij4iTKpF2fUy4U1R90lTdY73uutfWNIFe2lBaQHBYDmBPzA7xRyzK5kFtP5zP7UwHIyGbxCQNeQdn4MYfDvgGTq44ufK95enMXcy2WU7PoLBZwHtkOgBHJ+ZnZ4TUD0cl4ZHkw/a68L+nDlWrN1yfyZ/aRCiFY8aPjI1UqZe8P0lsWHwDmSIS5NkjvBRjPF7DsOUtxAYP4Wdk28zo/J3gp7/NnCbITraXzs1Pt7WxrNg+VRFTszMZjy4lZsHGXLJ7k2VidTtPvxeJEmnqc1VLP33rOx80vYI2Xwhc8V3mN18MQL81sBy/wzNuA1SUwq1BCWp5RJo0cOWnfMmw5nyMHi9Eni4/b7885S3hRIMom1G81dOeVP9VLL/2xJrNNDRd1M/7IrmPp79P/bv1+W4iB6rObfbzleAJXNYEYqF7VpOPtxBN4hhOIgerTH76B6hJYutQyMTeA0ipNSpL2Ngv60s99VrdeeFHZqKBUJheqQeYTA5rQmUqS60rJdMYeTFgeQCkABwACcAVUXTJaSDmp01hMZ5rOQ88mwNX+uwhP50gnRw/1ysvfVKdJZ+RMizkVNBnflANUo2zW7CmJriSnZrN5RamMFKUNzOobm5Ymb9a3gnw2kTIDBWsIsHPHpj2H+GQDGGPbpEMBwOmhpHMTLyuSVKhJ5J6wc4AwAHpgQeWKFSf2JpKhr9WACy41HD+yWB6An8sU4Amy3GJRmxubSiYjy1wBxsyT1/T7Xf8MhhEWejzsaqWFZacwnEh52SfAMiCGJOCz41DvE1jOuVIR6blTpx4DnHgvAJFTfaOUq3iYDcwlpB5sNeeS847HlPdAxsrCBPJlQCk/Pzo9UalM7RBpynMfXxRlzXJGmQCmmIuWc29rMVuqtlZTp992+jGLEbDkLHDAWPLAv8qcAWEAxO+txmFuHDP+3FDJU7M8OMrkDOS4tlhMYPbIfDkmZgIQ51zlCzllImTqaZ+/sHO6CKUaWiLOg+ezCABwZ1/cXzojbKmgBw8euK7IwVfDUZBfO3RJnvF6fd3nl/E9eHBPUSaldrMRroXVUj/56c+YaWYf04lI552O1qrrZtWz6Zwa7XMVcnmHZLHPLAjwuSG8KcrlfE0jE2chAq6cBYXLz9dkFq4vFiBgq9n30XioxXykca+lu7e/qW9+8w80n29psNyIw5Se/lfq+24hBqrvO6L4CfEEPvITiIHqR/4UxgcQT+D9JxAD1fef0Q/7jHcD1TksTSprzxvS38//zE/o4PoNV8MoGepdYKwInAnpsCTrltRsAwyQnaae+P9gAC+DlQBvsIOuBgEcTgJQhcFCLkwVB9LJdFq699ZtPbz/plqNRpCALqREKvR0JgkuiiKDI8BTlMlqNMYLWHEtDWBjd2/fLC7eSnCJU4yTKTN4eBBhnmBeT07PnLaLdLNxfmqGCoavkM9q0OsaAAIuYd7Yb96HIB8eHGc2CowhElmOw+nHMJBIS8cDA/dqpWqfKcdvH+xioebZuW5cv+H9ATzhrcVfCMgiROnk9DikCE8JtkpoPOio022H1FgDpbQBIEylMaEl1imDPEDpjEqgFGU79MLmPXcAFR2myHAno4GmIypZAOowdxOze6Twsr9eOGDoVMQYkC7s40QWC9iCXedcE+rDPpuhpP4mS+0L8uSl5dKwou0WoGzN88A7CcLmmC6DkNgWoIzFC/tEc1lvk58jM+Y8wljCgbpV5QAAIABJREFUMsKGcr05ARj/ajEkAnMuedj7u4ANz/u8hI5WwGxKBDojvWYGzBAZMmy4A5L6A8ulYcypBXJIVr7gBYggEaajteO5c/0jHdd8qdl86mRhzmM6w++WOj058nU6nwRPL35qkn85d/bYprOaLJbK83kCVKcy9kRPRmM/j/fgnNn/TeBYNnjBh/2Rr9PAqIe5A1w5n8yNhZbROHT1so+LxVids2PNhmf6jd/4h5qMNzROXoYpUU8Thyn9sN+dH/b1MVD9sJOLXxdP4KMzgRiofnTOVbyn8QQ+9ARioPqhR/eBX/huoJpwrYdtkqoWVvrbf+uXVNvYcKJroVi9YOGGZurMAGZgfMoaDEYOvnGFxpNHABU8AAkwVLBP3LBvrW9oMhv57/g8AQWAIVx8b9+7Y7AKUEUquVoGX52SKyf6Erxk72W7o9VipfSFfDSTK/omf2Nz27Jb9sssIXJUM6tJS0IBqjycGLwgFImwIZhQ6j0AgVP1e11du37dP7cEsxhCmfBfIqm1zHa+0IB+y0wA3wAEgBygzACcpFyzeLK/EcaM95kMw6wASUiGYd4Amdk8rHRHDx88VH2DOYVuzdlwoMF4oNFgFPpQM1TrhD7QEEjUc0ox+8M+0At71jgXRbEzPJ6ZKARZpdLqd1oXSbtZ7zM9opakIl+G4QUAkUa7WiobAfio3AHU4k2Wa3LooGWRAnY0sMJJdbr4cOk9zYhraDZhEQPom/IMOD7kze5WTaXVG/TMbCN/BogCSGEK+ZPtIasGGMMgAgwNWi96ewGxZpXpV12tPBN7c1ORymvr2tzc1DsPH6lYxlO80mwKSE4qnytYTs31BkAHHLM//cFAo2Gou0FyWywUdXJycpFAHBYeqMG5rMap1SpeyGEBgvNt5ngx92IAwHY06rtLFXZ0tZzrxRdesPyaYKa1ak0zVhdWSQdq9dp97e7vhHmnI/tomRXvw6IGiwIA3+V8FZKcF/TRskCBn3YRnjsamilG6cCMeC3p2fjAV5Omfv1/+R81nW5omtqOGdUP/M349J4YA9WnN9v4neMJ/LhMIAaqPy5nIt6PeAJPcQIxUH2Kw71463cD1aUZr0iGd4uu/pO//7dUqgBQMyqWqr55Blgl6WtcLtTvDbS5ueOAIJDMpdz3UgoLcwX4cF1JInHB4qU1R7aZJmgn1NZcSoNXeBjnI339T/9Q3XZD0+ncQDUFe5lArpq29DKVzajRaKlcLNs3SYoqQUrJTGQfI3JTABGAqlbbMCCm85Ibe9inZrNhQHN8fOxJbKyv2fsHS3sZ9rO1taVyuWIwC9iqrQUpsNNWx0O/J/9O2wkAFNAIiOiQ2pvNBg8u2x0GFpbXmVWcLwxckYhWyzWlo6Rls/g62QeYTvYPptDAf74wK/nOo3fsFWVW5UpFzUbD70uIEKwpYJXtwVADiBrnjRAINBr6+e3GmUODAM4812xid2AwyHmtbW1qhsz6AnSHrlk8pqGzs9VsWZYK8whw4zUAbodjreR5w0QCpvqjEOxEYBTHwPnnuXgyeU9AKu+Bv9KLFauVgS7zCddYqF0hFOtSCjwej/x7PKmXkmpChKhsQXeLp3Sb1OdSxR2kmXxe+3v7unv3dc1crTM3Aw94BsDy/kdHx2Yqkc4aTJMIjCR5JTUaDTO8/AwWFsDP3Mbjvln3yRjpuvzeLDCgOkCum0jgOSXNOUnbj72zqAtI8SUQil5fWPRUMq3ukPcq+PpxddBoZJY2+LszKtKpW2YhaKBWox32h7qjKHURRDXxogxpymGOgd2fjIfKSHrtpT/UH//Jb6nZyGmVP9DcPvQ4TOnpf7N+/y3EQPVZTj/edjyBq5lADFSvZs7xVuIJPNMJxED16Y//vTyqqyWZvysVMjP9/b//t9wVmkQOrHToWE2uVCgSArPyzTZgklDTy6oNEmABsWbjJsE3B0gDAAJCHL40m2uxCDUiSBkJPeImn4qQt9+6rVde+jN1O80njGoSRi9Fkm3CLGChWNR5q21QhQR3kUhqd3svJKTuH9gPSTBrbX1drWbbLGQI2iHEJzLYoZczn88q7YqZkOx7KVU2M7m9feGZnPv17HeChNtsVhC8sKqwc0hIATeACY4P7yYMmTtfL/pl8dcCSOzDdE3MUpubWxeJtmibpVaraTkv/lVCmKaTi9TdWZgl4I5AJCSlzLrbavu5l/tN5U6v21eWnk4HFAU2M8hVC1osZwb5IWl3YqAGYHPy7GqltY0NLVaBHeWcFQslM908j/RZgBAsJKCI84lUm/PGMVOD43TeJX5YzlXCYJLXMqflbBWksJkgNXZn7DQsHMBac70AcC+rX8xecpzIjwH4SKAnPD+y/BqZKwwoMwBVIjuGv0X6u3tw3YsWM4KL6JLNcI2OzYxzrW3UN714AGvKvjEzzhmyX6f6JpL+OcdK5Q77tSAgazJTOpOyh3itWnTC8KDfMZBktWKptIZmiqdOpobxLOQyrh4i/Aj/ayZXCv2nF0nJAN/RRT8txw7rnsD7nM2GRY4pvtxqAP+DUKUUvNApe3sN+kk2XgQJMnVOnDuqhzrnJ7r90h/pOy//oc7P00oUrmueWMZA9el/rf6FW4iB6jM+AfHm4wlcwQRioHoFQ443EU/gWU8gBqpP/wz8OaAK47dMWtq4Xc/pb/6Nn9fm9q6GI3yEayqUS4LZyvjmfxqYtHQmADTf5MNsLSyf5M8giwy/g2EEdPAAqMIkhm7MAF54zKYjnZ8e6s++/kfq99pO5iWDeEVlC0mspNGmImW4KbccNK/lfKlElAkpusWyVsm0dnd33TvJ+5JKCxOLl5Y7e8AL8l+AcvPsJPhBZzMDBH7H8VGZgtcRVjOdJGW4YEYNKS71PPgK7fGMIgObUM9C/+fEHafUpQAIL2WaADhCfYajgcaDgeobNbNzgGYALGCz1W6YVXSITiYS1bTIRwGLuXQICIJNazebTom9fuOa3nrrzdA1ak9r8Fya5V2tVK7SbRpA52U1DH5MexqzOS9ALOYzdVot7R8c2PebyQNEe6FbNpv3tn3+8GROZ97Oebvh5GDAcASzByhOpv1cfJV4a3kAKOmjDV7iKAQd2X+6ugjQompm6Odu1DfMrrqDFxntdCoWJ/CmJlmcSBO0BXNeUbfXMfDkWKfjECyEfBd/MZ2rsLCFcvXCg0rtEWA1SJ0BqvbxTqYOWOLBsR6fnnqfOCewqciRAaqwrew/YN5y7+lUZ+cnqpbx+yY1HQ8dhGWQ2Buo3WoFH/dsYgUBAHZnZ9vhTISOKZF2sjF9s5w35MgcB9SrPdCA+yjynz5mvMIreUGHn7k2aBFY0+ARt474if+W+djH2m4oMZ/q7p1vmFFttbJa5Q40T7o0SOllSstEkMDHj6udQAxUr3be8dbiCTyLCcRA9VlMPd5mPIErnkAMVJ/+wP88o8rNdcotnM/f2NDPf+EvaW29rmarq3JlPbBOS9ibyP2TgD9utgEXgBAknr7hz+edVopvEnAJC+uqFYcxzZUjdEcLs0OAV27A8Y8WCzndv/e6vvvyNzWdkBBLAE1OSJKjfMavTSaQ/2bU63U1V9Ie0UyhaHlsrVZXKpsPEt8LMACTxs09/adV6mHmsLlTM2OlfE537tx2yq9ltQm4ZHyABNIsnHALyKPiBGAKg/rCCy9qOB6q1+8bdAFgCMnh2GDRzDSTijwZOakXkAvrCsA+PjlUvRbkvru7VJ7MzIzxfOZDOjEeUN4LgB36Smf06Rh0c8zUnmSilCXTy/nMwHp9fcMhU5ajJvGTJi5k0mnLSqccM9VB85m2dnf9/vTYrtep31kZ/OLpXcK4prNmNgF1W5vBk+tkY7tUk5ZX93sd19sAe0JPbsFgjXMNWHXyMT2iheC7BYAeHh5qf38/9Id64gkNR6OQAr1cBJBLL+9sFpKLsSVTHYMsOBkY4sASj8OiwBSgFiTVMNBm7afIrbk+AeIFzadLsefV8loIRaK6JUppa2tbJyfHvha4htvdjpqNpmClAXscE6CcYyDlGVBLgNiKrqTkQksHPBE4tVC5WPD7LhMry6IBtix65LKRg67o4qWaJ5PLa7rges26nobk4GyxYJ9yb4h/uahet+PX8lni2IdUBqVDajafD2Td9XrdEmh830jQmbsDnS4SrMOiy1zpxEJvvvo1/d7v/RPN55vqLaqhnkZIf2Og+vS/Xd97CzFQfVaTj7cbT+DqJhAD1aubdbyleALPbAIxUH36ow9ANQBT6mnMsaxSipIJffqT1/XlL/+MlvSqRnn1+2Otr9eVy2fMOAWWlGTVxZNEWwAiPwOkcuPs/spUWo3WuXsnAVc8hxv+8Tj4KkOFTSowb1FSjdNDfQNGtduy9DdKZWVhZRYPY8rsFmE7vDfBNEh/l6uEStWKt7tKZoS/tJCnqqaufi8AZKg0vIJ4VDc3N/TNb35dCySw2UiN8zN1Ol1XsAwAM5mUgThMHB2jMGJf++Ov6a/9ta8YxMEEliplh/QARtdqAQBzLIB52DR6OTkuABkgCFYSpnc87IuMqfpmTdViyRUpgxEAp29v6sbGputIALAAuc6grV67E7o6DZoSymcjFYsFNc7ONV8QPpQ3YzdfBvkyoByWF38pjCqvIzQqz8ICktZ21wE/o9FAEcxwMqmtrR09OjzW7u6+5dycj1pt3eeLvyPvJSyJjGaAIseAF7PTadtPee3gmlnUQX9oKS6MdbFU0GDY99/5Xb5Q9Gth9XKFoq8NV7H0e/ZaXlb6kIaczaadguzFg+VKiYuwKuYLWF3g47yQyCIlpp6FxQEWCrrtgRlLWONCCb9yxufCEu/lwgwvic+vvvqKAWC+UNLe/p7B+SXLfxmOxfnOZvHiLtVsnGtzc93JyQQ5jYZd1dZDCvJ568xsOGB+jhQ6ndRqgR85r62tDbX7A1Ur2+5WTSUjLz6skrCok3AtpQLjW4jocAUEA4Px/4YgJS9UdHu+RlkYcvrxBYvNgg+fJa5FZNqr+UT1tZJe+84f6Ld+6//S8VmkytZPxED16X+lvu8WYqD6viOKnxBP4CM/gRiofuRPYXwA8QTefwLPCqgGUBM8lz/og9d+mNf9oNt59/MtMb3Y7x/mvXiLVBI2bKKf+szH9Pm/+jk1Ox1du3bTzCCgAr8moCyA0pmBGz93Am0/JN5u1DYtj/UNdD5vBujx8ZG21ut+HV46OkIrlZJEkimdlPO5huO+WqfHeunP/lTdQdvsz0rUciAbTvlmHomk626m1JHMLVmd40etratUKCuby9v/SSnsztaeb/AtS02lLS9dq8AKL12P0+20vY+AnHwup/Nmw/uSL+acJosfc2971/JcjrPZaltijOQXJpUAHafq+v0AQDBvWZ2dnjmQCoBBGi0gL7B0eC7TyuVIyE2rXlszMwlrh2QYNjVfKDtQB3Z6gMzVbGHavbGtVks7Ozt+3+6gq3arabYuSiGNnao/Gpu1RAKLXpormf1uEIRULimRSnmRYXNjywFBeHlJq2WepUpR503AeUbZXFEFKlSUUH8w1MnJqQOgNjbrDn5iZu5oJXSo2dDuzq6OT44NrmE0oxwpxHN3ixrUEsCVoEpl4mNA0kwVDiylmWEuvGXCknG8r7Cf7U7Lvzu4fqDTY5jmmgEz6nRALewx4DwHQOO6K+QtAc5kCROaGPiTYqxk2gsUXDeZDD7lpdOL9/Z3zMKTtIt3l+2Sfoys3NxxCj8qPtSBNrY2/bFCBYCnuZjLaTjqaQwTWgg+Wzy33XZPoxHX29SsN77and0d1ao1jSYT7e/fdD9v67wVGNHJ2OcKTy/nxtLqkxNfy67lgcClu3cWZL+hS7bqzzoeWxY+JoSRcbHZz5t2GnY6Mdfu9rq++nv/TH/wL/6xTtsLRdVPaK4M4gZG7T+f1eO9viM/yPfXu1/3Xq+5qud8mO959jcGqs/qqou3G0/g6ibwg989Xt2+xVuKJxBP4Ec0gWcFVH9Eu/8RfJtQJZPQUqnEXLdu7ehLv/BzqpSrvpFHmgiLCUsHW2UmiqAcAmtgO0lTvZD25rMFyxLxB3KzDyM5Xc4VATKV0GDYc+AM4BMJpGtsCIZZTnX04K5ef+UVtboNzZdJrZKR2bNslOau3WCVm/axey4HSmeQzqZUq256O3gU19bWHZ6zWd82S+c01iQ+QDyJAO6J/aL9fi/IiZPyftrBl0xa/glIevjogdbKVXtTd3d2tFar6fj4yP2usIYAKhhRgPp4OgvBNxc9q/MxPZt4PAkJCsm8RnaAx1LBHtjlfPokZRaAV12jriZtgAPbibw0uZircX5uVhaATK8rjOJsETy/nV5La4Db5UpjKoDW6mYaW+22GXC8jPli2SwxQA/2D6DLwoNrYJAVj8YG3I1OQ8VCxeCpVq0bQC9WK+8/4Is05UumkQRawO7R8ZEB5mXgEfVB7AuvBYgi+0U+/fjwsTLIkydTs4qwzk8qdroDA2rem4UMzqerX1JJbW9v6fXXb/u9aNMZ9vpB5jqfq1Jd9zz5d6696YXsF3DJDJECL5MrhyvBxteqG5bxArYRINNne3T0+EKSPlOz1dJ8SmJv2qFQbJ8ZwwFzzVjKWyr6vCEPn0wGiuhNXc78utFwom6PUC38vHhdJ7p546YXd2Cpc4WSgW8+iz85fHbw4jLj0WRkoE990WUI1yWbbAk025tOQscrgUyUOS2Q+IbPk2ewmPlaT65mWi4nevTgTX3zD/+FzjtTzYrPabXKk/GsJV22TxGovt/C2QcBqh8ECD4toPqj2r/3+o/A7/zO78T3sB/B/zrGuxxP4AeZQPwh/0GmFT83nsBHdAIxUP3+J+7yRuqDsBAf/PT/K6Ca0FTXDjb0y7/yZWUy1IrgwUyYbULyC3Njb2IeeSlevoVSdJxm82aCYDNhxGBTAUb4WlfU0yQSZrvofCzCuvFzpJgpgMZSk/lId++8qnu3b2sw7mk4XiiRztiLiTx1ZaoLj2raSaz4H6nbKBRK2trYC/uyXOn69Zv+O2wrN/+WSjo5Fk9sCNwhZZcbfsBCs9UwAAD4cv8O4+eQolRC99++p7Vq1TUjMF1bmxtqNJrqkuKazZlhdTVNEg9l2sdp4E0i8DwACpg8gDAAhm1u72wZmEUp2GvmSTVKCA0iWKnROFMul9V8ii91oEEXb2XkxYEA6lcGunht3eWazZnJ3NnZtfSWfdja3rEM1v2j45nZwHarbXC4Vls3YOfvdIjCSDpkaDFztQtyZ3pUAX/4RWEXL9N3YQQBvABV2NFL6Tb7xT8cQ8cSWGpoAhCnsxagN3IgELMJLDoybu/fYORkXMA4FTpcN5dVQTC5542zi8WEjhl4rkG2U0cmjU92PPXx4jWFOQ0pyfTh9jSeT82ypxL4dSumEwGrSHaLpZLK5QD87z+4r+FwpFKhaDkunmUWBThPc/fQJi2Rn7O4kCMxmRRlAsDGZrOpPwKENxsdy4QR7rIgQeovQBlmmhArLmLe6RKoEkqVzmY8Z64FALh7f1f4nCeWR/PZIGna/tNEIoRSrZYhAdjMPT20Iy8AkHw8YyEoOdfd11/Wy3/6VZ20xprkbmq1yrGcZEbVj6cAVr8X5H2/76cfFRB89/t/EHD7Xt+HH+R9PshzPsh3bQxUP8iU4ufEE/hoTyAGqh/t8xfvfTyBDzSBL3/5y//abdQHAWUf5Abo/Tb+bjbg+938fJj9+SAMwPvt3wf9/Q++fwGoJgkSmg/1/PN7+sVf/JKiKG+wwU14pVwJQBSfIim/qcSFvLf4xJsKW8UNNQAEXyIP2EwklpfBL9zss7UglWab8Kwr9YYdHd6/q7dee1XtXkvj6UpJOlRdVbIyGETnyDlJRGn7I7P5ENq0s33NLOjGxlaQAZdKOj091fb2TgBHkkEZII/nkeh7fn5uVvHSv9jt9+yHBAuGnyEvnmo8HGptrWIA5R7LVEgqJmnWybSpyCysEkkDcRhIAA7yXQAeoBAvLwCGOVSrZXebEh4FcwfoIkSHSh68p1TJTIYDA+f+cKJcJm8mFw8ugT8A3n6/431sts6VzRTthd0BrLXbKpYqZg2ZE2z4KkH67Tx4iecLBy7B/rKIgKeR4whK95XOzxra2dnzn/hlu5bEzr3dy88GAInjg71jHwCFHAPBSD5mpLGw3U7hLZiBns5mltriw2yenxvs7WzvehHhSXjRcvkk4RcwShuSq46WeJpH6vZaTgF25U4up0q16rAlWOvqWk3D8cj76mtvEsCm0kl1qe0hZCvKuicYBhh2ulypGkim0klLaXkNgJ/fw0TjiwXBFw1mkYdntFqy6EG37sjp0QP2iWsik1WvO1C70fY+w7gWi1nP5Pr+dSdYTxNLnZ2ca7O+ZSm0FwHSISRqOmfRhH7XSJ02AVR5f6bcTbtaelGHuhzYfebf7eAzzipF+FImMqvK7+xJHvY0nQ10+9Vv6aU//pd6fNbXJHfdjGqKKp0PYWv4oN873/u8H9ZG8e5tflgg+mH2/Wm9JgaqT2uy8fvGE/jxmUAMVH98zkW8J/EEntoEngVQfTdT+RfdGP1FQPAHAbcf5ubrg3hhPwxQZV+QqyaTM926ua0v/Ozn7cNEusjNMH5GmC8AH0E3sJM8kJFe+lG5Ab+U/PoGfDL18wAysIr4RQGRiVUIYQIQWF65nKvdOdeDt17XgzfeUKff0nQmp/jCwCVhqWCaCFRarZTKZXR+dmaWjP1Lp/MGQiQF37hxU7u7ewak129cN7P54P59M7BIN/kTCTM+TmSW+DLZP/x9ATwEH+zZ2Yk9n8hrx4O+9vf21e13Lmpy0q5iAexw3x9FyGlzSgppbV7lWtlgAibaWasOyyEUCcCY0dbOhqqVdcuaYfV63bYW1JpIeuvuHW1t1hzKkyus6fj03DLljfW634PwIIKnRoOQPNwfTfSJj33K743v8ej42CATgFwqlEK6bZU+XOpN6AytGaQjW4bZg0GEZT49OTQrun9wQw8fPHAo03g6NfN4WREDWCcNF2ktoBjge+vWLYMzfLQwoblSwecYHTTnwLPJw/qGCh18lUi5kQ5fBmoBfGG3eT7+zXI1dI7i5T0+OlQqlVCn11Y2Hepb6uvrBs/sL8scXBMEbg16IwNYjpmFEkDkKpm4CMdCcluwZ9Xs9WzlNOfhZGiJ7snpqRlZQrSc3svnAUl2lXCqjBrtcxWp2okSIbgJQGpaEr5aarfwDXc0GQ/s4S3lszq4ds0LPMiCSV2G3R2PWPSpqtFpGaQS7MTnh65U5NUA/+FgZOaU/busPmKm/A7Aynnw9wD+aD5j2ZSZdYKp8hHKgpnefP3b+tYf/a4ePm5qVryl5RUDVS99PCPf/lP7D9MP+cYxUP0hBxi/PJ7AR2ACMVD9CJykeBfjCfywE3g3UP1h3y9+/ftN4EL6a//gTJ/+9Av6/M/+Vc3nK21uboYeyk7oD4Utww8Ka+Su1DlsZ8I3z9xwA9S4uQZowETxDx5DQCGPlAITO5kGXx4ghxv7dudMj+/f0xvffdlhNdR5wKgiGYZVBfNFmZxlqrR1EpiTjnIGqloFVrNSCT5V/g5rCrDutNtBeopUMkV1S8osG4wgz4MB5e/sHz2i/EcGcBukxHPXzpDIix9xa2tTrWYr1NWsVt4eYK/bpX+0oEqpamlqtoBMOvg7kRmT1hqksqFypFQuaHtnR4Us7OPQvZz9TluFfFZyr+qZAfpsFenk9MzvXatWdXx0ZGCErLRDmFKhoPLaxsW852YeYZFhhqN0Rg8ePtDW5pZu3LqhZqdlkJmOspaYwpJvbG67E9VS0kFfpVLRQPbe3btKJNKqrOHvpKc1BGjhk7yscDHrmQgJxQBDwqpIE8bTyf8B0e6xTdNjG4D7en1dy9lMXZjXdGRWEFDKNQLg4v0vu3d5b953Mh550aBQzGk8HIW+0SyM7LYXDWD2AeGwkxF1RsulFw2oi/GCje8akmbYs4WCspm89xMJ8Fqlpv6ob+YXGTcgkKoe/Nj2RlPDs5L3i+rVQibtaxW58HDUtxyY63yBH7s31Pl5U1rNzYwW8vSl0se7qWyU02mzYRl0u9PX7t6eGe1mq2nWFB8vIBNZsNn3i75ZFAwAWUKrqCqiU5XrhQefwV6r4+uT92CWSIB7zTNFmaTGw6b+6f/7f+isOdYw2tdKhQtGFcFw3KP6ft+IT+P3MVB9GlON3zOewI/XBGKg+uN1PuK9iSfwVCYQA9WnMta/4E2Dx3BBUIym+vmf+8v67E99WotFwswbrCcAAkCB7Jcbe8ANvZ70mtI/CruGLxJwASsFwAF88DzAIV2ePSo4CkWDB35mIICjbzlTu3OqR2/f1YM37qg76GgyXUnpjCWYbji1TjjlG/LpYmHAnEpn7RVNJjIGTAQpwYoh/13Hh1gsBhA0JWW48iSIxuBiAQ+WMFtZKlQC44vsdjrxNp2Y2zhXJpM2kDg6OgyvdyhT3kALFpbfISHl/QBG7oZNp/2cSwDLsZrxHMG2ZVRbrwYpsT2soXNz1O+7f3M47On87Dhsv91XMRcYTc4D4A1PJL7NbrftTtBsPiT0sm94SAGV9gYvFpbc7u3uaTwd2psI+whA45zNFgsRfgTjNxiMlMukLXVmXvg7meUMwLQAcI6dSswxcCyuR5nNL9i+qYEh87AfOB258xWgy7Gxzzs7+waKeE773baqlcCYXoJAwBcgmYcXMcYTzxJGtN1q6fz81OB+OQvbp5KoWMjbJw1YRfoM2w6QA4Tjpx70WcgIQBN5LynJw9HYUmgmgRLg4x//lBqtpre3s7NtFpbzA/jldV50IIAqj9d3aPac+RMgxvuHRZgsqy9qnrddczSfURlE7dNC+wd7ZtW55rmKubbwVedzRfuL+92B65SYJ9dfoUhi8tLzBtzzWK0W/h2LE5fVNfycfcW7zY7auxpFfp/RoAN81unR2/qdf/xbvueQAAAgAElEQVQP1ehMLoBq0UDVn6ZEDFSv+huW7cVA9VlMPd5mPIGrnUAMVK923vHW4gk8kwnEQPWqxx5CaPCoajXVV778s3rhxZuKIhJqSRqd+6YdTyeyTwBLuVQyq0NIjtN/Mxl7FC+TWwEDmXRGjea5IsDFYmnAiIQxeD3TBrZsF3A2Gnf1+MFdvX3ntlmuySx4VBezqWtzCGwiJdUk2YVHFaCKjDebCfvCTT8sJ5Uw5dKaSsWi2U/ATZTDy0eibvBYckz2O5JUu5i73oTKGthUZJSwuMcnJ65xIbAGuSyAAD/hDBY4HTkUClm0k2wNGuR0W4BqCJ4iKCn1pMZnMOhpOp/oxo0b0jyE4xCAU8jlLOkdDgZazicGobzf2lpdjx8dhkThpQyKYHcByOxTbaNuWTHnI52M/PvgTQ1S69r6ugEidSzNZlOFctX7t1jBLMPsEl5UULvbVTaZcCUPyc+wsk7OnQOSRgbE1Pq4G3bpsxaYxMXC8+P885ggV84XnXIM0wyoZ8Yb9Y2w/UJBYMDJeOiFAxhFh1HhOwZIJ+RkXJh8qniOT47U73UM3JRYWg6dSgKACfgiUTmAdLaxvrlhUMhx4+eF4QUgsp9UEBF8xPamVCIlUqqt1bW7t++wqwf33zbYvra/r3SSczz19Un1TAjLCqCV4yIxmtAlADHHR5BSVMyqcXzudN/pJCT/FvMZbWzUXZvkWqflwnOvrtV13miCnjXtj+0tDZ+B0DOMOoHPCccCEEYFwMMLBKmkWVP2lRokpNAs3HAt8KBLNZ9Luxf57p1v609+9zfU6S/UXm3CwxuogqqXMVC96i9Yby8Gqs9k7PFG4wlc6QRioHql4443Fk/g2UwgBqpXPXeAQiKEAyWm+rV/75fdXYmPM18oajqZ+WYaWSR/wjDhN0UGW9+oB/CHrBK2czq1/xCfJKzU6fmpMhcsHKyPvXdUzIzHGk3xEaaUSq7UODtS+/xYt1/6thnV+SKpVYp6mqn7M+1PBfxSVYIEcgBogNHKKZsNoUof//jHVCpVDbQa5y0DFlhDgN5sMVezDRCdO8WXn5Hgy3HjSQT04AENMuGhyuWKOs3GE2DLGTGgSsHcZc0eBslyR8UMUt+ZhqOhpZpIid0hm0heVOIE1hFGldRjACX444WPPa/7b99XOpn2PgF1kbkyOBhiWLuz4zPV6nVfEIB0tvfxj39SJ6fHBuGjKQx2xgFKhOuQ0hxky0sNRyNt1OtKphNmRJerpIFuMk2IFH7LyLU2s8lUtXJRXdcOZQ2wOQb6bSuVmkEtqbik8nL+LK0d9H1+Aa0hNGnsc9TtjexJZf+TFz0o+EIPDx+b6cbDmY0iB3Pxmgt8byAIqGTfc9mC2UfAGxJzjmU06isX0eMa2FYAtpnIAYnKC23v7gf58GSs9Xrd+4/02osUhCr12kpHKT1655GGk5lu3XrRYLRe39LuhbwdEOoO1mRIbzYYXy7MuLKQQKjR8fFjs9aELsGmE1h10jzVYDBWYrFSr9NWIrlQKrHU1saGU38dWIX6gLqeSk3D6UyNs3MVs4FFtuLgYrEEhrvXB2QTYjbx7y9nwGeOY2AeHF8pX/A1aRaYZOzVUhmOtd9S4+SB/vk/+gc6aXQ1zlw3UM2QDIxgOQaqV/0FGwPVZzLxeKPxBK5+AjFQvfqZx1uMJ3DlE4iB6tWNfOUb14WTSFdzmNGFfuGLP6Xr157TIpmyx67X62uDxNHxyOCP4BzSepfzuda3NgwUuHHe3NgyWMtnc2YceT7gdAJDpaT7NQGEAIT+gB7TqRnJFIzSqKsHb7+pl1/6lkHJapnSfAmTFVJlZwsYPbo5M1pFKWWinEEboAqJJ9UsL37sBeUzQQIMs1eurqtW39Dx8YmKxVDPQarq/u6BQUB3PHTybhPfKd7VTtssKWASkITcM7DI9IiuqVpe09n5qUN+ALLLi0RagCfgARAMg1kph0oW/JAUkgCKASKjydDHTH3J9ta28n7dQrPp1CwjrDC9qYFBBUD3zUSGGYbuVNjN09MTLaYwskktk0mVqzUDlssFAICkwSupwywgREnlCmW1mm2DLzyzAFuOkYAowCjnn0UD9rvfCxJlg6ALlhYADijk58iGCUeyXzSX8zXR7rTN+kapjH2xk9lY48nQ4VGX4BZfbK/bklYLVStVL2rQfwrw5B/LehdzA7XdnT2/J4sGvB55OPiq2Tx3WNbjo+MLAN03o1iv153ciySZLleOkfPibUzHBvWEH52dnQYZ+xgQXtVPf+GLWkwnXGgaDvsXfbt5VwMl0pEiAptgegcD+1KR27o6hmtyOjV7fu/xoTIpfNiRuq2G+r2mKvmM1moVlUsVpVJZLwrgW87lSmZ1c5mcRtNJCJqakjC90LA/9CJPsVT29WTJt8F2wtcVIWa5Qs4gGXk1lUX4sGdjUqiDPxfP6nQ60Lhzqt/+R/+P3n7wUNPii1qIz5k0T+qp9qhe3TfXR29LMaP60Ttn8R7HE/hBJxAD1R90YvHz4wl8BCcQA9WrO2krUWFCHUdSaSE9HOqXf+mv6GDvlpapSHnks65P6VqmSFIr8thLiSnhLwACABDAhRvmdCLlG2kAQa22puFk7Jtj+0JX+F5LrooBCK6QFKdTajRP9c7Dt3Tn9qvqdZtKJXP28xG6ZM9gIu2wHPx/zR4AleAeGcQQljObLvSZz/6k99HHQhBTlFepHAKBpuORru/tWf6Jh7NQLKgPqzsamUHr9wcGIYBvpJ4nJ8dm0QCfyHcBAchF3e6RoCf0wkdJhyhMazL4RAFySHzHsLKlioEq9SgkxY6nI7VaDe3t7RjY721vX/hh85pOxmbukOZS4zKahDAf5gilTDgRoB6PJKFJMNh0iBYJdMoHPy0AjhkjyyYJF++ru0BnY/UGY88d8Mzrkf2enpxod29HlbU1nZ02L5KBkSwHbylMKmAJlo/3BTjyyJdKF4nGst+S38FGM7hqqareIHh3qQbq9ZAp54JsmBCsflvL+fSJlHk+DwCfbbIoABgE8OI9hVUEqF+GcU1HQ4N3kogHQxYTBv4d52StVrO3luOCdeU8ILkNYHXiBQlfR5JTgK9fu+EE4MF4qnIhp/PzM3tPeS+k49MpnmPmPvM1xcz2dnfMWp6fN3yOiviDUQcsFnr8zqHfv3FyrFGPCp5I9XrNiw/JVFqpCIBZ0qA31iKR9GyVou83ssTYMt8EPuF58BBTtcOiwJzP1TD4ZS8Ck5glFT3Is5kZwU/2jy+XqlTLGk/6ajx+W1/9zX+ks2ZHreW2FkopuUoaqKLwj2+mru479nJLMVC9+pnHW4wncNUTiL9br3ri8fbiCTyDCcRA9eqGfglUqVZZzQl+WelLX/yMNtZ3Va1TcwIrGKSQvlm+CEBC9EloEuE8SCJ5DnJOmMNsOhO6VmGfphMdnRxpaxMpcMKvPz46tow0m4uUTac1nxG6NNftV7+t11+/o077XEukv4mkZnNYK27sSVEtW2LbtSQUxnWhbCZnMArD+sILz3kb/H1ze0cR9TY8j4RaQmcugp3cXer/BfAMcGG/eczxNM5DABOgEG8mzCWy6PXapp+zvb1lpo+f02EZpKl4DLNBrqqFgST+xfGFPBnmFH8qMk4CcgBx1w8OPCekqa1GQ1V31c40GAFMlmYHYc3w5rJAEOSdKwc7lQtFFcrMsGCgyj6EflfCpahsWZq1BAiNYK/d8JPS5uaOGo2GE2kbzaZDp9AhrxbBA2nGFC9oGjCUV6FYdBUNybL4PrkeBhd9sT7u4cSLEYD5VrOprfqGFwZWq7lmi1kAlniCp1Mn2sKyjoZdpdNZBzXRaco54JwATJkjII6FA8AYABJ5OcCZlF2APgx/lAkVLVyHlx5NZN7BG4xvM6dOu6utzW0D9MGwbxkv1yyMMdL0tWpNq8RKkxG+0rnOzo+9IABQ7nX72r9+IC2D7B3gvbu7Y5AKIB8Nx95PGNUW7Ga7687dYb+rZvNYa+W8CrmMtre3Va6sKZdnYeDM12YinfV5XqxWBtEA3EK+6IUHGHOubbpzfS79uZv5OkByDzhF4kwwFf5p0oLhijkv/BwVwyoxVe/ssV7649/To+MTnU03YqB6dV+p33dLMVD9MTgJ8S7EE3jKE4iB6lMecPz28QR+HCYQA9WrOwv/GqOayCidGutXfuXz2qrvKpXLm7HhZhl/KkDG/ZKA0ETCN83pREapKPj3goQTWWPWfaukssLCwQohnQVXIPsFABJ6E2VIR5XW6Y+cjfW1P/l9PXzwttqtcy3mxPokDFSjDIAga+8ibO7S7OXCIJIbfoKTtrd3df36gYoGsytVaxuqrNUMjggfgjXN57IGk4BE9im1XJkpBoAR7gMjjMcRkAdDGHpuqeEJdTTUi7i3c7H083kgtaS7E0lxr981wAUUF4t4VBMGPIAwAPp4MjCr2O227N8k7Gl/d9dMLkB42O+bCeU57N90PDO4HI6HBkT8HQAHG7uzta0om9H6+oYeHx0pjZ93ubhg2gjhSfn9ke4CxPav3zLY4fjxbuJ/5T0BQ3SIAngvmWaD0f5AlWrFoJUHVTN0lwJkYXuZez5X8DllZrDJ7BPpxTDlgCqArKt8qNqh23Q81mw60Xw5tc8TNhaWEMAHY8l1xnlysFcyZbntJXvsqdgvOjIDq2TG55agpGKxYIDJtkiW3j+4bqacn+WzAWwDRJEe07fLfiWUctjUYNDWeNiz7BdQDcitVmpeBGGBII0sPp02083CBN7e9Y1NJyWzCIE3utVvWyq8nM40HLBwMdRyMVFtrWLp7tbmjlaJtAFyMsnnBY/z8iKxeOnFHNjWy55atsFni+un3Wo7eZpjQ3J+dHzodGeus8su48xFoBZBV2ZgJz11zx7pu1//Q929/0DdxH4MVK/uKzUGqj8Gs453IZ7As5pADFSf1eTj7cYTuMIJxED16ob9vUA1sUwpk5np53/u07q+/5wlnpls/qKeZmlvHIzhpYQScFIuhu5QtL2Ag/VaTZPRyDfXsDuAD4Jk5tOpwRGyTfAfDCNf6ADXUqGgs8aJvvOtP3VYTatxKi0jLS2JHCnKkvRasI/SIFMrV79ElhwDzgra37+u55+/pVyW6o+xDq7f9L4jciRUCAYxSqW9bUJ9Go1T9ZptgxN8nLCRZm9dJRMYLH52WfvBscIMkuKKF7JcKvvYAFO85rKCBtBLjyVgCsB1Cex5XrlMZ2tXfcKiZrCfkX2qu1s7BpVOt5UM4nk/wqwAyvgzkY/ynmfnZyqX1wyUQ4hOyrJfmLijo6ML6epU6+t1gxmkp8w8V0Cuu7I8lkofACjHzbk7PTvX1vaOtxlSnmdeoDg9O/U2YBP5E0awtl7THFnxRXUNYJFtAdjw3xaypD83LYVGunpZT9RudZ4A6ShK6vHjx6pUa5YV45dlzqQeMz+APbM9OnzshQ+CoPhdUoE1dqgVgA82HtAqGO2Rvb38DgaT88eMgn945eMh1Xgymvo8uEd2Y1P3376tfrdpeS3McTbKa61WV21z3QnH+VxGaVJ750uz38yxtr6hjfVNnZyc+ToezcdmeTPJtFrnp1osRyqV8g424n9rtQ1l83nX0URR3tc1gBjmlEUb5L4sEvCB4POAv3pKrdKM9N+VJejUKHFdwgAzm0tVAOFK6UTySb+qE6AjGaj+2Vf/uR4eHetsUtcSl3gs/b26L9b32FLMqD7T8ccbjydwJROIgeqVjDneSDyBZzuBGKhe3fyfSH8TaaWWaSkx0Bd//id18/oLWq9vipZKGB5CiwABTpMdDl3PQYLspz75aQMb5LkAg06nbQZttZybrRuOR+6MxEeHFy9fgNXEx0kdTNdMK3DsvHGqt+/dMaPa7TSkVWRGFaaVpF+AKpJMGLfJYubaFJgyGMPxeKaPvfgJXbu2r0xU1CqZNlgBjFy/cdP7DKNWdUpr2sm6ExKHFzB9Mx8PYCCwVBn/CYAlMIn9BNziSWS/q9V1s8Uwc5fAkuMmFAdJM8Co3W362AEhAKj9gwO/hjc6fPyOwc3jx287VAnZ5ovPvah6ff2JfJd9hYFcq6y725Tan8ugJABbsVzVjRu3dHJyYlkr+/Ho0SNXulz2asJ0AjrxtQIi8VJmojD7UAnDIsBU2zu7Gl70lrofdxkWJPCGMnfkpPh5DcZhlrVSbzAygGR9AoALwAPUVcol7e1s+pg7XXpFO94WnZ+wscx2AZOdTpqxffHFj7sWiBnzPOZy+Pix9vb3vR90qFbXAqvL+SgVcgbxzDvKElg182saDfylVNYA6iKVy1WzzhuATYc0pc1sMwvAJq8DYGPWfHjvFfX7LfW6bf2Vn/5Z3br1CXervvzd76rb62ijVlcml9fe7oGDi24994I7WFkE+e7Lr9oj2x50HIJEz+ug19Fo3NfuVl31+ppWi6WvXSpv8L2WilUHWxHQRQ3PimuATmHA8GJ+AbxJPs7588bCBMype2YTct0T17ClzRdgnBNxmRDMsaVSS82GTf3Jb/+GHhwd6WxS01KRkqtU7FG9uq/WP7elGKg+w+HHm44ncEUTiIHqFQ063kw8gWc5gRioXt30v5dRTSlymNLf/JXP6+a1FzVfze3/xIfKDX/w74WQG2TA9IkOmn2VqkX7GWHPAGfcsHOT3Wq1DJ6WCdm7ByMJQwqwfdL5yXsvFup0mwaqr736ivq9FkU0DlMCqJo1inLCR4u8tdlt2686Xy693fFkpudvvWgJ6PrWjtbWNpTJ5J2eyk29/0mltL+3a9aPBFW8juNB38d1dnZ84UOEpQxgiONcLROWbg7H/YugqKy7Ofk9++/gIjOCkVZzPQlTevjovqrVyhNfL8CNmQF28ac6aGo+NktGJyfeVOS/SDoB8gFIrgzAAXxZANZq6TqgnFntsfb2DlSFyZzSu9o1UCH0hz/NYl/U7sCo8vfJbGYAiWf3k5/4hDtP57OlcvmCmq2WQWQ4P2P7Yc0Al8qed+O8YbBKgi/S2nylqnKxrE63a5YbqTXXRiGfUamQV7vT8gWM9xhm1WzpcBz8r7OwCHDrFlLknj3GsKgBQM8cKAXw5t+dzNwlmKnoY8KzCntKjc7m9r6B/9npiSXKMMWAUwAcQBKgvru3/cTzCuBmQYLZc27paL1z57ZKuZU6vXN12y39vb/3XyhKl1QsVtzlW61VNRnN6L/Uzva2vvQLv6BkIq1CsaxSueLriP3ieuw26b5NqNtqqT/sqFrOa319zYxxNsppupjbC83iQzqLOoCFGK6ZqSW/XFMs5DBv7/9ydRGslHbSNfJg5MBsIwRFhdRmFir63a79wZwjWNpKpaC7r31TX/+9f6ZHp6dqX4YpLdMxUL26r9YYqD7DWcebjifwrCYQA9VnNfl4u/EErnACMVC9umF/b5iSFknlcgt9+Rc/p63ajkrrSCkDe9PvDQ2kkNHijUxFeE1nmvRHwQ9ZLhnQAJZmF2AJgAjjRXLwlM7MlFzDQq8k7BEAmAAaQFq31zJQfeP12+r32kolspoBFldLsJVTfpPJyGzcGV2gycj7QTJrAX9ftmjGa2vnQFvb+wbYAD72J/hLc1qvrzl9+PDwkY5PjjXuk0y8VK/fNqgCIBDyUypVDCJJEsbTOV+EPkuYzq2tLQNDHrB3AFfAFICFuhPCgPg5gO8yoInnAkbsqZ1MzECyzRwAdDa3p7dA92g+a4aNcKBklNLho8OLBF6p02n5WMuVqrs/j07PHQY0HQ3MDMKQsj38p7B8pMZatlspiwWI/rjvfYYlJVWWpGQz1Im0xtPAmsJwA4i3tjZ9jGZkLxKAAdjpKKmz01PlShVNJjNXAh3s74eU3WxW6RTpysOLkKNQr2JJtf2sRbOx7Btdr8PR2O+N9xVADDCeziZmWkOCLRLXEOJFui/ncHuz7jqcBw8e6OOf/IkLVr5j2S7v5QWQHMnQOQNkwoao3AGgA+hOT04vJLILNVpnun37Vb15+xuaTHvu3/3Zn/lF/dRnP69yZV3ZQkaZHP2xczO6sPAw//iRrx1cM7DPOaxLOjo58ecCFnrFgsCkr6TmTv2tr2+oXt8w0316eq5UMqMZKzcClFKjs6levxPY0VLVcl933F4w2MibZxf1OjDjgFWOpd1t+fzwWE7n/jvsK73CtVpZ4+6JfuP//l/14PGhzmf14FGNgerVfbG+x5ZiRvWZjj/eeDyBK5lADFSvZMzxRuIJPNsJxED16c8/BAVx+3xZT5NSYplUJprpV3/1S9qu7WqemLtCw3LFbMEMVqfXM3gg9AevX/rifczaTQgSSrhqBeki4AKwlMarOJ+pP+gqIniJFN6Lio4IRnW5UH/Q1qvf/Zbu3HlNowFMXUaLlTQcEepDr2TC/lP7EeczNZttA1UAA3LcYr5slrO6vqntnWvaOTiQLipOADEAQdJ8Ad3Ii2H1BnR/ruYGIAARkoVJkwWoMpnpJEgxAY9Onb3o1AREcFwcH7+HVb0s/AAgEbZECBDMHYzZ5XOZN/Upd996yxU2eDjLsJgAqWLB4TswqqS8jmcj1ap1NRsNtVtNjUcjA91SdU27uwc6OW+6g3StWFS+wLEB/BOWxZIWHOpWctrcJPhnoAy1QVHarGy1WnPAFH2zhCgNx2MzeAZBxZKDsXg4ARkfcoUu0ITG456fL1jEVkc3bzynZqPpBQeAJUm/dLZe9pfyGsAz4J/nwADCejO/UAEztcf2Uo7s6wqWvj9wcjAPKnRYIOG8cT4Xq+AfPrh20/vL+wNkkfTy/vv7B/bzuj91MjVQpcKIDl9myHkBdJ+eHanRbOhrf/CbGk1aBqo7m8/pb/6Nv6PaxraUwstc0XAwcX8s/uo33ryjT338k07cJVzp+o0bvv7odGXB4+z0TPPJWMNxT/lsWtVqyRU4qyVBwVwrS2XSeSXSdJ7y2ci7d5jz4rTsTM7pyiOk2Eu8yaRHwyYHth7GmGuKAKpVIvh1uf5yUWBY+TuLB8n0SsPWY73yp7+vO3fv6ny6oSX+7lWkGYsa71FPc/l98IN884TU5b/48e73fa/XXNW232tP370/H2Rf3u81328uMVB9v6sl/n08gY/+BGKg+tE/h/ERxBN43wnEQPV9R/RDPyGhtPtTVysktiv4HQe/ZCPp1371y64cmc3l+hDkobCgZlDH1GkkAwBDLloqXaTR9i3DvQQ57CA3fdzQA1Jhni57RpcLkmJDMq0DgVIpM3l/9o0/1Ou3X9aoD2PJ133qAiCCUVYGW1OD3IROT8+USkaqVtbMtuYLJc2TS10/uKUbN1/QZn1LC9jB7S0DLpg8Un+RWJ4fH9tTOJmNDVxgKwEKA6o+UvS8llUsVc1Kss/8E/piM97ny4Akp9qmUiFMCF8plSOLhYEg8lVAF4zwpU/yMqSJ15yfnxoQ2/e7mimfj7ReqyqdWIkUV8J6YC+7vbY7ZplX1enICxVLNQ0nM+3t3NAysTDjhqQ5l8kY/LLts7MzFcpVVcrlEEI0m3m/AK0E+XAOWCzAP9sfDTQY00maVfu87YRZZKgA383NDQNCjhVGfDGnn1W+BggWgkWErQ7VNTnlM6HXlgeLEjKgGiqdol4nrfXauk7Pjr1/N2/e9DlE1uqQpHTaYMzssFOCJ15QoG8WZrvbamq+nFjGjfwWIApD7KAlM5CRUpnoSdhQt9O2jBmgCKYaDkdmvwGqZ+cnOjk91qvf+Zpajccq5gs+tl/72/+xavVNLRIJA9J2q69Bt6PW+bEa5+f6y3/1C/rJz/20lQazyUgbG1tqdjpqtptqn53ZUzyfjkkLc50N4UhI4K9dv87ah1IkYo8mTk6G/U4prXSUETvZ6jS1XqubOQeo8j8+Yw4lu+jvxVtt77DDyUIy83hANVJI5251OkplEhq1T3V+/3V99Y++akZVyUiJRaRlMpJ16hYe/5v1eC8Q+qMC2+83Sbb927/92/E97PsNKv59PIGP+ATiD/lH/ATGux9P4INM4KMGVD/sDdAHmcWP6jns4/felCVhUpOXQHXpjsrlfKFyMau/+x/+294s3ZuXtSVwJ9wM41GEqUMqii8QqSUgBpByCT4v2Ufeg55IuiiRJpJWizQWbyQP2LTLfk6ksG/ff10P7r6uxtmpvXZIUwFPAErktHMo1jQdlkNNp3MtZktFmZzDcwBxSqe0Ud/WJz7xE9rfv+YKFCTJpL3euHHd1SYAVYDc0cN31AUQJ5Zm7L7z7W+p02nqYHtT+XLZNTAwtQBPjrlQKroXFZDHcdbrIVX30gu6sbHhuXC8vD/JwgRLAUb4k+ci7eX5l0CS5+fzBbOMi+VUxUKkPKBludR8urCk9fGjB1pqqYODfT18+I5u3HpOjWZPmzvXVChWnByMfBpQmM9n1O/29MYbrwe/KwsMxZJm45EBPl5S3oeaFBYBdnf31Gg0lS3kNJ7PdPjgoT728Y9bRguocvcoqbqJhdlIFh1S6Zza7SB9BuRyXgk9Oj8/ty+XWhqk2LC6zJb058l0pNPjc21v7/vYSSne3tnxbLmmmIn7XmdTnRwFUI5c1+zwfKYqXtnFQqPRQOUizD6vy/u644E0l/egPghAzsOhXquF1ut1A9SDg+sGjA8fPHBw1jvvPNDJ2ZHefv1VtZoPlcuk1DwfG77deu66dnf3lYroyR3p/ORYg37HAPM//y//a1177pPa2b+hWrWmfrujZUoGva2zM02nY1fUVApFJ2Aj7QXEw4yyf4tkwvMfTadOAaZnNfQLZzSc0MM69EyPDk+0u7fr64aFDYKqxtMxn1IzxywKXc4N5nXUDz5frmlqnx7df0PHb7yi7955TSfjtQugmg5AFYXAv4FA9Uf1Xfph3ycGqh92cvHr4gl8dCYQA9WPzrmK9zSewIeewFe+8pX31ZS9n/zqB9n45Xt9ENnXD/K+7/fcH+UxfNBtXR5jYpX+14BqAg9iguChpbfYg9cAACAASURBVP6Dv/3LKpdKAr5Wa3WziSFMaflEAguAhFUlURVQAOAEBAIMkSCSUjqbTp2qu5iNDdgAn6Sb9vvhRpsuTiSdMEEnp4cGqvfvvq524yx4+ACmyG2TKJBTSqYizZ02u1CLbtQE6ah5S3Zr63VF+bx2dw50cHDDclz/LJ122BFMHgFFjUbDgTrDwVDDbk+VWtlA6/T0WP1OW6cnj1xzgoeWWhbYvV4f/+RMmVzWna0ECOG/5NgIK0LSCaDAO+gE5ARhRoGN7vU6oR9zuXRKMuAREDan6iRXsK91c2tToyH1IyMV8MROJhr2B2bn0mk6Xy+CgLp91+4kUhl7ccdTwNtIxWLOLBk9nodHjw3wnnv+eb1+545lsXt7+5otFvamMrtUOqPNjW1LlPE1rtXXDcJ5Hefi8aPHlh8j7aZGB+kpYLrVbNs/CdMMGwybjv/4+Ojogi2PgoQ1mzfTl81GllvD9o5Hc/eTWg5N8m8qSMCDfHrhGY0v2Otup2emm+2zeAIzjbQXMMs80qlE6GEt5H38lr3OLjzP45G3n0zjTSUUK6QfV9fW3HVrf3Cva0b79PxYD968rU77WLNpV/32VMO+Lzllc3w+6MldSrDIs5WWK+lLf/3L+pV/99/X1v4NrVc3fHww0CcnRzo5fGRvMj7sYjajmzduhhCqbM7SYNfOLBYq5IvqD4bq9nr+HDADkp0JXvJskikviOBPPT4+snybz+1sNtZsMTNLy35x/fNzrj3OHbPgWjk7O9JqNtTLX/uXunvvbZ1N1qVUSPWmGuffRDb1/b4fr+L3MVC9iinH24gn8GwnEAPVZzv/eOvxBK5kAh8EqL57R35U3qcrOcAfg428G6jCqHInXsil9Z/9p39H3XZbo+lcu3sHBqOAz9DtKVexICEFZDJ3AATMFyANAIckEx8dzBUgIwJYzGYX3ZEJB/hwc42cE/9gp9txYNHtV7+te/fecK/lcrFy/QkAq1CEPUJym9J8BXBZmsEDzGbSGVXX1lVZWzNgvX7jluobO2Y0t7d3vI9mpCoVM5T3779tsAUjWsxm9Zu/+U91/eZ1g8h0SnrpW99wMnGlVLYMmANOptMaWMpLynDJsmT2HbaRcJ21tbp6/b59lwZ7CZltZi5RJm0AD5N8KRkGWBFgtLO9p3p9M/gx8XdmEiQ2aTIcKZ1M6bxx7KqTVqPl40MKy7ElswXValQHBSbSvl16NidjFUsF3bhxwx7Ve/fu+rzRsUowFQCJ8wZTDDislKtm+5gxPlSYSSS9yLsBnOMx3s+5u0Q5v9M57POGWdF8Ju96IEKX5guk0TCoCctSE0oZaO7u7RhYjnifZVJRGqCP3FkGVficeS/XGA2HqtU3fD0dHh5Z+J1Y0c1Lv2lLe/t7BtHIuFlIYKYsQvAz1yHRWZvEHz2155NzhUwaEMn7B6ls39vhPamewZfcPH6o6WSoN17/LrZUtRtTTUYBywFMPd4LT2cikmrbm/qv/tv/XlG+7JCkg4NrZuybzXNLf+nIBajmo0gfe/FFbx82lToa0oR7g4H/ns+X/FkhIZl9ReLLPlI5xLHifeXYWBRwN2o67etxiUQ/kXxyvIBWpNmbG5tqdwgFm6nVPlO/faY3X/q67tx5Q83FplbJlFLLZAxUn+F3bwxUn+Hw403HE7iiCcRA9YoGHW8mnsCznMCHAarPcn8/itv+84xquDNfq+T1y7/0s6pWKiqV11ElmlWE8Rr0BgagsD4wqvYtJvEyJi155WeXaaXcvHMTfXp6ou2tusEC4AhgUsiXws15hptzQpZI2B3qwdtv6M27tzXqdywPHo0JMpKTawGuiWQAqrBWZ2en7qeEkYKZrG1sqLa2rp3tA3tUIWORVXKDz76TpAviuP/ggQEa+3N2fOR+VxJUAQkAs7W1sv7JP/7/VKuUlErSKZrXBFZ4sVIqIk33XwEFkoU5BgBIJpsLCbblsr2uAL3LY8RDibcwAHieX/J7kvK6tbXv/YIlzOWSmo3HDg3qdbqaTGFyR05chl1LR1lLOFfJjG4996KibM5y5o2NurScK0om1G437cMECAJUP/axjwfAs1yaXcR7DJCEBU6nIgcFlaoVe3ZJMO71e148GA37SpGcW8wbeAFgx9OZup2+dnZ3FaVCF24S2W4mnOet7W17QWEDYTsJ1coXs36v+Tyh3Z19g3WYRBYxfF25XggWcuoKFyTe7Sb1RCxoyNcG57C2vqZ2q63oopqFmRXwRC+QJY9VgF0dDwxwx5NwHqhKZb95kJiL35Xrrd1uGLA+PnykfufUSdAPH7yp5tmphr2Zei1pMJN/zuJFOeNT4oCl8Ur69X/wv2t9e0/n1Pbk80qnMg7lOnz4QMNR38C3nM/r+vVrZtkBlhxXt9fXeAYznPViQW19XcdHh14sYHD+LKUIlAqSZo6bxRiOG0aY9YzFcmZgvlar+di5bputpjbqGz53+MGXmmrYaenxm6/pn//u72oaXdcioQugGhZf4sfVTyAGqlc/83iL8QSuegIxUL3qicfbiyfwDCYQA9WnP/R3A1WtFkqtkioW0gaqhMvUt3YNDLi5B8jAItJliZSWm2rAKEwQrB7/TuiLA5QykWWMsF6wQckE8s6ZPalRlLZ01umlAK3pxBLh1Wqq7778Td19+3X16eFcJdUfBg8ocmIzrMuVEukAipHwcj9fKpYtn6VflBv/7c193bzxvArVNct9udkHxPAafKT4K/EqUj8DoJn0+5qMxxpPRhpNJ6pv1vXKt76p+/fuKJ1caHNz3cA4kYqcXpzPErpDVUtgRYvFsoEysk6owgDykPHODbZg+TgGM47E4+A/XcyVyedVLoYEXx74S1fLiebTqXIGa001mifK5TMGtO8cHrkfdjJdqrJW19rGhntmHWTU6yoXReq0zrRczPTOo4fa2tzS4eFjfeKTn7L09Y27d7WzvetZUu0DMCziJcXfyPGPxwaazAmfJCB1rVYxmzkaDuw9vfvggT7/Mz/n2R0eHvtYOaZKpWxGESnxWo0Ko7GvE9KIF4upe1DPTltOVOYBmw1QRAbudN7p1AsT+UrJ9T2EAwGACWoC2AOEkcOyj6Tocv2xEADzy+II19t8OrMnFQkt/lx6RSu1uuW+IbArJAqTeozXlcRfftdoHqmUzenNN25rPhnq6NGJmg2uV3mxo5iW8hGAV8JaPZb0P/36/6y9G7fsz0Z5EKXzyhdzeuPV72o8GWg8GqhKinOt5hRlZLoA8067r0SUccIwnUswskiRSYBmMYNuVrpqLc9mgwlpPJ7a54rPFtB8enKkvb09nzek5U4D7ockbj6HXDez+VC99pnOH7yt3/nq72uWvSGuxswy4U7j+PFsJhAD1Wcz93ir8QSucgLxV+xVTjveVjyBZzSBGKg+/cG/l/R3tViqmE/rK1/+GTM8+we3NFvgRyxrNg6eQEAX4G84Huidhw/1iY9/6kkdyZtvvaH9g30zSCSm8lyCiIr54MMDnLgqpgiACem9/GwxmyufjfT1b/yRjk/eUbNxKu6oAapOBs7nQl3HYqUom3XNzeHjR5ZPVqtr9qkWK1UVi0U9d/NjunH9Oa1tbtk3C5sKSABchaqWkcFMt9PxzT9VJ6eH+DrL2rl2TSsl9OjhPafBDvotZdNJtTvnmi8TDgCCtQVw876T8Uy90Vgb9U1V10O4EpUyXXeeBnCObBpQBYji9xw/QLnd61o2+pOf/pwlzakkrCohShMtJjMHKiH93dis6+joWNPJQulM1h2fiVRW5fqGNrcI4pG7VLNRWp0mgUYlvfLKd/T4ncf63Of+kpnbx48P9Zmf+il1Oj0DG0D16iL1lwWD8Wxq1hr2z8BxNHai7Nb2ho6OHlu+ynUAK3uZ6OtFglzBdTrMkpAfEnuZDynM+EDxmGZyyMWXKhbXVC7RMzs2AMO3CRMIsz3qj30dZIp5s+6nx8euXIFpzeYis6OwxNS3bG5v2V+MxJle1Ju3bvraoLuX0Cbex/7h6cxhYFw/AFwA7/nZqa/V+/fv+/pjsaPZPtf2xqbefuuOCvm0Xr99W+88GClaSaO5hBq7lMFvLLOS/bn06//n/6b1rR17oJNKqNnoaDob6/z4yIxqt9NUgeqhUlH1jQ0D/qAaWKpYXlexUFavP/LCDvtOXwwJyABnmHcY1Np6zcA/pGpHmnJNCK8uvuW0vdGNdsvqBsKnOC5Ly2cTjSd9PX5wT2+9/G29fPuOBok9zRNS5iLoNwarT//79b22EAPVZzP3eKvxBK5yAjFQvcppx9uKJ/CMJhAD1asYPJJIpLXU1CzcrchPCtmEfumXvqBSoaT8hUS21+27NoMbZxg5ZKX0m45HE4M/fg5jCJANvrqZwQ1VNb4RJ0CHzswLGSbgqFIN8l+ARSqxUpRO6lvf+rrefOM1+zKTSqndpv8zq3yp6G1QHwKj2mzBhrUMAh3qky+pXFvTWnXdqb/Xr93S3u41JaK0U18JdprOpgY+owHs6dgJtkcOAZrrpZe+rc9+9rNm4Iajkfqthvq9M/3R7/+2et1ztVvUxAC8Kg7F+fRn/i1tbmyZ2Wu2YU8BFGVtbG6adeZ4mQ1eTOppzK4mArMKSLVHst/T1tau/spPf97VOjCt5VJWY5J2JxOHCDVbpw5UqlbW9ejo0FLsXm+om7c+pnylqkKpbBA+GfSchksQ1aNHD9Tpds0cfvGLXzTrB8ip1tcN7GBXYYMB2d5XFK1RZICKt5NQopQTdPM6JBwI4LyYKVcsqNMfmAUFbHd7AwOmcb9n+StAFa/xzeswjYF1xlMJcINRjaI8Yl7vD+ftMgSp3+srGwVmHcrw7Oxc25ubmk+mnjlhRQB9tmn2Oh+ALYm8sLwHBweWVAN6qeHh2oNNDccVPNS8Hrn18fHj4G9uBPaX13TxWmdSOj58R0lNNOh29cpLD9TrhUob5Me1HIDXJL/2n7uh/+a/+x80mi11/dYNVUsVnZ6eu+JoNZ+q0Th1L3CUILE6UrUGQC9blkyYFdVC8/lKO7sHunfvbS9gANoJ2cLry1xg9/HhDgcjA1I83ezLcjlXJkMvbPCMs4DD5+eSlabOZklw1aSvxbivr/3Lf6Hbb95Vb7Wt2QVQjUHqVXy3vvc2YqD67GYfbzmewFVNIAaqVzXpeDvxBJ7hBGKg+rSHD4uzVGKZ1SoBzYIwMKXkaqlSMaGv/PWfs480Vyi7yxFGq93qOAgH1o0H9S14Mqlcgc3hZpsHfjtYMh5OJU0mDEKWFyFIPBfgkE4ELx4/J8gpm07oT772+7rz2ksGGyT8drsjpTOR5ZOkpbIvvI6U3hbAJJlUrly1lLRQKqlWq2tjfVuf/OSnlcsWtLW5rXyhYMA4xIM6GWs8Ghq0zsZDNc4b6g5Gqm2sK0WoEwFS/Z6lwN0OYLihw3fu6fjwnmXA01FPySivtfVtHRzcNLsJ6JrSt7oEmCVVLhZVLFfsZ3XgFLPJ5BzWlFgCSrJm0tq9vtKZnL7whS8aSBLKhOxzBohOJ+xVbZ6d6bR5phvXr+nV115TOpNXuVo3EAc5OSBqutSgfa75uKvj4weWgT4+PtPWzr7+0mc+p2yU1Xmr4zkDLHf2d8TCQ6vZMXDGl+oQrHw2dOQmk1rOgg8SUA6QgrVD5gtoOzo5NiPYGQ60tbmpfrvt4CSkvswXhhtpKoA8lyva0wz45rrhOTDs+DVJ5cUAzb4oRcLzQpl8wVLX5Sz8g3SchYMom9ELL75oljSVTJs57/W7BtZcG8yTawrAymIIYA+gjIcX8Mwxwm6/8/ihfbGDdschT+wj7Ho6uVLj9FDzGez+TEePGnrrwUALSbmERKhy6sKn+h/9vb+rr/zSv6NElNVsMXZi82Q0c+UOrOqw29Z0MjJIL+SyZuqZHYww4VOpqKBsvujkZRZvWGiAiab/NssCwmTi1xBwRcjWfEIiMvVFSwdVsZqE93s1X3g+yN1ZDMBrjLR5MZtqlZhLk4G+8Xu/o5du31Z7teWWZKT9NCbH1TRP+/s1BqrPZsLxVuMJPPsJxED12Z+DeA/iCTz1CcRA9WmPGKC6UGKZN5tqoLpKmkkrFJb6hV/4GbN4hVLVzKh9osh/p3N752B3+AdwOp4MDVQBOGaxUgT1hJRSgKg9qiSzJgjvSYvORycEj0KtB/7B0aCvbHqll17+pl579TvuogSoDpD+OgypoCkhMauV/ZuAMWo7YNlKa2uqVGoqVSoOSfr/2XvPIEny+0rsZWZVlvdV3dV+/Mw6rAF2gQXABbAACZAURYk88igeL44nBXUhxVE8hk53QYX0gaG4CynkPiguTsGTGMTRiv4IkPBYAgSIhVkssGZ2x3dP+64ub7MqjeK9nF4sQJgBielZAFkRHYOdqU7zy6xCvv9z1WodF87fj0I+lJparC7xPUxnDlqdloAuK2MMP0C711VKMDs5KaPc3d7EdDKS/LRYKiDJtN9+G5dffg4Xn/+8vIQB/aYzT12hDz74iAC0+jFdT3NgFyiTcentdcYMUJpJVssZquoEAYZDdsl6mFtYxPLiiryKlCFTnuq7DgyfHbFTkG1kGNH6+nX0GWSVyqJSW8BCfUXHQcZ6NJ5iNu6h39nHoNfE5tY2BuMp3vzWt8OOJ1HOl7UMwQUFSm7ZM0pW9bBxiHKlina7o+sUTzGlOSYvMmtuWOVDfyrPicdPZpx9rbv7+7DtJGz5fqcw/UBgq3GwLwkruz+5yEEwms8zqXiC2ZQVOhkxgqzL4SzokaWE2jcYmsR7xlMiLbc9HQ0FbsmGEsTdc//9Am0EojwW3lNHKdRkHHkcBGkE3Fx84IIBwepgHHpaWaPE94sZjtvy0zKteGNjHVbMQKmYx0svfAmd1m5Yg2Rm8PQzm2JF8wkTxXIMsWQgifb/+Kv/G06cuEdg87BzoIUYO5bC5ua6FgPGvLcCV/d53DLVpcq5xuKs4/GRTBfkLVZ41GwqgMrj5nkw6ZmfFcs00ey25SEm2zxz2YHrqcs3V8jrWjhDduGGrHJY+eNokYj3rxUDxt1DAdVnX3gBHcyrasq8BVQZaRw9TN3p79i/uf2IUT3+mUd7jCZw3BOIvluPe+LR/qIJ3IUJRED1Tg/9bwJVEzEYYlQDPPG2R1Es1pDLM1mUoJOSxQx8N0wLJUglsGJgUiDeiUmvDBEay1tHcMKHZ9ZyiK2jpNSlzNgXWBJjequahLLIQa+LfreJy1dewO7eJga9jpgfpv4SqHLbXmCILYsbhliyvf0tGIihUKkIqBZKZT3sV8pzWFs9g5XlVcSSaQFnghim4RKgisUlSG235KWkz3AwCL2NDDQa9HuS5hKYH6Xpthp72Nm6gZcvvoBm60CpxAQlmXwOD9z/oMKm6B/1PUPMFcEEU4YJUmNmTF2arM5hUBHnSVA2JnOWK2LtxEksLS1LIjxixcxsrCAjC748lGRZb6xfg+O4WjiozS9jZekEGo0GJrNJmJw87qJ9uIubG1dx0GihWlvEw48+LmlxY3cPcwtL2s5wwmTfNA4ODhQARcDIa0ZwlM3ldHy9bk8LCQQzlE2zX5Z+U7LW7WYHSaY/D8cw7Xjo0x2NdEMw4ZepuvXFOhYXV3DYaMhDzHMnUGNAVlgh5ct3SuktPbPJTA6DPln4FDr9vhhFXuNcLo1Wq4256jydmbrnCIh5b/G4ed0IfumlzRdyryyKsIKG2yAQTWaykmv3eh2BOI+eYakBBjqnjY0NZDI2+u2WKpEah5u6NxJ2DpdeOkCtWsTJ02vIFdJiVLudIX75v/0fkEjmUCxXxaDu7m4p0dhxRvLIMoWJ15DnacdiKJdL+hzw3qUfOp0twpn5WqyQX/tWFyzl00YQ+r/5uWrzXvXCZGbKrQlWE6kkvIBp2UkoD9i0dD2ZqszP1WDUDxdgug3Egik+94mP4JkvPYu+uSRoGvMteFQ58HMYvY59AhFQPfaRRzuMJnDsE4iA6rGPPNphNIHjn0AEVO/0zL8OUDViknzW61k88cSjmE59LC6vChSQyZIM1IOkjkyzlQw3ZoslI3gg4zM/Ny+Zr7o9A8CZTpFKpuXPoxyYHZDymnqh3JcP7gSq7DedjHq4fOVFXL96CZPpkG0rmDguTItJwXHMPD+sJiHb1Gyi0dqDS/aytohSqSrfJVNrlxZXUa0soL60rBoQyj6V6DseImaZqhQhS8dgpkq1pnRZJrCSBd3evqngH4IidpHSd0rQSCDtuhOsX7uGpz/9cezs3ECve6hKHYb6nLvwgABFzE5j6oSeSNuOyQNKUGEoeTgnuSeThwmkHGemuZ08eRK12pxAjR9M5Tc1Y6a6XJkATKnyzt4uhkrJTaNUqKFUrWsbpUoBjjPAc89+Hu3DfXTaLUxnPt701nfg/tc9gsA3MR2Pcdjp8BRDwKMwpaQYT6Yuk4FU9czY0blMxmN5Uym1bR4eiBmkfFezLpYxnlDm2obFHln2r2bS8oQesaX5Ql4Sce6HnlK+h4sD8/U5yX45Fy5E8N+Ho4k8yIV8SUCcLCjBca/dlpyVAJrAzU4ksL29jUKhhNW1NZ07WcVCsaDUXKbrsqKGjDW3y3u2cXCARDqUqXOBxKH3czTCYNAVSKT0fXdvF7NhR++hD7nZ2lF/6dTh+wO854d/AqVqBfliDi+/fFGBVPPzayhX5mEnUrqnDJOAMYb9vV3VGxGQmwZrmwxk0ynkc1mFcBEY93p9VeboPijPwb3lqeX5MFBsvjYn8EkJtRmP6T61YwmdLz9HcVY8+b7Cq+YrVe2XHmaywPyMKRnZYZVQgG5rB5/9+Afx4ssvYWwd1dPEoh7VO/3V+k22HwHVuzj8aNfRBI5pAhFQPaZBR7uJJnA3JxAB1Ts9/b8JVJkUEzdN1OczeOe73gI7nkYskZREleCDQJO1JQSsZHH4opR3d28biURKYJIM2xG4YEIrQQrfT6aJ8kyl7hKAGKa8gJSB8v1GQBbLwIsXn8MLzz+Dfq8rWaPrBTCtWMiKcocGj9HAYXMfe/s7SKcySGWLqFbnkCswTKmISmUO83NLKJSrkueGjFoXhhkIWLRbHbHBFy7cg/HEwWg0UTIrQTNZwEIuK4A1V1+QhJSgjD5N+kXZGNI73MXly8/h6pWLaHf2MB71VB+yduIskskCgoAJvmF/J8Eryy8T9MkGlqS7ZBV7wxFq5YpY5nq9jnp9Xv5Phu8k7ZiCeXg89GmynubSlcu6DmRlCcLjiQzOnT+DXr+NL37+rxUE1D3cx2G7jbn6Kh559M2YX1xD0k5gwFQgk6A/lFGz/oUdnHY8JkBEKo71Mwx0GjN5146rjodMeRh2NVRwFmuI3KkLP6A8NSYenUA3GY9hff2Gtkd5NatkVldOKKSK/y6gKcBuCzA2DvYwP1fWfvcPDsVg8oddtDxnMsvshqX8m2zvysoKhuOx5lYqlUPGM8F7i1JeD7W5Od2LTMzlfUlmnNCU25r5AeKWhWaLAU1zmiu9nLwPrJip+h5v0rsVwLSHTrsRVs50h3jwdW/Ej/3434PjEljGJDevzM0J/M/PL+o4FCo2GqDXGyIet+RL7XdaMBhSFgTIZ9PIZbNhonImq/5Yfs48GJiMpgLprEiiNJnssAUTo/EIxUIJsYQNz/W1sMOFBc6T9UiszJE3OxaX35YLK/wdJgzzMzZzpxiMupgO23jxC5/CF575AlpeTdJfy+d1Y6jX3+xR5fES4AvYv+p/3+lvou+n7UdA9fvpakfn+v06gQiofr9e+ei8v68mEAHVO325v5701wJ8D5VKEu959xNIJDJipOgf5IMy/ZICHHFbD7Ty0rH6Y8ruVPpbLfkZlfgruWtGNSIEBHz+5XsJLFw/ZLz6na4e0AmAs5mMqjdefOGLeOHFL6HdPIDn8YHZEFNKdmrqeiE7GXjodFvY3bupwKRcsYp6fQmZXEFy3bnqAhaX11CbX9SxF/IFNA4bmE7HiMcMtNodgVf2fTZbDL6ZKeCIx8YKGwY1nTp9BssrqwK1BBL0NrLnkuwYmd/dnRto7G/jpYvP4ubGJflJKa9dXjkpfyarW8hEslaEYUvqTM0VMZm6SNopDCcTsY5849LCIk6ePCHwlM9mxJBRvsrXYNATs3pwsK9tklHN58vaHkEzAfSnP/kRgaO9nW0kklmsrJ3FibP3IpnOIm7FkEok0Om3EYsnUKKfczaTn9Z1pwo4IigkQ86wHjKUDJQiWLSTthhf9o1SihqzLBzs76NYYt1KBY1mC4lEGvlMCtevX0WpVMTuzpYk0adOntF14w/ZePbc2okwZblcKsA0A+zt7kvGOh5NtMBB+TVBMgEta2RYbcN7hkFevAb8e95/lCwrxTeb1b1DGS+ZYnpFCVbDGqSxZtfudtUHHAJYymPpu20JfHvuFPv7B7BNT2m77dY+up2GEnXb7SHOnLqAX/7v/nv0Rg4MMybGOZ3Ly6dKZpTb1L4FKBkiRgYY6DQPtFCRTFDWm0SKqdXJpI6X4JYLBXYirSTfrgK17Fs+17i8qZReM1hLHa6pjIKs+OLnqjcYoDo3r+vlThwlGfPYJWmmN9xzMZ6MMHUddA42sXf9Ip597kvY6qXli7WCGHyJnyPp753+hv1624+A6t2YerTPaALHO4EIqB7vvKO9RRO4KxOIgOqdHvvXCVOCBcP3sbCQww++6y3I5cjqhP5CSg/5J+W8fHhmqBEfjBW+44yUakopJh/ECW6YvssEWQIQSoQp7SU4EnhjOJPJ7k8GDTEcJytmcTTq4+qVF3HjxmW0GvvyqKo3lSDEMDBzfQGfwHPEqDYaO8hmiwKqi/VVJDMZZLMFLK+cQLFUw8LCElIEsrkc2kqmHQio9gcDAQ8CLsppCabJBpK963Y78puePn0aRTKeM19AjSdOySpBH4FYf9DF1vpVbFx/GVcvv4DW4bYAQnWujpOnTsOy+L7QQ8hjzmTziygRdgAAIABJREFUSkkul2tiiWOWjeHUwdJcHYV8Hov1OtIpstdh6q5Cj6aOABsTdQmu+JcEN7ad1vxh+thv7GJr4yr2d7cRMyxJj0+evRdn73mdpNL0ASdicUzdCZaX13TNGo0DsY6s7KHsmb5PMqpcTGCKM68Xj4HXiteXbCJBEn+mkzGy+RKSySy8gIzkDpbqdeztbWkxgeCPoUrnzl2QNJaSXV4/3hvxWz7ldCZk3a9fu6Z9E1hyv2QUCTAJkvd3d1/xthKgkuXk+RP0M8WZzC/PhUCNHk/+Htlvsveqnzk8RKvVwsOPPIz9/X20dQ1FyKPR2Iej+9EV087+Wmc8wu72OmazkUDl9Wv7OH/+DH7uH/0CSnMLGI95nxbQ6fZRrlZV/cPj5n4Y9AWfszcF/ifDHgLfRTJhI5/LCODT38uwI4JdKg/oQGal0Yz3QjJkmynbpbKAycYEtdRqU7HAWSk8ihU9XFCR+iABg5VQklV7Ar+8Lz0mO5tx9Mc9uKM2Nl/+Mp750hex1U3BNy1YPpUJEVC909+uX2/7/A778Ic/HD3D3o3hR/uMJnCME4g+5Mc47GhX0QTu1gQioHqnJ/+NU3+Xlgp461seQTqdh50Mw3BYs8IHaYIAynbJXPIBmh46+vf4IhhhQimZSabg8uGatSFkWenzpDyRYIfMbDafwcwJwYn8mpMJFpbq+OIXn8aVSy+EnZZGWPsSMqqmGFUyrHELClzqdpvyn+aKc1heOoFCiX2pBeSLFczPL2GuRhBYEJghMOszUKffEXvFh/ZkKquAHSUS+66AaqvZwsLCokDQ0soqxmNHwUIEIJSQ0oM49QO4lD8n4tjeuIwrF7+MG9dfwubNqxhNBpLyPvDgG5l/LCBhWBY63Z4CdQhQyLw64ykyhRJyqTTq83NiainlJHNN4MEgoP54hMCbKqhoa2tT8maGD23cuIm5+RrsdFxS6Z3Ndcw453gKpeoC7nng9ciWqkilM2g3G8imkpIULywsK0SJwVZ8aI6ZBvb397SwkMmkYMd5nB0qSSXRLhRL8hjHGJI1Get6jYZ9ODN6cKF7o9PpYWWhHkq7nREy6RSuXbuCcqUm+W+z3RKrTOaWbDWvBVl0hTiNR/KXsmKHvlD2g/K/Kael35MVN5Q7s6uWvaz8XTK+ZDL39/bkseW1IYhl9yvlyo4TpvvynOr1BcxmDtY3NnT+ZJP3D/a1aEKPLOXMvPY898buLq5efgl2LEAQuNjZ7ePk6ip+8Zf+ObLVKvzAxGzqi7GlJHc8mQgYr6+va1HG9yxUa+VbHlVKf32FaVVLRR0vmVX5WQ1L4J1eb4JzIx5HoRjKmVmVQ08r1Qg8pyAIZcAKEnM9hV05syl6wwHKxRKsAOh0u2KArTiTuSnvHsvTOnSG6Da20Ntfxxee+TyuNUJvquVZ8G4TqB7JgF/9TRSGYX17r6+3na/dwnFu92uP53b2fTvncDtzihjVb+/eid4dTeC7cQIRUP1uvGrRMUcT+DYnEAHVb3Ng3/bbwx5VBLbYwrCexlDAUb2ex5PveJPYSsOyFWak6hUF6rhitSjzJTOqzk0++lr051mwjJjAxurqCYFbeubozWu2GmI2xcxRymgEyKbS+m+G3vDPxeV5vPjic7hx7SXs7NzUw/wRo8rTYw0MgV4ibmF7ZwMHB9sKtckXq1haWkWpXEM6X0StMo9CoYL7731dyEKaptJoe/0uPHllXSQyGezu7cvryPRcylHJ5DH1ltsSa5VICkiT4SKTSKktgTqMGA7aHVQLOQw7TTSbO2js3sTFi88qtXgyHmBp5RROnDwrRpbyaTKTYaUK+0kNVEs1TH0DDzzwOoUlzc/NqTaFPkcCG8pv25SFGoEqaBjEw6TgxkFDLO3b3vZ2PHfxOfzVX30U7WYTcdNC3E5iZeUkltbOwk7nwsChwMdivXarr5N1QYZkswT4TDemD5THtrq6jL29HSUh8zpVyhXV4RiWqcUCgifOhsm+yVQG/f4IIyesVKEElRUpBPMEfbzmlAiXCmXUlxYFzHZ3WCVkawahDHcYdqmaJkrlIrY2NyWbZUhWCBwCZNNcYJhIFp7MpFGt1dBqNiX/5XZCOyVrd1KvnGvoXQ2BPu8pdqSSsZ6bm8PW1k0xyDdvXhMYjtmWJLT8nYODXexs3sBk1MGoP4TnB3jL4+/Cz//n/yXilCUPJxhOHC0wcF7tXhv9wRAHBw2Uy/TbWpIhZzJJdFuUD5soZjMge8yKGXbsZtJJMbi18ryux4g+XD9AYJhKPGaIFZl9LhTwd9jDq/ofk8FajuamyiN3qmobLnIo6Exs91SSejLU/F3OoN/ehddv4Hf/6Pew3Y4jMBKwgjjYRvyNGL8j0PaNgNntgLqv3fbtgLzj3O63Aqq3c7zf6uv2651PxKh+q6lF/x5N4HtjAhFQ/d64jtFZRBP4phOIgOpx3SBh96l6FQMPpuHhxFodj7/pERTY12gmBUDp4ySzSnaHD+p86CLDyh5IPvQT0MFjpUhODBofsAlQyGwRgBAA8aGdKbbanv6kvNS9JQmdieUiyPvSlz+Hnc1NhSlNXQb22Jh6BLiUoobsKqWmh4f7KBYrqNYWUKrOq4qllM+hyjClefaTnlAoEgEUZZcHzQP0VUMzRKFAEOSqbufc+Qva1s0tSlFtLC6uKT2WxzhXm1P4jljXgEyiJz8uJab0BhLE9zqH8jbubt7A5YtfwvbWdbiTLirledSXTyOdLiKZz2E06pFjRTqRRtxKYOyyFzOvKpfV1dWwtmbmoFIqCTwNekP5aX1/htF0qECg5mEbj77hcYG0v/z4h3Fz45rYXSYI8xosL6/Kr5svlNE4PBRjzBRdon76P9V9mwwTf4lXRuMxTp06LTaS1SassOGLLOagTwbcQzqTxdT10Wm1xapWqhX0e33NI5ZIoFqdFwBj0BF7V3u9thYj5itlzY3s7GA4RiaXx5UrV5HLZMU4EnBzW5TgHtJDzJRj18Xu7o7OnzrdQqGo+4XglDLtcqksdpasqB2L65xDkGvKd8xjajYPdY/S19oc9NStOx4M5DP2KRtv7MP1XakCyGayZmZ/ZwO7uzfxpWeelg/atJL4b37xX+LxN71FDCYXCQbDIfZ36J32MWM/8K0FBHpz97a3kM3VkEibGPeaSMeSyOczWsTJFkvI5avhoocz0swJ7hmSZCWS+iyR/eb1j8cZLGap+zceSyCVy6LfbmuBiFLsVIoSaPq944jHbLQ7XeRzOUnD7VTslU7WyWgM2/Tx/Jf/Ck9//mnsHvgIDPpefcmftd5yKziJ2/vbAEUtE7xqG0ffWF+7rW8FDL8RaP7av7+dY/xOgMzb+eb9Vuf4jbYRSX9vZ7rRe6IJfHdPIAKq393XLzr6aAK3NYG/DVC9nYeU23nY+UYPTq/+3b/Nw9ftPpB9qwe0VydzfqNh3s4swt/9ClA1mQTqT7GwUMI73vYWSXYT6Zx8dUyJJUgjaOC26alTN+ZgIHktGay4Zet3+G9M0z3ysBJ8sBam1+8JDBFoUDtKqa2dpKzRFYh1nCF67Sae+eLT2N/ZkUxy7IQAiz2aZPYU2mTF0GodiAFkLQ39qMXqHBYXlpFPZ1CvL2JhcRmry6cEdIasezEDdHodXF/flAw0n88iZqWQTNKnaWFvfxvbO+uYm68rkIjpwfSIppKpV0ArfYHsbyXI47lRTkxmjFUgvW4Lo34LzcM9bN64gg36bFt7Cv45ceoscvkyMumCJq5EVQRi0+x4EmsnTmF+fkHyUDKcpXwehmmi1WgJFNEPO5yOwmRchVvFYfoefv8PfxuJuIlA3lBfTBy9ocVKVfNnDQ8XDoyYhVI+DJoKmcYpPDfQNc2k02Ik5T/1pqp54TEcyXV5f+wdNOTp7Xd7kpyyJ5fpyGSXWZcyHFI6nNEiBj2+rKm5duMqTiwt6X7g9Wf1jxGLo98fwGefru9pfgxZIkBrtZqIWeQ3fdxYvwHDiCnMisCa2yAIJeuYyaRvdaR2kZWUOuzWFas6cQSU1eEbMDSpjXjKVsrtdDSRL3U2G2PQ6yGVSyOTzqNWncdDb3gMhudiNOzhueeexcmTp/HQQ69HPlfCaBJ2w1Id0O31BO57nb7Y+f6gJ/8wJcyU7V6492FYcZYED5GOJ+U5tpMW7EwOcTurBRmTF4nBYgHkz+Y9wHuJUl+GWbEDlYCUYVkM3Rq7M+STaQFxXiPKlfn7/EyWihXwTuJ2Gbg1HPfFRFNiziQmZ9TFpZc/i6c/9xnsN7jdPGZaIAh7kLWh6HWsE4iA6rGOO9pZNIG7MoHom/WujD3aaTSB453AdwqofqOV728HsH495uF2mITbmdjtAMq/zTnczna/FqgeMapztTze/va3IptJo1CeVwouQSllmcsrK+GDtQJy6LObiDUi0zUajpUOS0DLKhQeA3+UjJpNYdIfCFDs7e8im8sI0FJqTHkqf7qdQ7G6f/30J3EoD6KN0YQVJzbcwBOjGqpCAwx7XbRaDaTzZeQLJbGplfk6luYWFVxD+e7K8qlbKcQOZm6YXru7f6AHdQb8VMpz+iHbu7W9iU6niYXFJaRSBBVxPcerA5S9r2SzkikxlDNnqmNXoFTMkveSIIipxYNOCxvrV9Fu7mNr+xpah1uSWJ85/QAK2TnE7QwC01NVDhNcCTrvued+nDhxSoDcMHwM+135gNkjy/0504kAE6kwy4yDtT/T8QB/+Ie/hVKZSbK+pMr0jc7VFwUqKeJmwNXa6VMCu4kYPY8MSbIE3JeXlsQQ8vrI48gOV4SgiX/HbWYzZCiBVreDdCYHUBrOiw4ILBIEd1i3ckv2yjmSrSXbGYtb6DYpi63o/WLwrJh6Uwl203yfM5JHlnLo5ZUlNPb3cf3aZUnMz1+4XwsSBLMErfSbkr1XN68zFnAjEGRiMV9k9clu0zOtKiKm4rouzLiFMUH42EEgxnoiDzDBO5n3tbXTeOe7/yNUSmX02lwYCBdjJMO1E2KxgxgUmuRPmfw80ueAEl0mHO/sbqPXbSNup/DII48jiAXwnCGSpo1CPgfLNrCydhpTjzP14M3o8x1K9s503yR7ehlKRh+q76vnlZ81BoNZiGFmBEjTvxu3tUhCUC4SMzCRlVogDFnS4kLcvJUobANugPGgjW7nJv78A+9Do0Wgm4ZnhtU09HpHr+OfQARUj3/m0R6jCRz3BKJv1+OeeLS/aAJ3YQI/9EM/9O2ndnybx/mt/Fjf5ubuytv/7ufwFUaV8tC4FaBazeKtb3lc3r54MmTKxH7aNrK5LJxxWItBMMOHbJihJFbgzjPCsCKCo0RCrCSPkcwRfZZMmrVjppgo1oUw5fTIl8nApZvrV/Gl576gcBs+TFP6y1Aa+vLIqMatOAJvFoYN9bpI5oqoVqpYWjmBbKGC1cUl+S/n5xZw6tR5HQNrSqYzsl4thc+0KJcsFFEuVQW+GKBEvyLrRdgHS9BLYErpL3+fyas8D56vzoVBOgx3moXprARn3V4HRuCj1W7CGQ4wGHXE0N688bJqbAIvwMrSaSXmkuVjZQ9ZMfpVz5w5j7XVk2I4Z9OR+mUJ7nlsZO24X0pv9/YOMF+ri429cvVFfPYzH0O1UpL/Eb6JWCKFXKEqqW6BgVL1uuTb4/EE3szX9SMrR5A5X58LPae3pNgEp/x7st08H2dCv2MMvd4A6WwWgWHAZQiSHzJ43M5Bo4FkmqnQtoAirz/BNtN/9w/2kEnaSCbY/zlDrVaHM5sJRLMyJ/A8DCU1Tqh7lO8/2N1Rci2Ps1qrh9udjHUtySbzpWAhSWTjGA56YjPn5thBy27dpkKW+E6eDxdR3GAqgM/7rNPuiLVlzyiZafqb3/a2d+LMhdcpyZovXtvhoA/fc1GuFLG9s4nDTgutdhuWTw/tgcAgFya2NtcxHlFS7GEwnuKxNz4hptZ1xojJh1xGuVZAuVpXFyvPdW93C4Hvi+HmwkdvFMqdWVFDD2qf4UhxW3NVjRFZ/VhcoUr6XNG4TXs5TIFXnhvPkzPk4oBUDsMBbDMmRrXdWseff+D9OGgS4CcjoHpXvqW/stMIqN7lCxDtPprAMUwgAqrHMORoF9EE7vYEjgOo3u1zfG3s/1UeVRXCuFiYL+PJJ9+KUrksTycfnOlPPfKqFnIFgSeyfUuLS+pRnTiTkJ2zQjBEgEKQwYdpegs99a5CQK5WLgtgkDIku5NKhR2mBB+b69fwhWc+g06ziemM/ZaGgJMbMEHYkS+RXa8EnZSZlko1lKpzmJtfRmluHqsLi3r/qZNnUa+v6H8z+bVHWW7zUKm33E65Nod0OiuwQKBw+fJlVKpMyg27O/mStDUe1598j1hU/u9pmMRL0ErZLd9DBpRy0HQy9FJ2O02F27T299A63MfLLz6HXncPS6srSBdLyGTyYW3M1MOZ0xeUyEsQT1nuqN+FnbCRSmbQajew32jCNOPY3dnHidVVlAp5/Nt/83/CNya6XgSApeK8qmnmFpZx4Z4H5NGlnJaLAPl8Sb5cylOZsMsFAwJKgvAAPhqHBygVS/J0cnGC+yUzydApgqB4MoHl1VWBwLSd1HY4B17ncq0mtpQVLWQ/yS7XFxiK9TzSdlwMOtnPLDtjrZjCsUqFoqTD2WxKx0K2myBr/dpVbZOsfK5QVH0LQTblxwxDqlRq2N3dFhAjg59OJbC1taV/s+NxJfoSRPN6UAXAkKxcMYtev4+APt7JRJ5o9rkynXp17SyefPLdMMhYWkkxxATu8ZiF4aCL/rCFg4M9hXhNR2PJlilN7na7ODzYFUh96w+8Gb/2a/8WV69u42f/4X+BpbUVmIGLpBFHMVdAdaEMzzexuHJS58pkZH4mArK9ponuYKT7KF8sIp1i7c5QTC4Z9Gw6h1a/ixx7Y4PwWhzdm0xj7nV6Cr0igOXnjb5qnhsXWdhRDHeCRuMqPvKxj+CwaWDiJARUww7Vo8/9a+Nb6PvlKCKg+v1ypaPz/H6eQARUv5+vfnTu3zcTiIDqcV5qPrQyTMmHZfpYWZ7HD77rCTFsMOOShS4tLaHb6umhmKwb/YBMfD1sHiJXCNlVsjkEbPwhwDjqfyRwg2UK6BGckuWjvJVyRfZMNvb3xNrZiSR2t2/i2Wc/i4NbjCqrUJhkyoqX4WAgQELGbndnR4wgk36LlRoq1bqCcRh+tLC4iGp5DsvLJ8POSiPAYNjBzc0NnRMrRhJ2Bufvu0/HwCCf9Y0tFIsl+SLlPx1SvhqTfJaAnECVL/r/hv2+5MWUYo5v9cvynAQkYIh9HY6HGA6GMAMTzmiIra0ruHz1WbTaeyhVqpibW1bnqIk47rvnQSwtrYll5bm507EY6RAsOuiPxjg8bGNt7QQyqSQuX3oBf/anv4uY6QucmGYCheI8agyQOnEWZ8/dg3yxLE8pWXICUgJVgrgQ7NDna0kSTJDEhQKCr3whi8l4KjaX9UL0Zaq+JZ+DSRnucIjZxBF7KgbVtnH+3nvRarYVfsTrSwk3Paq7+7twBj1JjckUmmYMpup3MgL6ZI3jdgzDYQ+DYf8WA5sKA7wCoDZPyXkXQ8rJ82ElDc+DwJdALpNN4fKlS1hZXpbM99r1qwqECntwp6pDYqCTEeP8x0puZpDQbBb6abOZAs6cuw/V2iLqiwu6ZyuVOTGWvDdbzX102w1MphMx+9wWz533DoOLWq1D/OC73iWv87/+17+K1mEHP/QjP43TF84qMCkZS2OhVkPMDjCZ+lg9cVZzdyZD1Tixr5ivZDoXLuhw0SCg93SMXDYHRkzzOviWicCZqc6JAJT3IRd1uCgwV5sXu8pj54uLRQSsgeFJ6jwd97C/dxmf+dyncWN9BGcaMqoRUD3O79av3lcEVO/e7KM9RxM4rglEQPW4Jh3tJ5rAXZxABFSPc/h80GUsiy+GbnWljsfe8DCK5bCTlL2nYiadUHKZSqcETPVQzFAg1xETRlDDv6OPjkEx7Ilkeqwp8DZDImXDjrHmZIJBt4VKtSzPI72KZsyG6wVoHuzi8898Bgc7OwIIfMiXp5ShPYMBLLK28TjWN67BCJgou4BqfQGl8jzy+SLm5mqoLyyiWCyjUqoL2MRipphJVpDQ77m2dgrezMB+6xC+N9MD/nTqo1qbD8OKKKO0QgklgSqBxBG7yvMSSwhTv8dz5ftYoTKTPNhDJpmClUig1x/ABLtB23DGPazfuIirV19UcBPBSDafRiKewWNveAvK5Tmxjq47RuDPwoqVLsN6RtjZP1ASbbVcxXjcx+XLz+Fzn/2kgndYS5PJlWAn86gvrmDt9D04dea8uPHhYIRcNq33JdMJgXT6Qdk1eiShJQtOEEiGOkBYnUNhKVl0glgC0lQmg1a3rYoidxKmNtdqc/KCkplm4vBR2A+BKlnc6czBZNB/hSnnuTku5dQzyaBrlQqu3bgC246p3zZgXVEyIy/o6tpJzXV3b0fJtgzQIjjlMZP15IIIfaoMsiIDzW0SiFMSTGCfTqckU+50urASFpyRo3/ndQ0CT2C4WuU9U8eZc/eiVCwgkUzpnDvtprzPBKnt9iGSCcpuJxiOxpK8EwzHLAuPPfYYquWyGOn/5X/+V2i3u3jLD7wHp86dxWjcRyVXwVy1Ah+s7kljaek0pu4M/V479GYTrDI5206g3e4glU7L85yyk7q/eP0YPub4LvKUJZuh9JkLDQSnZNx5T6q32PdUF8XrRcBL/zOv02TYwY0bzypMaf3mGK6XgasnqIhRPc5v11fvKwKqd2vy0X6jCRzfBCKgenyzjvYUTeCuTSACqsc5+pCRYZBRLBZgYa6EJ9/xRAhIDfZDJmDQAxkPa2n4IE3QkkwlxfCMb8kZySQqZRaGwBtltS0G1LCD1U4gkUoIzHVaDZQKWclMB4OOwMDMY/6LKUnl5z73KUl/WY1CRpX+O6gix7nlabWxvnEZdjyNen0ZhXIF+UIVCwtLmJuvIpcrKAjo1MlziMcTAi+TyRDrN68KZCzUVySj7Qz76v08bB8qdZegkUnDBDQEY+r8pBxzMpYnlkCAf18pVSWTJWJoNA6QLxYUrsN6HTK+yRhTipnGaymQqdlqIZVMYmd7C53mLna3ruHqleeQymWQy5Xw+GNPoFioilEejboYDXpi/cgMkr1rdrrqzSyXimi1drG3t4GN9UtwHR8ZO4NkLo9EKotqbQlrp+5BsTovsEnGlIyfMxgiMOhRTdyqFjLlkyS4ZLowgVOz2cBo3JP3kUnFBMrsw1Uol2Vi7EwwGg6wNL+k36OfttftwnFdyZjJ/hFIkrUl20kP8uHers6BzDsZWs6D842ZFiajoRJsG409yVUFjwMTo+FE8uRyrYxLl1+STDZfKKA+vyjGkYCa14I1OmRmmZbLsC3+PVl29rkWC3ns0qsqdpfVPY7uXdbTMG2Y9y1rjRLJvCS5S/UFxHkPui6mkxEG/Y7u05lDcDpSmBQB8WzKLuEk3vjoGyU3prqA9+T/8b//rxj0+3j0jU/ixNnT6A17qGSKWFqYhxkncE8gn68ikUpjMiY7P0PCimkRYOoFutYMUyIgJ/gmczybhXJzM2EjQTXBeKBrEdYjhXJ4X8FPMYUpMXiJ9yc909PZBBYXeUYdXLv6DD79mU/h5pYDH3nMxMBTuR49Sh3nN+zRviKgejemHu0zmsDxTiD6dj3eeUd7iyZwVyYQAdXjHHsIVE2DFSdTLNbLeNeT70ClVsLUJfMTVqWUK2U9JBOMhqmwWclcWTFDaSVZMLI9fHCmdJXo48jbKRksJacK7fVQKmYk701nkoiZBgIjhqHjYjLq4zNP/yX2trblUZw6HuLJuACRHswJrOI2bqxfQS5bFKOXy5eQzZawtLSCYjGP5dU1lAoV/XuhWFJ68c7uFm6sX1Myr2XYaHX7OHvuHLq9Nl586SIefOARFPIVgVKCLSa7FgoFST4pgSWTSrkvz5tMMUNsAngCsmK+JmMUsjmkVGHTRl+9oTmBGYYdJeIJ9LsjjIc9jIdNbG9dxcWXnpNX8D3v+VGlD7Mjs0GfpRUCEtaitDttJRUnE2mxv73eIdY3XsJ43EHcSCJmUQabRTyRQrm8iFNn7wViCTHBAiMGEDPwiieVUlwmxhIMcQGBSbME0WTFB0P2dXqYzVwFUtGLSvAzmTpwZlOBcduyBSTZ38m+1+FkgkKhrGvLe8CZ0svZx8ybopDJ4Mb1a1heXla9TCKdQSKRlnzWd6cCl/TK8qahx9WbuRgMRjh16gyc6RCff+ZzksnW5uaUcMuTkSR60EOn3ZKUlkw2WexOt6MFDSX2TiZhBY9CpkIWkt5U/jtBKhde/MBALJbEww89ikp1XpJhLlgw6IsLDqpq8nwFfinZ2gBSdgpPvONJMdK8NyhZZpDTr/zKvxBr/fpHfwAnTp3GYauBQraAChUJ+bTuQUq8uV8yxGNnjGwihf6gj6nnakGGTD5TmMms8iHHssgkG8wmg22a8MWChp8tzoTgO2ReIV84X0yEpnTcsCCv67jXgus28R/e98dY3xjDRw4ul5H4OY+A6nF+wb6yrwio3pWxRzuNJnCsE4iA6rGOO9pZNIG7M4EIqB7n3EOPKgGD709x+vQy3vHEm9UpUqrU5UcdTYYCKASe9KgSMEydmR7YCRwJ8CghPapzIaOq1F/H0cMzARdBQr1aU3BOY29HklwzZokZa7f7yJUrGA3b+NQnPorG/i5iRhzOzINJb+VsCpe1Ird6SDc3b6BSqSKdy6FaqaNSW8RDD79ebGY6l1cPaiaT0/EQTDBIaXNjA91OS4NdPrGGdqeD/mAI+DFkUlkUciVYtinvJMFnv9dXyjFlwJI4T6dKP07nMvIIEqhRdkpgxuThmeNIokt20U7FBRZ53twOQT6Zs8FgKFZ3d3cX/f4B1q9ewYkTJ1CrlUFsFL58zZ5A0YWPna0dnD17D27e3MDm1lVsb14ZnEBOAAAgAElEQVSGMxsim8zJ86kQKzuFbKaIhaU1nDlzQQFMrOBJZXLwZ1NkUjaSKXbCmpgpQZdJzT5yGabdhiCIXt5Ws6nAKV5j/hCwU9bNlxhTSrdnoTSZzCvviVarLZaVCxisgiE7yWNigu7+9jYOm3t4+OGHdHxmLCn5rMfr6bJ6KOxZJcDkvcJFgPn5OpKJGJ7+zKfQ63dQLJQQmCasIKZzIiiOWQEG44EWSshmppNhFyxBLK9TmoFEoxESMRuTmQPf8OW15jkwQZpy9LlaXb27hdqCJNZM+2Xo0pRdpfAV8mQghnyxhNc/+kZ0un2xoCdPnRE7m80k5ev+V//Tr6I7HOPHfuwnUCnP635gMFZ9oarwKN4TxVwWKYZLJXNoNA5RKOTg+TMxz5wjQTjZ1ZEz0TFyoYWLIlycGTkMwmopZIpzoryXnznWQZl2UjJgflZeSXC2DPmD3QnDn/r47d/9dexsG5j6MXgmFzC84/xyifb1qglEQDW6HaIJfO9PIAKq3/vXODrDaAKIgOpx3gRfAaqG4eGeC6fw+ofvR9K2YcXTsEwLqUxSYES+OD0oJ+TTpAeVElH6BvmjcJdbzCp7L8lGkgGKJ2OvpObalqUQIHgzJOy4AMbQoYc1jUHvEB/94Ptx2NhjDhBmri9/6mQ2EZAj62ZYBjZ3NpHJpFV7Up1bxMrKSWTTeSwtLaM8X0MhVxRTRfBcr9exvr6OvZ1NjAc9AQ/H9zAZOegNR6hV64ibcbGaM4/sYchWyZ9Jvymll+wzdRyBT7KsoTxzph+CMp57NpmWb1WhUWYYqkSwJElmJiP5M1m0Qr6gLsxLL7+AxcU6mo2GAo0oUR4NBkqzjRum3ru1t6Mam0w2g92tTewfrKPd3kcmlcKEITvpooAOZbGsvqEMem6uHoYXWQkxmTw+zpzHGFgmEmkCI4gB5bnNXDLEftjrSS9wt6dwpVqtht29XbHGZAP7wz5ILRLAUsKrdOckGcq0ekkpyWVtEc99Oglly+NBV2nI9A5n0nlk82V5SAe9nnyjPCYeQ9jxampefDF06Pr1y+j12jh/4QJGg7E6WJOJjKqAMpkkmq0GEvQLG0C30wl900yIdl0EM4JfKLnYjNu6TxOpZBhENB7AnzFlOqaE5UKximqlIgn7uNfD/v42hv0eUukkHn74UZw5/wBidoJxYwLjIRPtoZDLYHfzJn7vD34PLmz8zN//h/D9sIOWcuTqXAm+6yKXzYv5na9VMR46qlni4k2/39E9wRRqMub0jzLBmfcP64Q4Z/pm+8OuEoMJVFVHxesZp/TZ077MRBLpZBi2pL/3XYzICnsODg+u42Of+CCuX5tg5sfhmZQIR0D1OL9dX72vCKjerclH+40mcHwTiIDq8c062lM0gbs2gQioHufob6X+6tvVxdpqHW989CFUSmV5RMmAEvAJsA2GyOVzYhlTybSAKB+sjxgxAgWCATGrvq+HeobIDCcjxBm2lKKnMCHgRADEdFwG4xD4uL6P8bCFv/rLj2F7c11BRAxYIptGzTDDcgwvEFC8dPlFLCyv4vTpc4jHklg7dRr5bBGV+jxKuaKSYvnfTAym3HVnZwfN1j7suIH+cCgf63jqYTieyB9KqWspXwqlvgRQ9DS6YWUOfwi6CVzpvyXI5r/Rw0v2lICPwNG7lQxM2tfS7xCIhwwg2S6CMs5nZXkFe3t7yGbTiMVNrK9fRzIex97OdshKz6aSSLMn9sbmTTG8lEffuP4ydndvqGuV9SRJO6PEXzKlTLnlYoAVi6NUrqJSq4ndyxVL8OjzDeLqV2XVzMwLE5oFqhNxLS4wfZdzoq9zf38/PC9ngnQ6qaRjAiSG/VhGLOz9jNm67mQLx5R/27bku5SJE0tduXJZQVmDQVdBVgRuJ9ZOo1SZRzKZgjcLQXwsFrKvXBjY3997BfRXS3l8/GMfwM72JpaWl5Av1zDoj/S7ZOH7g658rrw2rMQhaGbaMOXSWabmgnLnhEAzWVhKa8kgj1mVxATf2RiXLn5ZoC1p0xs8hO8FSN+SsWczIYAuFCpYWD0jD/Py8qruG3XpTieSYu/ubOHTn3kaZ+99Ay5ceEAz5DWmvLaQ5+KErVodyroTpqn7eTSaCDhPvZnuN9YBubNQ3EsPLBdECFzJFFNWT7lvmHYdSvRd1xNg5kJGMp6CYTMxOFCwEn+33Wmqj7WaT2Nr40V89oufxuXLQ7hkVI04AoQJ1tHr+CcQAdXjn3m0x2gCxz2BCKge98Sj/UUTuAsTiIDqcQ49BKoEKabp4/z5E3jw/guI80G9XNMDuxjDTFbghn7LhB32NhJskC0k68p/I4g58qUSgPCHITWuOh4TiBmB/j1MnfUAAs+Zo/dYMQuz6QBPfeyD2Ny4hsAlSCX7GoixY79lMKNPs4f9w12sLJ2WXLiQL2J5aRVz8wsoVKvIpbNifE+eOI3xZIROt4293T0Mhx0MBx0ltF649wFJLa1YQtJh3w+Qy+TgzmZKrG0eNpEv5AXICRC4HR43pa5bm1tIZzJheqtpSspKUE6wxXnQz0rvYTaXC6WmE0fgnuwsg4UI7gnWySxSJrq5tYH5OQKxLnLpNAbdrqTU3WYTuwcH8GZjbG2v4/r1i5hO+zCtAO6MdbImUsk8er2hgH46Z9A6i2wujeXlNSyvncRkNEOlMo9KaR7OZIZcqaRzYm9nJpsTKFVQEBNph0Ml+bI6hvvnTnjMYfcq5axZzSBkDFkXk5T/lh5OAtSwM9UQWBqNRxh0ukrAzWaT+MQnnsITT7wTtblF2PEkMqk03Bn9mTO4nodcNoudvS3NhaD+7Kk1/O7vvBef/exf4977z6OYLyEILLHuBHSUZrPaiCw0gSrvJd6jXEzgNlVlw0obpj4nkrrPKPcl60i2dPvmVfQHbViGh3QiK08qE6HpKTYQIKbAIbK8MRhmQiCfqdIE5rzf6a0VUN2+icF4hnf+8M8ibicVRhX2tJrIFzJ6LyXqBMcJVs34hmp6GLDUaB+KoXcDAyZDyxJp9AZddcTyevAzRTDKczHpV/U9eVz5eeTf8bMlebAbwDMt3WtkWek3dnlPTkZY33gezz3/BVy61L8FVG2lO0evuzOBCKjenblHe40mcJwTiIDqcU472lc0gbs0gQiofvXg+VAq2d8deR1JfwkBPNxzzyk88uB9KJdK8j7S28d9qw8TlGeOBUroX+QDM71+fLAmQCHjSpkqjzfs7LRugbhEWFXCB3MyRGTyKPFkZYpqRaYKxZlN+vjUpz6K7Y11WSenHsGzpUQgHeVshr29XXR7PdTmFrC4ekIgtVqtY2V5DcX5GuKGhVwmj/n6HDY2NtA6bIjhmkwGAsDt7lBA1TfiCmIqlWpi35jgygqcdCqFRqMhXynBqJhhz1NyrjOZKNiHXkrW9hSKBYFVzofnQpDEDlabicmej3I59KYSWBFIcB4EfwRVlP9ubt0UiMkL1FrIJBLodtoCjEyxHQ5HcKdDXL36PLa3rqPZ3EI6nQcCAxs3DrC5H2BGSyuAE/NxvOOdb8e7f+TdWFhaQi5XRLvZFTBvdxryQ54+fVahU55vgOprBvjwfDb3drRfXj8CP0ZFHUlpeR2Z0My03v6ojxJrWZiVRXCVzUkyTLKPvmSm8TLFeX9nVwAU/lSy4q2dsGrmDY89jky6AMMnIDQkMeZcqrWqFhQuXXpZbGHgTvHBv/gTrN+4jGzWRr2+GqYRw0Q2z6obFwhchWtJ6ntLOvxqeTrvVy6QGPSmmnHYsbjuhV67hU5rD1ac7CSDl8JFGvpBeR+o+oUhRwSLWmyh5N2D6eMVvy7/m/vkNUxnK/jJf/BPYRhk4X3EbQZWeajXq6jPzyOVSKHbbaNWKWEyI1BmbVABs8DFyJmqRojJyfJ9T6e6Xyg7pi+af3fQOFDKMK8D6594XDw3ep3F8hsMlaIsOCyYmszGmI0nKOez2N15GX/xwT/FC8+3EBg2PMQRGHeWUVVS9Kted+576458Gd7RjUZA9Y6ON9p4NIHXxAQioPqauAzRQUQTuLMTiIDqnZ3vV2/9K4yqZfo4c3YNP/DmR5GQ3w0CnpRNlosVyUT5IiAgA0qwwY5UPkDTk0nQwAdV+lYpgeRDKsEaWdB8LqvfFQsETwwsX0esLMGZHfPwkQ+/X94/IzDgMkU4cLVbgpJepysmjj5FO53Du975HjFdZOrI/NmZtIDq8uIq2t0mtjZuwjBcJFNxVcl0W4dodfqoL1DGWUZ95YQSVsl0khllmFCpUIQZD4E2E2rJJPJ3KV9NZ5i+G4gtnYzHApyUGX/xmWexsb6Bc+fOYXllWQFKlAbz/JXO6pO9DUE7mWnOKZPP4OqVS9pm4M0k78zlshj1B7h65YoAHF8729dw49pFfOnLTystN2Wn4blAbzDBjW0HQzblAKiVYviXv/Iv8PDDD8pfWi7XUCxV8OUvP4vLV15E8/AA165dw4/9yI+iVKqAWI/+yMlkquN1XEfnRHDk3/IxEjgtLCyg1Wrp2Ks1Muy2QqGyhRKKxVAKy8oVsqjDQReNgy35g2MGO2QPYTEMazLBixcv4j/72X+k7tvJYCKmma90LqUFAR4DJcMMlwo8D7/57/8ddrauIZWKoT43h2Qqh0p1juQo9g8bWlShh5NsOMOIQr9rTDMM5egx9EcD/T29zaPBENPxAI39HTgzyo4tAVPPP2L57VusZRyjUQ9e4CMZS5CH1blbAb2zY0xnnu4B3wfitolMvoT/9B/8IiwJtrmmwhRrFydWFyVDDlyqCmZIpRPylxayJfRv3TtMK87lixiPHaUxhwsWcfRHPX2mmFY8GbOvl4qCuKTE9GqT8c7ksrfAsqnjMQ3OeQqXiJrS9LiJ6aSF3/n938DVy0P4IFC1EBhTpU3f7uvbXSSLgOo3nmwEVG/3roveF03gu3cCEVD97r120ZFHE7jtCURA9bZH9R1445FHNUAQuDh3bg2vf+h+pJM2ApMP/gQjUDIuGdSj4CSm0tKDyf5PyhQJVPhwTT+n+isnjuSzpmGKpSOjRVkiwYVpBmKDEknWpDDbNgirXJwBPvKh92H9+lUBHced8fkdbuCphsN1ZvIy3vfg61GrzgukkhF1PV9gs1CpYKE6LwByeLiHTruJVmsfk+kIDabZJpPIFyoolRewuHQC2UJZ4ULtTksAjT7YqUMm2BTgJtNGf2Gn09Y5kTHlufpuGCpFMG7aNtqtNiwzDJQiC0pAEU/EJKulx5M9mXHbVjIwGWqytpPxAJ1OU77EZDz2CrvI/VCSS6aVAH9n6waeeup9GLQ7zJ/SsZmBgUQ2hXZviKWV8/ilf/bLuHDvveTgNH8CNS4ijFmtwoWBwMPVS5ewceMarl+5jMfe+FhY7RJ4cD1DgUfpVFbXgMCaCw29wQClUvkWY0kS18SJE6dgWXF5YdWDAjKaU1W/9PuDkKF0BhgPJzjY35cUmWnCZEC3t/bwUz/9c0qL1hxMC1acbwjPqdPuYP9gXzJgBhB98pMfx1/82R+gUmZYUAL5QgmpdA4pVrmMhwJm9MUGkpczGIodrhnELPowQ/aTDDiR3XQ8EkgdDHvotQ/lG6b8NmbboU/WNG9V+nBWTESmpHmsdGTW+PLaueMJps5Ysl8y6lygYbBXKlvAT/3cP4MZhMx6lkFczgDLi/O6Z8lYU9pOv2k2VxSDSq8tj4uLNWzRse207ll2y/K4C8W8pMhc0GD4FodEsE/WP2aGncYE2jMv9AvTL26atmYbxBhmNUaMXupZB//u1/8NNm+6cA3W8rDfl6nH/Mx/88epkDH+ynu+9r+/A18833ATX4+F/VoAfCf3f6e2/aEPfSh6hr1Tw422G03gNTKB6EP+GrkQ0WFEE7iTE4iA6p2c7tdu+9Wpvy4efvg+vO6+88hmUpi6DN5hp6OpJF1WYrB6g4CGaIAyRTJSZEXJsopZdRzJFvkiSCJoClxfDCNBDT2g+uUg0MM201a5DVa9mMYUH/rAn2F/d0uewsl0pg5JAlaxX26A/b09BdcsLa+iXl+CnUjBiicEvLKFIir5kupGGLaztbMBGDMM+m2MhgPUq/SjxpAtVHH/A69HLJHCQZPAxQirV6YTBL6HZrMlIEGGi4mr6UxKnaPy8fLQ1S9LUMe0Vhka5T8cjxlAxBRePwQanitQSn/ukeSXjJkAsA1cvPg86vMLkpAeAWGyunuNAziTKQLfxfq1l/Hxj/wZJiMXszEQswjCADNpoDyXx7t/9Kfx8z//C2JtOUPuixJjno/rzVSRw231lQTrwnMnuHb9JQH5dudQsxITma+K/eaMS5WymMMk5bNuyDiyCof1N0y2KhbLoOuTcl6G95TLJc2J9T/t5h5cx0UiybCpvo5lNB4jnSrg5JnzktO2m42wZ9cL/crZXAatZgvDYT8MlHKB7e1N/Pr/83+hkOW95qNariCdLSCTo/QZYlgJMFVXk0joXiS7yrChieOIdeTCBpOeh4MWXG8CdzrGdDxmRaqAaipbRNzw4PJepDTbZKiXJ7n5eDzU9gOfeb8B4lygkCd0JpkzF0e475UT5/G2d/8UYuRUb3UFDwYdnDixghLn5EKdumYipoCw6ZTpvOE9QA9qOp0VwCSzSmaaygRnNtH1IyDlPin15mfKtsiqxvW5IdtKDy4XRvQZDWLI5vKY+q4k8pbvonm4gff+5q9hezuAa6TAvF8yqkfs7zf7lomA6nf+OzgCqt/5mUZbjCbwWptABFRfa1ckOp5oAndgAhFQ/fpD/XZleLd3aQhUCbz4QO7hwj2n8dAD9yKTSqruRG5C08Rk6EjKSEaJ4EKSSwKsQO2meh9DXxg8RFaIwJKsFD2HZADpu+v2uhgMeqHHjuFIAQEa/X5qPsGg28BTT30QO5vrkknOpp6AgxcESredOFMxb/dceB1W1k6ieotVJat25tRZMVLdZluA2DToFzRw6eJzCpDxXU8proaVwP0PPopiqQ5n5qLZITMcF8NLjyVBEc+BgJWMFwE2AQiZMPlMTcpMLYUTsUYkkUnp3ygHNoKwsoeJufxTdSHy5jKRl6m/IYikq3TaP0C7fYh8sQqTctrRUEze5uYmut2+QnUcp4+nPvbneO6LX4DHlOIuJcQGApNBU8Dpc0v4mZ/7p3jrW98hfyNDrug7FbM7GCCTJVMXMr5kTxNxCwsLNbGKf/7+P8bTT38CnW5DLHetuijgxBny2rG/lN7JxaVlLQjMLywjVagg8AIqSxFj/Y0Y7SK2trZgxgx1v155+UWcP3ePumvz2RzK5QqWV9cwc1yMnVnIbGdSuLl5E/lCVgwwFz92t7fRbjdx6tRpWCaTetP4rd/8f/GpT34MuQxnF1cAVKFQhGHGVMNikBm1Ewp24g9BHdNyOXN6TglK6b3lTyJhIJdNi21k+i49nnYyg5jhC/DxHmRYEl9e4OmOJiCe+a7uhbhJaXGAcb8nEDzlDBIpPPrGt+PkuYdlFOYxky2OmQEW6nXELBP1uQWMnDHylZLCjhjQRKluImkrWIuS3uForGofysN5HJS28x7ji4A2nWLCsylGla8Uk4WpNFByMD26BuxYAokkw6b80E/MBY/9a/jAB/4EG5tkVG34BqW/nj6Pr+VXxKi+lq9OdGzRBKIJfLMJvLa/XaNrF00gmsB3ZAJfC1S/nuzrbxPS8bfdzrfyXX03yNK+dl6UZIZeta+up2GP6hseeQjFEiWHpsAWgWWv2xfoIQgKQ5F8/TllYI3SUgHTD2DHYwoPOgoiYsosJbCso5k4I0kYmXhL9lHVJyzMcH0xsabl4i/e/4fY2loXizsZTfWgbtCvaZBJZPCSiwcfegMWV06qmubMmbPyFhazOVy+/LKqbybTIXrtBgJ/hqkzRCqZQLfbk8z1wv0P4ey5B4BYEhOHftcu8hkCplvpvemwKiWbS2HQ7ykwibPb3t5FpVTR+yzFwhpic3udMCiJAJ7ezXw+h3w2G6bP2knErbgkwmTKyNzSQ0kAb3kMTeqJyZy6UD3PYbuJzZubYh8pIV3fvIg//oP34mC7i2I+hYOdEbpjCKTkSwYee/xh/PTP/AIdmvrcyTNbyIcLCZ6PM2fOvNKjurOzq1mTLRyNBuj3mzg82MVfPvUhjEZ9Ae3Dw4ZYTXc6kQya4UDFYlUA7k1vfisWVk8hk8khMLh9M2Q4M1n1fxKEM5mZ11vVKckQODLll7JwysSPemcJ1Mikt1sNDEZ9He/GtWvqCj19+gxymQIO9g9w6dIL+KM/+R3AmyjciqFNPBYyxIgFoY+XXaKWDTqmKQHuKTWZXamu2PtsOol+j6wjF1wYjgRV5zD0iZJeStf5Go+GqFTndczuLfm6GU/AZq0Pk5+HXVi+j4nTU7+vZ5Lhj+Pv/cw/hmFndP0y7Fv1A9Rr8yjks+rEFYI1DCTSWS3mUCJO2bjjTFUDxHuX9Tj0Osdvycm56MDUbSZIk2U9qkni/c9rPBj21b3LxZCQEbckhZYsn75d18dsNMKVK8/iqb/6MG7epHc1ATew9DmiKiB6Hf8EIkb1+Gce7TGawHFPIAKqxz3xaH/RBO7CBCKg+p0f+rcCqgSEtm3gwdfdi3c++UQo0yWj6bryLebSeTGMlPfS+3jYaArEJXNZdNptJGMWKuWKQAkfnPkQToDLh/NEInyI5oM3fZQEv2JRCUIN+hwZWONi4vTxJ3/0W9jaugnLoGTUERtJQMGXFbcB08K5C/dhafmkekQJphcXF7Czs41Wq4H5KuWrU+xurmM47MpX6AcuctkcFhdO4PEnnhSr2h856JEJZbjRzMGYPloBStZ3+GIju722ACjZSQb5tJpt+WuTKaYYB5JCu5TIsifTJkMWsq7FfE7nnc8VXgmYIlAjQuD2mHCbT5DBNuD6poBPo3WIeDKJixcvqk6GzNzFFz6Dz3z6KQHm4YAMboBeDzhxdh7luRp++mf+Pi5ceFgVPZT4MviJ/lKy2LVqLQRgY7J2AQaDkYKIuEBABo4ZsXO1mhYW2EvK3ldeRzJ33X4H165egeOM8PyXv4RGc18s5bA/w0/+1M/i9KlzOHP6PIZOmNhM2e1Ec/bFVNKXTABG0BezbHlPBeZvBUSRoV5crKPZOsTu7hZeevklVAslLC2tKlV4PBgLOA5HHXzww+/H9esvY9hroVabV+drPJ5UMjI8Qx24BH88v1azh1SSbL+L4YAZwazrYbovA8CEacEw4nQasBOGmPJUNofxeIT77ntIgVpcSDmqu5F3Os7UYAuu4yBu+vD8KVq9LqwY2VPgH//CL6E9ZHq1j2wiqc8KQfOZ0yeRtOPwAhfu1JfM+EhpQF8yPz9Li0vYuLkuhrZcKeGw1dTMuIBTzNGnypAlMtjhnHmuvM/4ngAeZq4jVrZQKEj6zc+SPOMw0W+3sbd3Be/7wJ9ify+Ab1H6G4dvBBFQ/c5/vd7WFiOgeltjit4UTeC7egIRUP2uvnzRwUcTuL0JvPvd747W/G9vVH+Hd7HU5NWMKkfu4S1vfhQPve4+sYYMzqG3kgxpuVAJOzNNQ+CO0kgmko7dCdIMpmG6qu+90j3K9xGsiuVTcrCr7YTprJYkm9SvEgCxpzOXScrf+MGP/Adsrt9QRQjBoBcYqvygLHI0mGBxaQ1rJ89iYXEFlp1WTQpBuGSUcaBaLuGwsQcTHi6+8Jx+l0D5oYdej4cfegyBGcd05qtHlR2bHn2wTLSRnzRkjuX/S9piQCn17XR7AgJMXyWYYfcrk5DJODJYhy+yW0wkLpVLYjEJzPinulhhIZ1N6e8IUgmas0kT48FQrG5vOMLhYRPdQVesYC5blOfz83/9MVy9/GUxnr2ug8NDD7VaHj/2kz+BH3jbk5LV5nJ5AcTZlEFTB6p6IZgha6fO2f1tOE5P4JVeXstMhhLXwBAzWa/X0e71wjArzYIsaknst2V6GAza6PZaeO97fwNvffM7Ncd8riiglcjmXrne9PQKjLPSBeG151zVTwoyoba8o854jFSSx2cr9ZgyY9a3JDI51OcXFVyVy2TDyptBG+sb1/Dxj/4F/MDBqDcQqHQpuVaaL4OPfIyG9FJzHwamqoANXdKvfmDQGgflskqtBpIJXhsDiVxGlT1vevyt8jm3Ox00W014LoOmXLGXXKzxZo6CldJppmH7sGJJVCpLeOT1j2O32dXCSzIWMuvZdArnL5xXCBTvn15/iJidVzI1653GIyZeG6FHN2YpUIvXOBYPK2eUqE2Jtbp7cwKp/AlrjULmOMZU3+lESgTet5wvATYl3qzjMVwX1y5/GR9+6oPYPwBmSMAzQs/rd4MC5O/wxfaa/dUIqL5mL010YNEEvmMTiIDqd2yU0YaiCbx2J/C9DFSPMz3zm1/hvwlUPc/BD77r7Thzeg3JhK3AHAIcAS7KPUlJGZAfkECHElZ63pTyywfmdFoBOzxHhtCEmUkeMpm0mFZVmZC5jScwm7pIJTN6GCeYMQ1PrNn7//wPsbN1Uw/h7KakVNWDL4b1+rXreMMb34Ll1VNYXTuNeJLSYT6wT1GpVjDsd1GtVWCbplhC1r4QEBF0V0phUJCdZDCSgXgyrI8heBwN+mKuCMyZiMrzZSItZZdHfZZifxkgFI/p7wmQ+Pv8ew6FLLGAwlGAlMKimEzLwJvhLW8qZ0d5qAfDmyFmxjAcTdDudnFwsC/mslgqKbCocbCP55/5NC4++zkMp2M4M0pcY3jb238I/+S/+mV5gwP6Xm1KRB1JSQlgFuoL2ge7YCm5Hk+G8Gd99AZDOFMXyWwBMTMBw7TU58lFAwVFyQ8ZLkJwgYCgzPXIkk7h+g7GozFisAWMCbyJ7UczR+FNTNflNSbjzutK4CXQG1BG6ygRmHJvgjkGRNHz6c5m6gglQ89rUCiX4fsEYbwvEvKTXrv6Mm7cuIoPf+h9iDMh2POUlEwJLA+YrCnBqeMEcKcEqtshcskAACAASURBVGFOF2+9IxbVZgevRdkvAaqBZCaNen0OKytrAumLK2uoViuq7KEPmuwsj4GLJ/1+B4NRj7pszZiLJxb9wUaAYqmKanURw4mLm9u7Yil5vQmCuVhy/vw55LKZMDGa1TOFeYxHIx1boViUV5ezDxdtyGpzMSGrYDLecwkrXOjgAg8XiPjK5rNKg1Z/qklG+NZCCJOgzfA+mNGf7QNp28bF5z+HTz79FHZ3gYkXg28kpGh4pWfqtft/Ad+TRxYB1e/JyxqdVDSBr5pABFSjGyKawPfBBL6Xgepr5/J9NVCl9JdhMf/Jj/8IVlcWVNNCoMieT/WmGjEBMTI3BBcENUx8JfNI6SeBKkEsfavMKGUPKh+0h6OhwCIZSYI4j9JD01J1B3sfE4mUPIEMDrIt4Df+/f+Nve1N1YZIqkkAyXRX08JnP/sc3kTG95HHcOLkGZhx+gtNPcgTULOihh5EslC2FQJpPrgTLLIXlj2h3F7oGUyHKa6M0D16BXzwj6vnlQmwfKgnS0owwXMhQCfYIegmwOa5HrGZClGahTJpsnEEAwRuZE+PvL2U3R4xrfz30WAkEDccDiR1JVClzJmpus1mE3/627+Oxv42DjtkXoEz5+bwT/7rf46Tp+5FLJlBvlBEr3OAbrcjZlKS0WIR3V5PwUSsiCGAN70JhuMJ+qMx7FRGjColoky6JcClH1apsvEE0smc5M+5VAbkH+nJHU1YpdNV8nPI3IXhWQNnfMufS/+pIxaVgVtknnmP8Li44EBQbyfC8CBG7jJsinPkuVK2ynuBv8PtcsZjZ4hkhvLYA4wHA/x/v//bWJhjDdEMu1ubOq/9RheGGYBK7VTaRNK2USkXFTQkVAouCqR0HxXU+VpCtVqTD3RxaVGzymSzAu9H8uUwOExu6xDAe26YFjwJFyxsOwbLhGpteLMPehN0en2dJ2W98bileSwv1bG6uqqFjNFwCNNisnFY9eOMp3oPP1fsu7185bJmzMAkSn1ZR8P7mdJfvp8SZx4LFyHC0LMQEEv+yyod3xOw5znwRbl6LpWDMxyg393FBz76PmxvE6gySCmhsKUIqN6db+EIqN6duUd7jSZwnBOIgOpxTjvaVzSBuzSBCKgex+C/GqiqMzIW4Mf/4x/G6ZOrYmsG/XHYTUldpU/myhFQCQEbk2/HCsPJ5rJiFAlUCrk8ms1G6LXLZPRMTBaOD9KzwBPAIQlpp7NirwgE4yarXfroD9p476///+y9+a8s233d963qqp7nM97x3ffIx3lQJFsDrcjRRFG2HA20EGdAjMDO5ChRkL8hQfJLgMBBkBgIHMdBnB8C2bHkSEwkJVJEWqRFioMoPfKNdzxzz3MNXcFn7e7LQbQsSrx9+PSqiId77zndVbu+e3ez1l7ru9Z/Z5dXp2K4eJ1UuWkqOSQus4PRxN73/u+041u3rVSqKks1TWN77tYta3eP7PHJI2s0G5IsYwy0ms+t1WqK8QNsiimbjvWQDwDgfgAEgHHui3sFZMFsAT4cA4UEuCBQSv8lsSRijDcGRk5y6WJEACFpHAuI8T/6RjFsAnwAjur1puShg5Ez5cGddjGf2MmTRzaH/bTMyqWajUdD++//6//CFrOYVkxObW978a79rb/1n1lz/9jK1aZ1Oh27PH8kw6l2qytQxj1xPcATcTGYHflJavPVyrwgtKBclIuzwHvRSbbZTCisTTWGEV8tE8l7m426WED6IQFRyGJ5PbUjX7dYrep6OPwCwrd14TXj8UQ1XSl7tChn3729fetdXlkGcEUiW3NRR0T7qL8Vo6fZTLm55WpR0mXYw1//tV+zH/nRH7GD/X0x2rCU5WJFTtG44zJ//Mf8sVmANBcHamTX/D5KIltFkbJ962xiFEsbhnRtXpZpneLI6zZrYMwTrfU4ZR5Zg5mtEz4fvnqXkYZrVyb15XQ8GF1pfaMeYMPk+Gjf3vnOdysbdzIeCSj7QUn9w5wfxtsZKtEv7LocuB5AmvNRr6P9A7HiXIvebuYLGTLyYMnJFQfFZgsOxcQhrTa1cPEz8/HIBheP7Jd/7Zfs/MK3KAss9YjFybsqdvHt+o2ukQPV66p8ft28ArurQA5Ud1fr/Ep5Ba6tAjlQ3UXpvxao8kCOUdBHf+avWLtVU+wIDBesIQ/O08lMslCXoepJxsnfLy7OBDqq9aqVw6LYT3pRAbo8y08nczGzZJLCdMGsrVaxQM5sOhN7hRQUI93B4ML+57//P9hsNBCoIRcUxouIGgAfBj6HxzeVPdk5OHYxHelaeZNHR4fqee31++oLFIC66skMh/HDeCoipgSQjJx8EomvHvoBouEGlFIHJ/9VHBBOxuqvdPLLLbsKmJEjsUd+KSDF0/vEBItdC8Wm8nqxkvOl2DIMcWAsJ8ulkfDTqjXs/OyJXV2d2/37r1mjVbd6rWNPHj+2v/1f/ZdWCsw8fJgKvv3ln/hJ+8EP/xWrNzsC76VqzeLlRH2yxJ4Q3QLABsjB0OImWywFdrh3JNAXp4nFcWr1Vku9wRgfNcjCTVKrtVqSlQKkF7OZNaoNRcdwn7C0gKaFwOpIoOng8MAqQVFxOKyRs7NzMc3j2diOj2/oNducXXYrAPhiAJHPFkjJxUwrs3IxsPlkqg2LcuhiglZZqvtlAQHS/t7f/Xv20z/9M3b7+btaK5IqJ2vrtDt6PWwnDr+S0RaKFisqibXmQCcMvzuf2Ssvv2zves+7LMBOCoafcSRsD2QCslonhYLrBwVoM08g4swXMxyEvC8WE838XV1cWhovVHfijYpBYC++40Xn1Bs4EzCcj4kAksGY1Af0nC4FVjkwDOPn0/lcjslyw07dpg7ybXpb2WCBUWatcjBPLkMVGfZa99LqNGXMtMRY6uLCknhov/jLv2BXV6El5v7LzZR28d36ja+RA9Xrq31+5bwCu6pADlR3Ven8OnkFrrECOVDdRfH/MKOKUQyMar1asmqNh+vyU7kv9BXgA/Cmfrgo1sM5xj0oLWVIJEYKg6RYPZ/8DDbJM6Shkc2XCxm/rH1fZkywlIC26WxqlWJoo9GF/YP/9X8UYIIdAzhINlouyXX3cP/YDg6PrdXZs1KlqvfTjwpYBCCjywQ0uX5LJWEKkAF0iQ0R8KbXkX5C+hUrMKhEnABWMovSlRgs1zvojGsAn2J0C4WnRjT8DEYVFhA5qJjXzAEfQEjgeQJpuCBPZrCCLp4F1hM2bzZb2IzInlrDikFo41HfXn/1y7Zazqw36lmj1rHRcGT/y9/5b+38cmxHR2X77g/9BfsL3//DVqm1rNnp2nw2F8NXKhesgpw3KNn5xaUYUJg8nG+L5dBu3Di2csg1Z7aMI/MteJpHOl8srNtuW5aazeJUbGUxBOBfWFhyWbn1asNOTh4LaDfbLZn/wPzRzzsdDO3i8kr1JG/24aNHNl/NlYXKhgSMaSEobqJ6XK7ubDETiKZHFdDabjYtjVa2nE0lN+dnERsXYdHK5apks6y1ar1hxzdu2nwxlUx4Ha0sSx0TjkO1+qIzMlHZTHFGYDjxOhdfJLcL9Raz4ZBuzImQ38aZk9BmGZsMSLzNfI8YF/Jy2eQo6XNQsFCROphzgRWZ+9kUEJvadNTX+mYJdlote/6FF6xWqQuIA7SdxDq2colz4RjNhkGszwlj5iiVS5auHbvLepuMRsrSnc2n2iDis+b6bB1g3hKj1UpFLDLyemTuEcB8bRYv5ta/emif+/1P26c+dd9iZL9e4CKKclJ1F1+wf+gaOVC9lrLnF80rsNMK5EB1p+XOL5ZX4HoqkAPVXdR964vK16qgnTWbVfvLf+nH7NbNA/WNLhYrsT6wgOVSRcyhGEVAZlCwy8srRY5UKmVL14DTVAwXD/MwSKhjeejf696QNJHfVWCU4kisrLJGy2WBqEoptNPTB/Yrv/yLZn5qqwXuupjX+FZrtOzmjVtWrbXEtAIuK5WqBYFvgU/WK/mRgYyaeIDnYR7QhRyV+wJwgVrFbkaxecSmbCSsgFEYKXpTeYIH/Amger7LPt24CsOsyo2VfsHU5Vki24Xh2zqpcl0NIHFS5UrNOf1inHPr9h2rlOsCTzN6U5czgfZOu22T4VDxOtPJSOCGuJ7XXnvNTh7dt1I5tMOjI0lJce31/VAgkPuFCaXWzr3ZLFo5JlcyWmqDkZBfsDiKXGSMufuUqdEG6VDH5WIlN9yEzYfZzGq1ik7JvAO0JuOJmDr+DdNO7A49rg9fv6/e1UazqVq/cf81Syy2F198p7VbHYE8zJUwy0L2igQb0yjmjAPgFa8WFkcrW+OGxM+QVgdOHkuO6fHxTZcTyoZCtlafMZmtUTS1JIpkcITTrXqLMzow3eaCYf1UKmu+kWLTFwtQdZJs56iLPJjNDRhz5x7tNhuQDgMW+VgwF2wE8DtqzlgcwHS9ztzfeDTQPfheZs/fvSM3Zu4xCEu2XMUCzqxBNnrYSACs4pLMwTrdGqzN5vONKdXCymFZpk4AYJhjxpGkkbKBkUpv+2qdEsDJ2IlRCqsV67Y7Nhn07fTsvv3OZz5ln/zUGxajDvB81zu+i6+X/Bo5UM3XQF6Bt2AF8u/Xt+Ck57f81qtADlSvY87XVi6H9tf/7X/TyiXfKkgVl4CCslXLNYuiZJPx6EyInjriJrBAVYuThSSu/f6VHF7DoGJlOesCGks6D+dYARAKvkCwMjcLvsBGKSjY6dmJ/dNPftziaGmD/qVYTcDR0eGx3bl9T0AV+pMHcz2cC2c411+ATVAqCqTwO5gpJ8nNBIgBOfRAbiWdSE1hs5ThuumBhYXkP2S0otY4Mte7yQEYQIpMFgo1QLJZAABI0hoLOEqymdE3mAmEcx7ko4dHN8zzneHSZDy16Xik7ExYYxkwpak9efLEomgloAwTGJRK+h1Aasvw8neAKoBUfZQAb3jSgmN2YQmdCRDQEzBElEpB7DNSXsbqgJmTRzMv/DkcjCSp5R4Gg749fvzYjo5uWLfb1XW2DrR73X2Brn6/r40I5M3cIyzf6dlj88LMjg5vaiMB06Z4ldpV/1LjEIBcZxaQnQvYM3J63WYIQA9QyfzUG00x7mVcpHFTJlIFIC659tpKYfgV9tv3Bf5k8hSvLRNAJIvGU/QQgNQZDzH/SLnX6vctwpoD4jeRSiBzgUHmkMqpxxoFQUEGTEimYY35fVjCCGylez85O5N5VbJcWsFbW6tasXarJaMmgDLMf63W1GuYIwf43WdI81Wtap02G00Xi1QsqVcZZQJMN9JqjJaQVRcLrPW5er616VOubt7vPlPRMrbE1lp30XJmZ6eP7DOf+7x96p+9bgk0qzJU+Xzkx3VUIGdUr6Pq+TXzCuy2AjlQ3W2986vlFbiWCuRAdfdlxwimWCzYz/8n/5FNRj073N8X2wT/gqwUdhFTGQAQckfAzzazsVopKwZlPOk/NVqiLw+zJOSMlWpNwAvQeXV1qWiYoBjqfDyoYxy0nC9sNp3Y737u0zabjtTPd3hwICB1dHBszXZHD+A8oAusFWFsU/NwE87ogXTsGKwXIE7gUe67TpYsjJSkklhuwSsAEsZx23dKjAmAExYR4IKMmHE6Zm3DogLKJFv2bR0nup4DcbH6LAGJRPsIuKYYLMHEBpJ+JmkmOStI6fzsRGOC6USCq1gb5ayOZJKETLRcqzs2cdMzy98Zu5O7Jk/zWgGSW+Z3y+7CDFMHAAzsKveKDPppvy6xPxs2GEYZZtBJmDNJdPuDocBhs9XSe8eTiR0fHauXlzkBWMOOdrsHYv2Ojo5kUjVdTpQTys8B17b2FfUzHg/dfCmiBuAIE7q2aqUkWSvnq28AHNE5IsFhy8tV3auOjblRylwAVuPISsVQ53S9m76VYD9hPePUAtqkJUsHgLNuY0mtK9WSWGJoduZ8MpnZdEp8klsrAtlhoPtkQ0ZxTOZZirTdD1QLfsbvMETCqIq+5NVibreODlULGORGuyNn5vPzK3vPe95jX/7Sl2X0xSYKhl3Um8+VHKWLRTk9s5463ZYj5pEqL+hRdU7AtsZp2rGpihKq13UewDQ15L2ZNkbmciE7PX1kv/6bv2GvvDqxFKAq2a8vE6r82H0FcqC6+5rnV8wrsOsK5F+vu654fr28AtdQgRyo7r7oMIm1etn+g3/vb9h0PLAbR4fmFZC3ZpLmIj/cxrLgPArI4QG7SJ9o0fXvIYFEBsrDfBAgz4QhKtsycUZEMEqgH8DZRLE1yIkd6xUtE2t1W/Y7/+y3rX95rgdzci4BW841ti5wsJW2khkJYwvLxYEgWcDa83Q+mEZYPBhKpMKMEaAqvLNx6YVRAwwIyGwyUB2jShwO8lEnUQUgbo9C0fUSFjxfPa5ieDfgEcAnkyWkxYWCelM5kHRu+xSRka6WkfXEMjo5KGMGFHFvW0DsWNZM7KniSTa5pFvZNX8KwBZd7yyxJ7CR3McWxMoMKoPZdUwzc7aNCeLfxOLAZgKKnMmRm28iUdhUcFE0Ttrs/nOgD5dnrs+mwRZEM14OeoDH441JFtfm/JbZdDKWzHU7P/SDxsnKAqPnMtJ1tmNHMsyYQv58ylizKZFau9GyQkBE0NIKijBC9htYWAgkbVYPKPNGH6lAoJOCM1eAVWpOHZBDMxZANgxsUCiKjcbgi3EQNQMIhR2nrjCq27nhvgGr1E81xvQoiQRWD/e7dvPmTZtN5hZlmbXaXevu7ZufOdds1vHWAZpxbDcf2BThHPyJxJcxONY7dE7SCWNeWYjr2KYHW3NbdJtIcjmmHoBzz2wxm9igd2Ef+9VftfsP5mJUGWcOVHf/3bq9Yg5Ur6/2+ZXzCuyqAjlQ3VWl8+vkFbjGCuRA9TqK76S/f/Nv/HUrFX2Qi1Vw+TUH/qaTqaI3FtFcRjgCKFlmAUP1MFEqKH7GsZmAg1AP/3KkDXzlQPI7WKQtIOEcAjsesSllsUqvvvqyzHsAbs89d08OthgypfHKLNswa2YCqZJlhqEe/HEg5mFeUToCozCOjn0E+MA4AZS4tvo240hjEcNIxupyIemlTKEAp4w/cDEg23NWqrB7jpkCjMIqcw51PT51tOX6DujC3oJ3h4OBoDSgE8CZbqJOuBbjARBxH7j2CgyF7h6QCQN+t6CFeVC5N3+KRQxwJ3bnFoBZk925cH2sAstL3Zerg+ttFeiV9BSwtgHjkjs75piNBHfvzlAIuasz8XFZuE5O60yn1MupsTrm0bGSuCE7ppp7ZLMAF2g2BYolFw0D2wwLD7vob+rA+5h3l8Hry3wL8LUF3IBbcFqV7F0MgwCpjJOkGCS7nmf1RsNmi5X5BfpJ6RlOJdHGIZp1wjjdfCLXdus1JSaI6KHNBoXGtzEHCzMH1HkfGzaw3z7znqZuzWB8NJmIga2WS7rneq1lme9Zp3tgxUpVSoCUz8HG9RqzKz5L3CvnZsPE7bOQ3cuadXMMY8yGAY7bKA9g9l0ucFmKA14Lo8rYuTc2CwDt9E0f7e9b/+rMfuEf/oJ9/otnyi9GCeBnga3FrubHLivAfH7sYx/Ln2F3WfT8WnkFrqEC+Yf8GoqeXzKvwK4rkAPVXVec662t0ajYv/s3/x0rhp4tZzOoRLmXIjWkH4/eOQxbAAblCpE1EytLApwp3xHM4xWKAiuFQlE5j4BC8jeJ3CBmQxLFINjINkty/I2QzJoJBMAaAQAAPYBUl20aWrkI8CFCBLmuM0oCBLmYGIANraOAqviplBeA6kCOYz23mZ7b6rrsVJhfF8NCRAgghWsCdHlPWETCvGGQgaSwXGRzriLXKbvGMdY5HAPoXP+nL+CA6c8WWLoeXZgyF6cD2Hfvg6l04PkrGZeAFQcCef0WPAOoXeYrTCBS5IKtfV7r2FUX7Qq4RPqaCIDD5AJwAM1MDO/jYCwCtps8WTHPYSjQvQWpW/aT+9qC460Ml3/zugUyU20cONCFia16ZBPAnQOzAHHckQFUbExIEo5jb8FTTIyLg3HxNQJoUSSJLgZJGGQ5QJyI3y4wJ2HBCkS7+DC0mUCijJvixLxCqF5lrYnE9SczNg7WRlAMbLlY2nITIdRpNm0wHFilVNFmCgCfMWLapNdnsPOR1iZy7Ml0qvvGBEuxTdOpjSZDm4zHojKZ80Z7z+7de8FKyJY3bD0xSswRnxl6fPkf7OpWqi2lAPLvImNPNW5k28wHGwRyovZdTzcbQ9oYKJY0r8wJ6426VcnNtcwOu13rXZ7a//GP/5F9/vdOxbQmGFVlsK5uc+FbfWw3FL7V592eb7sGv5VZsNtzbq+xPfe3+l5yoPqsVkV+3rwC314VyIHqt9d85KPJK/BMKpAD1WdS1j/ypDwcdztN+/n/9Odsr92w89MTi6LUVlEk1qnWqMqJ1z1oJ8qonE3GMsbxAk+sFQ/5igchM3PtWDEyKEslzJZiq9cArvzMsXKARFhOIl34N0Yz/K7f6wvUXA2HMuRRT18Rce9awGArAaZfdhm5fkXAR7KizxDgCGh1wA+As2Ukt8Y6Xx01I5YxgJWFvXMOrPy5ZfIAe9w/4IWDewTEiK0T+HGMG8CSewMAFf1AZkFi6ySpxW042oA55zirSB1luDr2cgt6t0Bwy/wB8jiQjXI4R2PHTMt5WOylJ/D2FeAdu0iXatWm05lAPDXYSnkdG20C5gBaASLmEVC0RrrsAONWpg0wZ4PC9QeXNBbiUByw4t/LzRiopbunyWQs0OyAKjmvMKoAcgf2GQ+sIoBWQJ15Q7wrtE0vb9mWK6SwgZyWmVR6fwGqkvVucljpO8Uki3mJ4tTihLmAHSZqxpc0nHXmzqu3ypzJSZ4dAKTmrWbHmWoVCjadOZdjNi1W86l6U+N4pU2WZLlSndqdttWqVbvq9QQcGXOUOAMtzL/e/vYXBRpn84UybKfjsWTF1Hrbd7yVajMvbCZspd9RsgGd1bLuhfrBlMKwOiDrlALUERZ1K82mpjj71kpVq4QF++zvftK+9OWX7Au/fy61w1rOxsjY/zCj+s8DbH/Ul8azAI67vt43uu+v/tm3ChTnQHX3/5+WXzGvwHVUIAeq11H1/Jp5BXZcgRyo7rjgAkBm3W7Lfuonf8LqtaJVYay84OnDdZolFqqvcSZHURx3y9WS6w2FzSyGG7fRRIY2xXJZjBhAaRGt7PDgSA/zAITxZCwjImSLPFzzwE6+JQ/dV1d95WTyID4cDCXhhIlF7rhczRXBwhgODg5sNJupd5D+U4AbPaFO2utiWZCb8tqwCDtXsNXcgVF6C7eAVMzVBjwDIJBabkGAgECpKgMpufNWK4TdCNhs+xXFcJoDO4nnomXExGJkBPVMZMoGmDK2Gi65GAolydP+VBhWzq/e2q+6j1USP+1f3dvfl7wVwAv76UAWZkVyJ7I4jWTw5ACmp/vl76ulizgBcPMr/uTgXqjF9rrb3kl+pl7N2cQZZqUuckibA0U2BBYOKHmhzsPPnCzYGRZNZiNrt9ouF1R9lr6Mnsh9rdVrG/Y90KaHgH7sZMXORRrQXLBGrSrQWqnWxSL2Bz2Bw0qxRPUl/QUAsu6YD4DqcgUTTwTN2pqdPatW6poL7keMLf23jHvj4PwUiK8zSa7nc+dwzQYFmxDz+cx6/d6mXzTR7zBIwiRrr92xWzdu2vn5ubVaLVumseS/Wyk6rrz7+/uSYLMpMBoN7eHDh3Z2eiajLEULURtjg4HPjQPSqA4mU0ye1lpziwWbDDDXDpyyObDtqWbdUzfmreC5aB71c5ec63O9FNrV1RP7f379V+0Lv39mC1ygMalClv4MbH+3bPjuv7neHFekPnmP6ptjrvJR5hX401QgB6p/murl780r8CapwEc+8pFvyaPU1++Gf/3u+XWX49tpfDCq73jn2+yjP/OTFhYySX/TtYtJkYFPwTmr4tpbLgWKCCE7lQgQRb7IDTezdqtrUbqWWyxSTB6osXHhIZz3i8EEWCznTtK5dq/hYVtADpYvXdvF5aVAMhmiAAfPCtbpdp18FqljmiiXU3Ev04mYQYALEmXuBeCLZJOx4eK6Wixcnibgb5Mkybm2TNuWYet2unrv1viGvkLkyQCxg/1DG48d28s5Xc6r6yscATD8TbaqGC9MdnAejgW8ABgcyD51nxs5KkAaZhEZJwCGOskNlj5Jy2SUAwjigNGjZxWzHmTR7U5HJj0Y6axipKobsyD158L4uqxaQBtgc9tryz1vI1IYP/cDuGS8ODkDTrfmRu1OS3PGeBybTvxJVT26YeDicwDMrOXpdGyVWkkbEMSqdLsdOeryu/l0obrSn3l8fKS+UBd9E202O1yUDvMA25z5a4FR1gB1LpVCu3l8LKfhDGZW5kc1611d6j3Eu7ABMhzhyFtRLIwiaDBCShL9uZUylxXhkwp8ZuvEvMzXfQCMx+OJxtvtdOy111+16XyijQGXgcpYYtWHMbKBUg6Klnqe9fp9t/lRKAq8MiY2AagztTs7P7M3Xn/d9vcPZBIGY8s5+d22Z3W7Fvls4IpMPy8H80ftYJ5Z06wl5hfjKPUzZ9s+as+qzY56vderuS2mPfvEb3/cfvuTr1pka1tvgGrwLfl2ve5vzzff9fMe1TffnOUjzivwzVYgB6rfbMXy1+cVeBNW4FsFVL/dbv3bCZi62jj5qkcPp8X2trc9b//aX/urdvLogR78F8tIryDuohQ4+es6c0xgHGEks7ZkDXtIb56Li6EfdG9vX2ZEyH5hROGOqpWqfqdYD/oDNxmqGL8g8cScBhAGiCAfkj5Gfk40h9x0s9R6vSvD0Ej9eWWyWou2TiKNC0CHRw7P4IDrghdYuVSxQjG02WIqYF0tV9TjCljEXRXDHICoFyD3nAp8VctlOzk5EaAA9IqlI5IndfmUsJMwuLBXsHDbY75aCEC3213BYExvAEaAj06rY7U6LKWTkwKskbHChrEmqCcgE+AEcOX+AFZbt2Gko7CbAMbLy0uBc050IAAAIABJREFUyq+O5wHs4ITLAZvGtRV/slzJ6bVWJ+7EmfRgUARIg9kTcIup38panY4iWzS39OtWqoqbUcZpjNsspkZrja9Wa+ha1J+oHeS/gGk2HcIioNXNczEs2mw2d2muOCUrpsc51ALyXA9w0ZbTmQUF30KyQFcrO++dSlpOBm+piHx5bq1mQxsTvf65NjMKfsnGUxj2lWoBKGcN4ARMnyzMLH2qvBZZ99ZMijqy5pgr2G1kvozp1q07T02mWCPdvT0xqABVMfBsFEzGVq5UtE4k9Y2pc0kO0PSA0rdMLcRs4j6cIkVmXkM7eXLfHtx/aLdv37GD/SMB1UJAZurCZaByHxuZ+WrDgLvYJLOYz2GhoNoiWybGxvVSlyyFWVWPr4tlInu3HFasHBbt4YMv229/+uP2+79/LjCdmXOvzh+kruf/GXKgej11z6+aV2CXFci/X3dZ7fxaeQWuqQJ/FoHqN+p1un6G1z24+jzZe7Hde+GO/cgP/6BFy4U1Gy2bRUsLecCFPcMpFwMe+gOVv4mssmDFck35lHG8sGzrtItrbCEQoJEUMSMaBUfXkh7gAX5wpIq+xFE1jW2FNDHzbBlHAqq1at3CkKxKFz/SG/Ys813vJNmSgDpkxwAt8keJzsm81KrVki2XkYUF5JSezHiSdCnZaQJ7x0O972Sr9Lty7moTwDKzOFrawf6ejYYjgVzkqjC7MIDD0UD5mDJRykwACHAGONjKfAeDgdXqdd0fAAPgsZWdNpttscH6PzHPxP7duHHD5rOZ4msAQ/V6Q0BQvbsA1dDlYx7sHwgwA8RgGAF5s/lMUmCYb17zwtuet9PTE91nwYcJXwisAOIKYVXXhGQlekbuusrfdGNRj2hQ1OZCrebMszg/bCCAbhUtxdItN1LUKn2RGSZGJavXmgKhMH5yGM6SjRwVF2YXazNfLa3V3XORP7x2hmzX9VkiHcZAK1mtbD6dWKvZtOGkJ6Ml+jOr5abVqmwYALAT6w8uzSusrVbbU+8z5wDY0UfKPRHTA1hFcks8Eiy83rsxoUIRcPPGDclxXT6q2XA0tKPDIzkGw5bChveurlzP6Hptg2FfrD5ybRlg8XkxEwsO4CwHvvnFUH3B1IG1I+m5XzAPAB76dvL4NXv86IkdH9+wWzfvaA2dXlyp/xbwzDoshW7eyRmulGs2nk6syPoUK7u0JZshRC7BtiepNlomw7GYcMCyTJ72uxb4RcU99a4e2y//2i/ak8e8jy2n0Hz1ql7TF/tb/LI5UH2LL4D89t8SFci/Xt8S05zf5Fu9An8Wgeq355x+LVB94e337KMf/Skb9q+sXKxYRF/qxsgGGSVgSWBD38SZxVGqvkjAUJyuLFrMxayq55Dok8yzKqxkRL9hVf2R9VpD8luYScCJl5nh+csDPefTn7jnBriZrsXsRjCwpaJ+J4dTjIVwiE23ESsbFjXkYR12KRQYTZLMVslKoKhaLVu0XIk1pA8VhpAH+3qtbpejgXovcY+F6QQMIwcFNAJM2u22mDWAS7SMlA1LDcSYbUyNqMHWCIlMWcDkVjbNOWDsRoOhTH+QKQN21B/r+TYajwR8GQ8sngySMOzZa2tzoN/v297ennPD3TjNcm2ZIa3IEw1sPp1ZqVK0w8NDAT/YPgyKOOLUE9ihZ5d5AIxt5cXOgXllB4c3NmZHBTu/OFfd5Sq8RoJLT+9arDqgig0GXHDZTECSjfSXOZW50yb2hQ0IxQ/NF+aHgaKOGCd1thSZ8HTD3mI6Rc/qXJmljBlXWsZUKdZklHW4GVuSRDYeDzX2zAvs8PBYc0AvaaVW02YF67bbPZDs9vziwm7cuKl7p3Yww5g8dbt7G+ls6LJQNz2yrE8MkrgOUnGYysVyKZCrNQEkzNY2X7isVQCtQDzv99hEKTjZ83Sua1YrNecQHUc2n1zZZz/7GXvf+94v2TjjeXJyZq3uoZh6xs2GizaAwrI1mh31du+3OzJjUpxSGsukazQaaN2yhpmf8WRks/FUawvgX6s0LI3XNhyc2qd+9xP22c8+tFRsapAD1Wv8Is6B6jUWP790XoEdVSAHqjsqdH6ZvALXWYEcqO6q+l8NVBN77vlb9ld/9mdseHVl+90DywLXUxryQD538lqyKmFwppLQphakziUXySgP+llCTiqus0uLk5WY0yhaW7lRs2KxIjmti5RBiAiQyhwY4DG6QAYr4DKRiRFAB7ksUuEyQG7juAuAADgUYOsWMxnqkPOKCRDgarlYCSQMB2OrNXkfWZmxcl+3zqvVkjNN4j2TBYzmXNLYerWie+FBH1CLaRMgDPmw3FoJ/wBcbwyVkO8CnACzgAZkyMhJtwY5/B5QIhnv2hNwA0wAdLZuwABgxsV7u3tdgR3ADXXdsrrtVkuvv/f882IDGTtMqgPFDc0PzOt4OlJPpcs1DVUH3JthoJM0Ug8swAizIFg5MdSrpbJHkRQrK3fhXGeZC+6dnkuYX99bO+avVJIEmfHsdQ82EmXPZou5TJpgi2HgAVNv3H9gjXZT52u1O8ozPT87k4nS8dGxZLdrS7WxEcdLq5VKNpuPBeYxEUJai0Sdflxlh24idlbJ2p67+5zBYr9x/w27e++ewP5oMLaW5Ne+XV5dalPi1q1b1u/1JNvVHM0X1j08cFE5hYLm+/LiQv2qyH4bdXp6Zxv356KALGw7MvZohWHTyhbzuZUqJfc61jAbA74vFUGlhMpg41y8XFm9Wbc3XnnJTk4f2r17z1mn07Y37t+3RqtrlUpLmcOtJuvHqQfa3X0bjCa6riKgymXJpYvlUMD45VdeVjyOx2cPhUCpYOPRyHq9vrXaTakJolls3npun/jd37LPf+6xrT1GCVB1GwH5sfsK5EB19zXPr5hXYNcVyIHqriueXy+vwDVUIAequyr6V4DqOovs7e+4Zx/5yIetWi5as9Yyj15M86xcKdvF1bmkrjyMw8oNx1MxTQedlnr7YD877Y6lK+TBa1tFC1ssJ5KaIt2URLZS1UM80ljFtYTEq8CQRlauOsAHkFguV2YFX2BVrKTnWZyuFb0BuGi3W5YsVs6ZNkRa6Xofka0ih6SfdDFzcl/OA8tXLZecGRB9sBViP3wbXA0FwvCbhQEdDQdi9pS7ufas0WwIqMOO9QZX1rvq6R6RlTLOLQBV1Eq9IeYTRnM0Hbrf+fQVhhobgChLTAyby0J1Ga6ATQ7ukVieTrcjkMbYAcrIg588eaL3KM6FSJ7F0m7euqlaTGZj/VznA9jO6edsWqVa1jYAktE0cTEs9Bcra7NS1fUk761UJV9N1rYxvIKVDiWH3W4qwB6fnZ7ac7fviEnmfmAsuRfmVWZKqGHpybX1095baoSJkDYyAFs+DsC+WFXOvUCKjenQamnD3qXdONoTGF5MJlb0C2QMidVEft1udczzA2s0Wvbaq6/Zjdt3nZzZzE7OTu3W7dti0cUYr80W86VMu2DiAdsUI4D1TteuRu22JO3qEUZau1yKXaVXFuk0uxHIj+MoEcBlzIzF9cRimhXbVe9SmzHFQmbT+VKvK5er5ltgnU5XjtfavPHX1j8/sZde+j1713teVGYsjPTB0R1L04KVQmTuRcmiK/WaTJLmq2iTGez6yOWsnAHmHSCuyvhpaOtVZPPVTJ+Ter1mn/vC5+3OjefMT81u39q3//Njv2C/8+n7lgioIv3Ngequvl2//jo5UL2uyufXzSuwuwrkQHV3tc6vlFfg2iqQA9Vdlf4rQNXzE3vnu99uH/7wD9s6ia3T7Fq90ZREMooWNhoSFeOiT6JVIjknBkW2jsUw0t/IA3YUL60kMBZZFC9svpg4k5mwbFYoCkyKOcXmZ53acNAXc2Qbpk6MKizbGp7UxaiI+ZLMMbN1nKq3ENdVmDErZDZWv2Fox8e3FQkiN19LBegq9brLOIU5BJhtslwF8sYT873AgjIy40TyYPp1YVclxSwWbf9gX9JLIlIAXrCEALmtnHSbyVoqurxOelnpxU3WkcymJM9MnWES7B9ADUnx0e07Yj7l5LvJLRWAajUFYmCIvTQW8KV+MLaYMHEelw+7YUlhp721+mFhvInCoYeU/kkOQCjAiPGSbeuiZJDWfgWwwoDSywt4dSCoaqPR2PXeKgt3LdBdRnYMmAtwJ8YcK3ObCkTHVFyMz3yJM7EDxjC2MMr0rSpXFRk1oJrImiC0y17fmt09m4+HlkYYNmW2XIyt4tFvWrRCsWRTgGGpYosVLDsbHiWdv4i0tlqz0XgoFp0+2FJQdq+ds9lAX66Lf2H8AGs5USv7tWhpygrUPobAJ6/BQbdaKSsfmPWwdeVdLSP9XY7Ta1ffVTS32ZS81anFq6mkyFxTPcGei+yhx5oxELUz7l/Yy6+8ZPfu3bEocXm09caelStt8w25eUES6729QxtPp2KQ2QC6f/8Nu33jWHWv1dggwdnZ1yYRgJzPwfnVVzYDXnr5JQHld917u1Uqvv3DX/wH9sXfO7ckK9jax3TKuSvnx+4rkAPV3dc8v2JegV1XIAequ654fr28AtdQgRyo7qroXwGquP6+9/3vtH/5+z9ktWrZwgIP8xvTHaxYJANdSaZbrtbEoiEfrVRKclfl33KBJRIlgU10/XvL1cyixUxRJn6x4px4C/SPutxPGDQiSmBMXWZk4CSvc6S4vtyAAQhQZ/GKh3TvqTuqehX9tc0BnGRKtltWDMpiTpFDYr6Trs0KIc6sZv7GwAcQBQMFENDB2AHd0IL0/I3H6pHFsfXOndt2eXFpfujpvDBxFdyDF+SZOnlsp7vnnF6LRbGqMFv0Mm57WAE9RKYAULk3QHJVPawAlqJ+Bvu2daZ1+aMmN9w7d+7Y6empu2cZ9kRy7GX8vBeJdQtnZJjoCFdmlysKKOT+GWuULF3sTeQMeBgzrC31pq9R4yoxj07ay3VwNN7r7jnDpgXuwS4DV9EoBU/vlZmQenvL6qVV32bB37CtW6Y1tUqN9YRUeWqz6VgS4+FoakGxLJA+X0wtWczs5tGe9S4fW7WQWBl33kJoKf95RWOqqrWWmR9atdYUG0oNAOIuBzdTnAtu0cVSWUAZMKi5Xq3Uw8o8wFwiY8b0yhlFRU52nMQC34Dxi/Mzsaf1Ws0W9N6ap/njoM7UaToZyZyq17uwop/ZYDIRKKc/FChI3dnkwXXZ8zMb9y/tpS/9nj4v9UbVbt+6Y35QtiBkrSA/rlm/3zMyWPuTkea7WixZv4fE2jMPBp++3WpNr5F5WOZrc4AebOYdV2z6WEf9kd09umnlYmr/5GP/yF55dWQJr7UtUM3zaXb1DfvV18mB6nVUPb9mXoHdViAHqrutd361vALXUoEcqO6q7F/NqKb27ve+wz784R9S/iSYLYlXksbORkNLEpjKpR6Gw2JJDqU8iDf3DiWFBaTwcE2cjKShOLkmibJLV4uBrbOC1Zod5UwCApDggqdwMk3EBDpgRy8qAFRsqcClYwBrjbqNYRkBSKWSZJ48nMP+LhZzvad7cGDLRSzJZKVOPEhs5hUEcJB1zidD9YDSDyqgkuJcHNiM2B16F2dz9Q9KppuaWE0Hkj0rlUMxbgA3aiP5rO9tDJR8AcFiEeAR2Hg+0Xi4f8AkPZ+AV+6d/lPAFWAeJhA3ZEAXjrEwrLDFtVpVLsT8HGbt4vxC46MX1ZkpzazdaTuJcKlkpaKrBayh+l+zxDLyWom5kessoD1VHifn4e8YOPF3ZMOwoshiAV7MC0CY4lMb2ET6SSXrhXUsbM2zXAat77FWcPB1xksyiYoS1bBQJCJnJlZ8OhnY8cGBXVycikHv7h3Zw5MnMq3K1rHtNes2H9InurJkcmaNWsGmi7U1929Z7JdtEZk1m/vmhyW7uLxQnQClYj6RZvd7ck3mv3VqYkCPbt0W+INN53WaSzhFclL3cHceCphqnaaxelwdS7y0Qa8nF+CsYNrsCK3wNHIGQyPmD+AdsiGymNsixuDLF+POBo9Mp3xfnxHk0ADxL37xC1auFO3GzRu2v7dvCQx3ULIgKGuzJ16nksoz9uloaN1W285PH9lkNLRo5XrEK/WmNVpt3WN370Ds93QytjhL5cyMO/bp4xOr+IEd7jfsV//ff2IPHswtWvsWZ4Hu//rdxnf1/fbtdZ0cqH57zUc+mrwCz6ICOVB9FlXNz5lX4NusAjlQ3dWEfG2P6vs/+B77wR/6AavifGsYyMyt6Hv2xmsv23w2stVqIQDmzIO61mrvWbmxJwMXQI0AQHtfD+qAM7FJlsrxdLVKrVypW7FSE+sESAX4IndUcAaOsUSBjFxmKD2RgEPiRcSwLpbWbLUl58UJFinqEgMkmDoZIXnmFegNPJAkMyj5dnV5Zkc3b1sQuh7DZDUXkESqDBBWVMmtW9YbDPXAX69V9ToYRIA4AObGzZs2nU40TgAX4KbV6ghYwzLS24rsGUYuiclaLcnF2LnCFmzQG256XUPrtLsCiNwPYIg8TDYCAFCATs4Pu/mUZZ1NBKxhKwE8pVLRJtOpwKUYU8ArPaZinx2wFOuK47Kx0eDAMD2gxVIokx0AZH/QdxJVMm7TVA6/vdFA54cZ7na6eh3yX5jtUliVQRLMrYD3cqZ+5UazrngauUF7DsDC4pLLWm20BChhEKvF0MajvpWKgUXRXO7NhULJ2t0De/jgkVXLodVKBctWY4tmY5tcvWK3b3TsajC3sH5g5dax+cW2TWZLy3wXlsva4npyoZZEvKaasDEBUOZ3qyS1sEwObCx5eKfVFgjEcKoaFrWOxGZPJtr8ENBOnMmVNl7KZRuM+2LkS2HZykFRteO1WyfkCvnB9GNvekddPq+TSm8zaRfIoaO5vfLKK5INP//CC3KOpj93nfkWx6nA+/1Hj9R/Ha+Qfk9sPOhbtRTYYjrWpoMfhubR610oWbXa0Gf06PZtfY6cOZdvURbZxdm5rcZza9YL9n/9+i/ZcFCwZVqweE22rOt3zY/dVyAHqruveX7FvAK7rkAOVHdd8fx6eQWuoQI5UH32RXc8D767CBsT873IPvS932Xf/xe+T2zhdLawdRrZqH9hHj2G457AGBJeYlFgUefzpc2i1Fr1usxjWq22QBumR55PtMfK0jiyxXyknkDyIcUcxUhhiwKU1WpF4AqgRnyJWC+fuJmVQGW71VRvJj18GBwBhpGlAtZgN2fTqaSUuLpasSyAwrnb7abccclSRWoMaFgupgIRSEKjuWNRB8OewCY/73a71r/si01kTOZnG+a3YL2rS52jEBatVK7JDAhX2du3b8tAapuTCygC6NDrCCht1JuKFHHSaCfxLQZFm8zHAvOKdCH6BfAzddJg11eZuXsplwWexSIHgTI9AYWwq7wG0AGQlvtwGqkusKKcE9AIIJqOp9bptMSG02dMfdR3iix2Hrm8VCg6pNeSvNYt2/Syqp91FakvFJMpZeqGAO2FDYYDOzo8Vt/jaIypU0uSVGoDq352fmFHB7gCexqvi1lJjF2KYrWsXtxsldh8OrL9VtPS5cB6F/dtv5papxqKSfUqB7ZIizaaJ1atdyyKU7HS4/lYgFrycFjVMkz1Suwu41ytiHIh7ggTqbVikACzsOaBDLhwWp4o5xe5M5LuwaCv97MGqTfrkXVA3y9rThsIBcesA/7ZyOgPruxgr21XKA2I4cFoiygb5Q/jZB1o/pGU/8EffNEODvfs8PBInyFyYun3LgTIrjMbjvp2sNe13/n0J8VEM0/DYc+Ob9y0F59/UZLiXr+v2k7n9G0HFhR4r6lfF6XCaDSy4Xhg8/HIbuw17ZMf/7/twenIpmndYjaO1m5sb+Vj+1nddR1yoPpWXnX5vb9VKvDW/nZ9q8xyfp9v+QrkQPVZL4GMkJWvAaqFbGk/9K98yL7ve7/HJpLA7ushOYlmtloAFFMZISFvrNYaijQJwqJFCf13A4GVw6NjgZUAE5zZXH8fT4c2HVzafLa0cr0paSbgAYuZdYr7rTO8GY+n+jsPkVFKfI0JgMD2Ab74/XA0ljyz3x8IVKqX09Z2dXFh1VrFmk1YN2cCBLhCHoo0FeAJA4i88+joyEWr+MSshAJ35IoizQXYLFcOmHW6bYEuGFzASrNBZMnCavWmlUpVTRAGN4DcTHmuseJT6pWKVcol1Yf/w1rjKos0ep1KggqYALDpIXkDLNgYoL9y0HdGTOTI0i8Ju4r0l/c26w2NB9dXgegMIFsyAnMAVtQO0FYIfCvhNGuZmGnYYUmOy6FYwNG4r/5XDtd3Sc9vSbJSQJViZFotAXf6g9kwALTJlTYBULtoHUyMAG4CrxCZGPwgVUbSGsc2mUyV3Lk1jFLEzXxm7fa+7R8d23Q+lqnPdDQxP13b+ZP7Vg3WVipGNrt8zW4c7NkqCy1sHFqh3LVJTB9mIHYZ0M+4ypWqHJzZrEB2zbgAj6wbekBXUSww7AA/myQuxgjXXmrKHADAtUkwm9md5+4K5MPmcw7mgN5aNlFCgGuhoHPS2+qyhGkPZb3MnAya9UsvdZrKHTpJUlstVqppGPj2+uuv2fPP39P7mG/6UjFEggXmdIvZ0B48eN3eeP1V6+61FatDj3LBd/3ibJTgTM09nl5d6GfIvTvtA20MxatU9zqZD+3hg9et6mX2uc/8f3YxmNkwbtqa9WFFy7Cfzo+dVyAHqjsveX7BvAI7r0AOVHde8vyCeQV2X4EcqD7rmv9hoBp6kf3gD3yvfcd3vN/SDEY0MFsnliZzGw16Am4AI98Lrdns2kIxHUUbjAdiJwF3xHPA7OHoGsWJcidh8Fbzvq2TzPzQubLKcxRAusKRlkxUX2wYrBcsKYGmSCGz1FO/KYY/re6eLcgHjVZi/rqdPTs7O7UsS13vZFCwIMO4hrd7YsBwAAYgEZ2DO+rjk8d2585d9dLOpnMrSia7ssl4ZEfHR3rYRy4KCAK4uqzShYDvwcG+gCrmO0h6AS96fxSL6USCvI4TsW9BESMhT+BHwNzznNPuxnAI5nkVJ5v+VtjjpZhG5Mh7e/v6k5gaGGDOC4DcGh9RN+4RBnvQ7yvCB4E1wEfACd4NsBRFkrbC/AEkYfsGo56Azt7enjM9WsGQk83pJMKgLNhC6rsSMwyj3dbYde5kLffjVtuZN4k11HiccREM4WQyt4PDQzHcAD0iVJhXATnuJQit3e3YKl6KwTzodi1L1ja+OrVSQP/vzGaDE1tHkTX3b1pQbVuh3LbYQ1Lr8muLAWZPOPBm2sig55cM0f39fbkPcy02KWC0lbdbIEanqPXK71yO71pgFRdf1l8xdE7Ubo6cdFiyaJlQRVYI3L8TzKjME4vNBgoqg2a5aJPZRH/X5kqzKXkyknTk4N0uUTiJvfSll+z2rdvq4+YFjWZLIHk0GEq98PjR63Z+fq75eN/73m+Hx8dSA8Co01O9zb7lHvojHKSRdUdyQkZxgMIBgzBibJDrtysl+9ynf8MeX45slu1Z7JmFKYqHPEf1WX/DfqPz50D1OqqeXzOvwG4rkAPV3dY7v1pegWupQA5Un3XZvxGjurAf/aHvtw9+4H22iBIBodV8asslPYWZIk4sC6zV6FqpWhcDB5s2mQwti8mUvBKTtn9wYF4AUAsFFpI0smHvxNbmWbXatHjtzGyQrVZKJQFPomdiwEHAQ/lS502ixMINWABwptnairWi+iZhAAEZ9AGSN4oElQf/AkZHWaa+0uFwILaMc8jsh+zK5cKlc5hzEEbySn8ngFPACyBVxoQplUx3RYZmuSSg2Gg2bTgcygn2yZNHTspbDK1cKgn4Cg1mZsPB0GrNmsDqthdQUTyeJ+ACs4t0tV5vypSKHlBYUsXLLDGhcvJdGFqcbwH+gKfRxPXRuv+coyygBGkv56BmGjf3q4ifpRxhOQ/vwa2XXsZyuSjwjXTbGSBlT/NeOQ/3zSbEhiYViw5zXK84k6tSmf5lnJ1jXQOpN2uh3mw7WS+/3QBzALzycgHDq1jmU4v51A6PDiT9PX38SGug1ajbcja2SkBv89iyaGnjMeuubJEf2PGN58zCsl31e056XQhtOp9L+grDzqF830pVNQEMs6nAPZfCQAw1DLqifciWJZvXB/TGApBInek4jlZL3Lu0cYBcuP00nskx1hxaex7vhSEnGxfQm+r1GGAxN4BczsE1qQmbBOD/N16/b7du37GDfUy/VhbHS/OQfZeLdnpy31bRxK4uR9bdO7QXX3y3+az/mF5ZJMBujcPGA85Pz07F1AcB/bJzsbN8Nug+vbw6k7tyuE7s05/8NTvpTSwKjgVUS2vHqK7zp6ln/SX7h86fA9Wdlzy/YF6BnVcg/2rdecnzC+YV2H0FcqD67Gv+1T2qfpZYwRb2l378h+yF5+5I0uvhRuqZBQGSUlxTUwtKAKTQagKqsflBZqHv22I2sZMnT/QATHbk/vGhlUtVAT3z1pYs5zZZAAgrJoSABJb+2E0cilg58kUXUysGgcDeeNAT4IKZRDLrkZUZ4TycWqVctdl8Zt3uvqSlgCHXE5gIIHB0O/QzxgIwgDnMm+qthphUQIJPpE7gjHkAXDBusGUMT+OSG6uTDQNwuH/ceHW9TX8ixjf0PGJehPkSwAHgdHZxauWaA8FB0ZlMweKJ+SwWLSRyJcHVxpNsFRYOIIxUF8BKHE6n3RYIno5GYvpqjZoYtTt37+r++DtuvAKom3Pr54BxM9vfP7DxdGKrxcI6G6dj2EOYQO4VwPzc3XtirUeTsWUZoC2T2Y+AJrEsoQN81Hobw7NYzNQPCuiGdeW1sHnt9p5dXl1JiksNTk9OxCYnEZsX+3JFXkzJsa3YbIFhFj66zvBJ7tKNmk2HV9bptmw6nluc+G5TwwtsGaVWb7asNxgIuBNrVAiYP+eazAFAlyFVueKMqi4vpQKQnJkYow2ry2YAbDnjBmCzttl0oNYwsJJRFxwLy0YI9x2vMKfKbIk5lWKMnJkTiwULE1sHAAAgAElEQVRGGzB/dHwsZr3XuxTDyxrldZyb9TSa9mw6mto73vFuK4UVG/UxZYLFjW0Vz+13PvWb9va3P2frdcG6nZvWaO5pw4f6s5ZOTh9bq9nQZhDr6PziXHMndrZArqqrAxnGDx8/sMcnj+z84X1bTs/t8enI5rZneB6X5PybvqWB6rY3ddur+uy/bd0VcqC6q0rn18krcH0VyIHq9dU+v3JegZ1V4M8CUP16o44/zkPRVkq5i0I7oMqDsm8AVd9m9tGf/nH7c//Sd0gqO5otxFxF8dLizOWAlos1C0In8eQpPMkiW83nZikPz5k9evRQsR+YJtVqTfO9wDIvs2g+syVsXKksIOukk1PnFJySS2mKRyFmZb6aCqSuZlM7vzyxq4tT9ZXi6IvMsd3u2OVFzzJMahIHTGE9yWWFTVMcCODF86xer0rGSz/rIlrafDaVRBaTm9USNhJwE4sZZWxx7PoxmQfMgvr9keSkk/FE7Bjn8QDe0UrsIEBEGZ5JYuu16+GVSVHRRZO43lH/qSES8wp7CugVcJVENxa4Y9yAI8d8xtZutdTfCKSvVJ2REuOSO3GjofrBcAIoWVtcZ/saTsz5VViuqfgbB+YlU/bJOnUs7rZhlfXAsZXHMjbJZDW3AOyygB0gkUOmVwUcaxMreEhr6eH0rRD6uizMHzUBSItZXrvsVvqEYX6dy26mzQVqGnhr8wDK1YotV/SEVg0sT3xNpd6AM7VU98N5IosSGEnXhwxzztywFjCkAsCqtpt+Xn6PARWbDph6MU7kva5N2LHK4E5MigCnXIM6KacXJ2CiftJImyWSkZsn4I0T9e3nXrA7d16wQ3qfL842OauZzJKYU058eXFqV/1zfXZa9ZZ9xwe+0x49emTHh/t2evbQkmRlJ09eVZzM/uEtS7OSLSPigBjv2qr1il1eXVitUlZ/9XQ8k7s0661crdqwP9I9y02aPNd23X7rE79po/NzG/Wf2NVwYdN1xxLPs7KhHoifGVD9k3zvff333TcyOfrjfn/+i747/yTn+Ubv+aPG+M8zafqVX/mV/Bn2XzRB+e/zCrzJK5B/yN/kE5gPP6/AH6cCfxaA6h/nPq/zNV8DVC2ywBb2kR/5AfvgB98n0BFnBeWpIltcAVY2favOHNazWq0sdo6oj1LBF1hcrOaWRKkFRcAopkt1gdXQy2wMK2cuZxLnX/VRxkhTt//FijJBShwGng0GlxavZrZazW08Gdp0spDMFDYUWbFXQC6MIQ5gACDi2XSxEECAFUTGSiYlD5mALwCXHzp2rVVt6vfqTVQu6Vh/Ij3OFCvj6/XgIsAsBjtIYgF/8kouFHS/AGcYYEmZ07X6HMVGrskRdQAVsIYUlful95R6KstU7rnhU5ApUASoxHG2XHSgYxFZwQrK3lS2a5YJ+DvjJNyaOZzcGfC3dfKVe29QFNCiLvRywpJzbu4NQMccw/QBJAVmI8yf2DTINC7F6wSw1M4EivuDHYySWEw018rWnoyzQD2AyhgDKS+ThLlYDp30FoflJXMGIEw1JqTWzCEbBkxfwae+jr1mbQCk/NC3eAWodZsOITLyJJUpkpPVksXLPWOGVBHrzRw6KTWbIkXJeemLBYPjFsy4mXPVccNyhxoX/bbMORsOa7GmYuNhTteppMJpxtgja7a6G5Ovtr3vfR+wSq1uzc7hBjjHiuKB4eZaGEpxEOuEsuDll1+2d7z4Lttr72+MsdgYweRqYoPeY9vv4IBds1b7hsVpwcx3jCoAlXPIDGs0kiEU/eB37tzThgH/Yd6lupBju17aJz7xcbt1eGivf/lz9uBsZIusbanvWzUtWOK9tRnV6/rezYHqdVU+v25egd1VIAequ6t1fqW8AtdWgRyoPvvSfwWomhW8xEp+bD/woe+yF164aweHx+b5ZEwCkHxbAU58wBZM3VqOwZVyaL2rC5ssFtZtNa2iuJG5ImHKlYbtdY8tAliIaaNv7lIMXLVctVWaWrVYEnDDcAkwUq817OrqyoolHtDXilLpX15ao1ERk4fcuFgq2xLTphIuurB2EytVKwJSHLC1yyXGQIGdnDyxsBjI4RVWFTAKW0fGJ4ykXIGLZb3m4vRETCXRLMsosgpOsjMkrkTakFEKOxpLHooMF/CApJd6ZJu+2MAnkgYGd+F6QgV0MwEepMGcU72ymETJIbZoi8VczrVcA2AHSAI4ihEmGxSn2hSQCYMNKekMidZZKoYSCS/gkmthigTrSI8rLCNAGJktTKJMlYj72dQaNhE3YsAj4+GcyG/XSWSTydhF36Rrm82QCWPYsxL4T5LMKlXkzy7XlWvVGm0518roCDOpjfyaKQEscq+MkfcI9HI9ImViWEvWl8k0ivfR/+n7oc2XuOhinBWL9WV9sO5CepfVh1uyiP7hYtF9UNRr6wyUAMOw9BzaD/Fx2K1ozWD6pLGqB9kX0KVfWIf6ThNbLJeSLuPy64sFjnUe9enWyWol5oY4pn25WrOZ0Wi1nMMzmcHzqQyYIpmNsZkzteUGqI5HE7tx44YYWT4rx8c3lG/78OEDW0x79tqXv2Dves8HrNM5VH+uT5Zv5HqBy4FzKj67PFcM1GA0snt3n9da5FxyktZNxPbq6y/Z/YcP7Pnbt+31Vz9vD06GNk9bAqqVxLe1v1afbX7stgI5UN1tvfOr5RW4jgrkX63XUfX8mnkFdlyBH//xH99Y3uz4wt9ml3O9m8/ma88B1UAyXN9iqxUz++G/+D0IK+3P/7nvtiR1rB2gErDH32GvPGSmGXLIyC4vzy3xAus2GxaWQuv3r/TEH5Sq1mx0LAwx8UktKGT26PFDgUqAWJQgNXZxKoCDUrGi3tG97p71ej0BHHr9+sO+2Kzbd+7qIb1ar4mJI56m1e7KUdUPC+qXBJwCxGRwYybQyMN7UFTTqcBev3dlrXbHhsOR1ZD6JphGte3VV19zjPBiYXsH+1Zv1AVKuSbAE4MnmQ5tpLmAk+5ex656PbGwsK7KWPXoFUwsCAsCKMgzcS/e9roCXrZmTrCR6jGtYojj3JGJrjk7ObV2py2wVatTl6mLozHPyhVnnMOaqFQrAr7j0UjnxFQK4AtYxVQIQEePKHLnxXIuJpvXcV9P2Td6dDeAsn91IbYXtrZeq0qSO51PxBiTkUrcCmwn7DDxQgB3wNxijiOuyxydTRfWbLm4HthsGL5msyaWmvGVSw6Mw4qHIcAXQ6uyTedD189bQA4MkEca7fJdkVWzQtnUQP4NK4/pFX2gRPE4t2O3lnDbpcbIewGsSHVhWZGLs2YA1xPmpVR0AF4sdSrwzVjYnBgMBra3v691upzPtakBUGfj5Ojo0MnCVzgiFwWs67WmlULPKjVYfMzHllYpF201p1fYGTMpemY5t95Vz9773vcK4A8mY8fMVzDBWlv/7KH97m//hv3FH/xR6+wdWlYgMijSRkWzguQ+tPliaivJnSsyiGIDZzKZSYkAw3xycmKj/qW9+tqXrN3t2lG3Y5/97Mft/sOeLa3rzMJiz7IcqP6pvun/pN/LOVD9U5U9f3NegTdFBZ7NE9ub4tbzQeYVeOtU4NsNqH59j9Ifpw/rWQHMb9UqcEDV9Rvy93rR7Md++AcsW6/EaL3r3e8VsMT0p1YlYqUggMODfxQtZIgDQPQKJcWR8GAv4JrEYjar9SbpNo4lLIV28uREUTHErgCwXnvtNQFCZKYwXbjg8h/upvSEkuE6nU3Mo6+v0bVmGzAMu+bAO4ZDMKWwX416Uw/11RoSyZVVShXr9QfW2W+LCZM78Whsx0fHYvZgbtUDGkUy50EqWqs0bDIdi50EWMJmwjSen51bo9nYRLR4VgOQiplLxfZxPphOQJAicgqBnV1dPM05JcoFppFzAaacG21ilSJuwqF6CzkfoBmDJGWhFgoyblosZwKvAjTFssAKLrDqi5XLcCa5KowyTOA6I1bFZaIC2OTU7Lnzw0jDHiKNTYijKRRsOsNEKbPOfscsJJNzKQbc0tSyhP7YxLw0stUCB2Fsf+hBLdt4srBWu20xvZ1sc+D626ibZwWNp1qp6x65H4F69fbCxkeSSzNv3FNVgNhFC+EKjJiZDQG5Dnsm0NsfDNTXOR2PJPu97F3pfIB7Did9jW1/b1/34pyGV3Il1mbFZLIB2bDbZOautYa3/ak4IGOiBCiGdQWoM1Y2OVbRUr203AP30+107erqUsAWxhp35kqpbKVyKJk8mxoww2uMqNgIWSWWeZ71hn1jv+TqqmftdttF0gC85YRd1XofD09tcPHA3vue77Tn7r7dpkQWrRN78Mbr2nDoNrs2Xy4t8z3l4nIO1jZxTkilYa3TKLZP/tPfsrSwtlt374nm/r3PAFTPbZ61LWNtpXzmc+nvt+p79Js5Tw5Uv5lq5a/NK/DmrEAOVN+c85aPOq/AN1WBbzeg+k0N/k3y4i1QJaYiyNa236zYT/3Ej1ml4tvF5aXNV0uBD2SGAB1YT4ACESeTmeuTA4Q+d++dVqkhm/X1wB9H9HF6AjKwVvSsAlT53RZcbE2QttJTejmRck4ncwG54xtHdnFxbk9OHpsVio61KpUV+QKwBUQAjpFwpvFaYJVzLaOFA5SZyXRGMTdZKtdZ/TzNZLazt78nSTOAqaUsy4r+PD07sbNzZ94E2OE8gJqLS9hGwI1nbVxWidYBxG+ko8PRUL2YgAdYyQXZpYZjMgygi+JBmguQAZjCDgYwrbjNlivOYbbg2Eb6FZXxmaYCX5wb4x71x67XAtXK6TSz2WzO2QV4Wp2mYnqouZjgxUKvUw/v2rkNU1sY3kqxKMYTsEZfLWOazCdiyxlzWIBnn9toeG71km+Lycgm88jahy9aqVK3lRxmfYtTE1NdpPeXaBfk1yXXQ3p2dmGdTkf3wD3S3wnjjhu02OnQsaRk5FKHBw8e2IvPv80KXmB9+pRLzkCKmsawpBsG0Um0A/2OGmmDIAy0GcD9ucP12XIdXk/NGJPmI1vrZ9QKlpm+W+rPBgfX4uDvgP1+vydwytxzuHkqiM0F8O/v7WlNIPk93j/Q/aXxyp0jgnUlsxQG2KxcDOyVL78qszHyZQUtN33KMMxXF/ft9OGX7MUXP2DP3XvRJtOZNmpUs3LVauWaWOvMx+G4ZOPJ2BlxaRNmZONeT5E152cn9n0/8CE77w+tXizbFz/7CXv51Uc2zxoboJq7/l7XV3QOVK+r8vl18wrsrgI5UN1drfMr5RW4tgrkQPXZl34LVOX6a4l16mX7yZ/4sB0cdC0IfTs9P7fJeKCsTdg9Z+bjCagi5wX4HB0dW7tzLPZLks4l7NREDr7VSk0sIP2Qg0FPvX4AUkAlgIKf86CNtBL2S27AG2kpEsrzi1Od0w8r1m51xUjSKwg4w4wHlglAgckTDBu9oLCxsLW44ABUtmyn6wvNJM/d9n8CRAFyyC5h0mDaYMlms6nAn2PnnJPqYjq3Wr0uGS4sGqwxEljOJwDjYzrl8kQBMIUicSfOJRcwBSAC3LgeUceIYuIDeAUEUVvktRz8nxwgGldhzkudOQTYNoBLeaAbAyUYYP0uiQVmAamAVc4J+zqZTRXVg0yV3wNwapWqRUhSPZPkGdZ20MfEip7egiXxxJKob1k6tOW0Z/Fybsk6tPbND1qUrK1cqauHeTSeWre9JxCq8/i+vfHGA7t166b6T5HSMk/0YQ4HA8mOlY2bZGKhWUuwk8v5QoxwtdpwjGia2HLTF9vv9e32rVuqG6CdHQDuESacOnCvzl3ZzRWxLY2GY8nbrbakvrwWSS/5o0hwt2CUDQDqBJsNg855YISZuy3ryj3IQRm+OHBzBsiFkebeGNDh8YHFi6UMj7I01vkXy5UtcFYulW0RzS0seNa76Gv9s5YscJs3jOHqsmeT4amNeo/tAx/889ZqA3oHVqmVFPuEvDlaJra339UCYZ1OZ3OX95qu7cnjRzYZjixOVvaB977fWvtd+9Krr9thu2uf+eSv2mtvnNpsXbe151kho8M8P66jAjlQvY6q59fMK7DbCuRAdbf1zq+WV+BaKpAD1Wdf9q8Gqkg82/Wy/et/7Wes2246Z9V4ZdEMl9GhDUd9RbfwlAyDBMv63N0XJPGcr2KBDmSwk/nUkFICRrzME5PGg/zl+YkAGX2KPPTLyEjxJM70BqDgB4EMm8iFXC7n9sb919Rr6QVlazXb+j29pTBIsHAAT9g02ETY1sGgLwbNsZhryU4VOwPTWS65HlK/oPxQwIiMfhTrQnYpMtxAUmDnAJtJHlzbsKa8D9ky11pGS9fLurenWBYAN4gPYMQ5JtOJmESuAQhSzujGPAcgBzABPBYADTpvW4COg987995UwBfwCbji3FuQzWub7abcX4mKoR+WWgLgAe7ck5hU8+Q6S633Drpinrm3Xr9n9QobD77yUJXxifQVoBavJFFN07kVCwuL46HNRz073N+z08uxRYU9qyADp3cZF12Mj+ZLO9w/0DwL+Wb02rIx4PpGkdLShwk7iZsxc0aGLgfXluwa+XWUIDTesJuReQVPoBDZ8ZbF5PRkutYrNWu2MHFinueaZ7dZAKjPtCnA/TMOACj/FqsbRarv1vEXKTv1RUat1y0Wkgc71n4kNlWRNTgSc1+bnmr+7VyQfbdxsY6toJxWZL+R6omRElmxk9lcvb7kxPYu+1obAOFU/c6J1jGMqqUze/WVL9i73/UBC4sVjYF74X8oCB4/fOzWbdmtfRjn5TK2y8sL3Q/uwe973/utaIFZWLD7Dx/ZQadjn/r4r9gffOk1m6YNAVU/c7XPj91XIAequ695fsW8AruuQA5Ud13x/Hp5Ba6hAjlQffZFh1eRH6sHAbm2brtmP/vRf9Uq5ZI1O20LiTdZLAToyHmcTIcu6oUs1ILLUg1g1WZIVTOxpTCeAEEZwDQ7ugnlZsYrgQlAyRa8KUpjI7mE0Wu3uwK5yBwxuDk9P9F5r/pDu/fc2+Xwu390KGACQIGZgk0FmAI0ACEATf4NgMDNdz6dSS6Mu6tyUjeZozCATgZKdI0zogGEI0V1LJlZr39pdTncrmw0HNvdu3fFkGJIAwAKC4F5G2oKSSagEXZWcTebvlhlcGY41iYCWNQFpnSvu29xEuleAC3kYfJ7wL6Y0DT5mugagdON3JfzwQpu804B9YBY3JC3cTScfzFfOlltEKrXlSgYgBigNsUZmM0E3wTokaZimIUMdjWfWBisLVmObbUcW5ZE1m11bDiYWuXgpmWYHQHQM5JzfTHnONMKXAdF9QbTh0ktWBPkvMKAp4YkO3Ps5NqZDMGmwnYCBhfzlfn0ICdryXwBaABVgdTNOqTg/L1eqQgwu1zXgqS/bAjA2rIW2MxQ32/qelJxd94aULGZwaaGzKXYLJBSwMl9252OTcbjTXSRSSJMJAy/12ZGEOh39AoTzdSoN/T5CEsBuy02Gg2sUWf9ZspYjeNULtLIqmvlki3nK/XdYky1Wmdaj6gK6KW9ujqR8y/rtNXsKGYJEy+5Ddca6pWGZR5PRjJ2KldqYokBvkdHN+z4xrE2am4dHNvp5blNF3OrhqH91q//Y3vp5ddtntaVo+pnrrc3P3ZfgRyo7r7m+RXzCuy6AjlQ3XXF8+vlFbiGCuRA9dkXnYxIQOoWqB4dtO3f+jd+Vo6vmOSUKjWrF0tiFzkAqjxY00OITBPGiAdj5Juwlr3RQKzjcDAUm0V0B2BlPpvY7Vs39IAPiIWJ5Dz8HWAIw4XTrmEQlLhMTCDQg0f3JbFde4Ht7x3aOvPk+su5h8OhjHiUbxoyRs/OTs/s9u3bToZaLcl1dz6eOpMfckXDUBJXABAS1H6/L1by+ReeF1ML0FUvYLUu52EcVlv1ugAiwHR/78AuLi4k693KbAEq8+lUoIjXAWiICgF4ADyJFQFUI32FeQNYc7/zxcLOz88ExA4PDwU6YdAAQvQZIlkF7AC4AFCAORheQG6z1dA9Aio5YLoBNwBuxi1paa1uV5cwwjWNHaYUwEN+J/eMCy9hKsStwHgSG7SKl66/lTzVjPzWyIbDS2WQ1spVC0oVG8sAyLdUAmVfebn1sjNOEkuZrm04Gm/6OkOZb0neXGIzIdW8tRotuSPDXNYaDcdg+54tZksbL5ZWLdV0vzDTcine5Lxi8FVQJA9MIz+vGsAVl2XAN3PLwfmQmYfFsp2cPFLvseoYRRoLcwSYVZwM1w5cn7DAMkys52n+2CzQpoiXWjkkIikSuAX4A1I52CDgdQD+KhsAZPV6a63rKE6sVm9KphuUQgu8zF55+VWNFRa9NxppU4R1Qd80m0GP778sZ+e7d+4qtile0YPrae4uLs6s2e5apVy1+XLu7gkzsWpdjDyfA9YPH9fpYmyVas3e844X7e/8N/+5ffHlN2ye1gRUvbVj+fNj9xXIgerua55fMa/AriuQf7vuuuL59fIKXEMFcqD67IvugGpBD+JAj4NO0/7jn/v3bTadCOBkHnEvrrcThlNZmjVyQpfqnwO4raKFxYoScWAB8MlDNw/PyDCrtbq8hQ/aTTs5PXlqgPPVLsqANEBkDBsJi0tf5WRkmbdWT2iUZHbv3ttsGZFH6sxjeD/jEJBI1wIMsIkcsGsljImgEM2ZJ/Ggv06JlwnthbfdUy8tgEcGTMuli5/JMuv1BmL5bt25adPRyLF/mVm72dhkh8JA+3JDVubqamnVYlmSUADqXrsjt92wVLb+cKCexVqjJoC07WuFhXadqC5nFLAEKIO9k1x1kzOKJJlxAugAxLCoSJi5T3px9/cP9B7Gz9xsgS61ALDAQCOyVd/lOtZ5uTb/jjF7oqd4RR3IUg0srNaVj1sjWmU5sjBIzctiGfqUSzW5LRNDQwTOZb9v9XpL9Ts/u7Cb5IGGJdUQMIQEOlq5uZKceZ08/ftquVA0EWOG8cXJFkYagDqYzbTpQcSQcldhJudzrcdKMZBEeApjb6lVyg1FGMEoAv5dT6knFnc+m0meXCh4NpuOBUSBpsh5AePtzp7yYtlgAKg6Uy9nkuTckKcuOqdW0VQVLFDcDwymYzzb2oSAtW8SXxOvrIJ7tQfH7OTMmCnhlF0oFlXnZq1qX/ziH1i329FGxGyjAGg1mzadzm05n5rnJdbvXVqzXrW9vUPVnQ0I1k66jm0Zs8kRaQPm4HBf66DT6qoPF5kxa2Efh+XQMcTERv1vf/dv25dee2iztGaxFcSoep6T3OfHbiuQA9Xd1ju/Wl6B66hADlSvo+r5NfMK7LgCOVB99gX/aqBayBKrVwP7+Z/7D83L1mJzCqWyYkoAAHGc6EFfgCBESor8NnUAQLmSS0lkx6OxXgtYanW6enjGBTdYr+3y6lIABnC1NR3idYAz5LnwtrC1qXpP1zaZTezy4tz8oKyHdnpUeQ2MLWY6SCZhkgCvmAXdfe6uZKHE1jTrsKJ9ARPiUHDxfe65u8q+nJDvuVqIcQR8AHxg42CDATm4FWMMVCwEdtm7kMyy6AeSldKb+O73f1BsFUylwEyppB7CJI0sNF9mTMVqTYwyctrBsG9f+MLn7cUX3263b99V7yb9mAKmHupT+OO1WDLHOLbFiiJXtTSWNBewqjiXCo659EYWxCiSqVqp1WQyBKja9mvi+Augoj6cnzmk5mw6ICMt+r4A6KDft9PTE3tycmLf/T0fsufu3rFyWHCS3zVmPZgoMff0aLqeSnphiWhZRCujxXg6HNl3fed3WbVatxXy1/lcfbG42+raAT3CRbfRQV5pjBQ8trPzMwFqsZIZ7rw1sbYAYtYR44fBZAMgipdmSar3Y7QFmCVHl00K/l2puOge4nUA7BgZARKLoS/jIy0c9QTTh7ySEzEu09QNJpxeaNYTwLU/6Gl99a96VqmWbSJgXVBEUbvVsb39A92fk48DcD1lCNdg6XuXVq243us4wZhrbkm2tszLZLL0xmsP7MaNY4H3SrOlDQxqQC8x0t5Ot2GL2ciixcxu3XLrtVKuW69/IWfhrFC0arVpBd+zx/ffUC2bzYakxIPR2BqNJjSxpV6qfvHb+wf2S//7/2RffOlVm6QNi/isrUOZjYkqz4+dViAHqjstd36xvALXUoEcqF5L2fOL5hXYbQVyoPr/s/ceTpKk95XYS1PeV3VV+2kzfmZ31gC7IDyJA8g7EnGgKN6dFKeLkBiKUOhPknSKkOExFDrKnUgeSR2PAEEcAIJrsLPjTXtXXd5XVhrFe9kzBEEoCEKYHhCThdiY3enqysxfft3I9z334udtBqbCVcioCqimLPyXv/UvsFSbx2TmyINo2qbAHGWFk+FUbKXCaqYjsa1keyj/VUDSzAkZp3hCNRi5fFEySX82Q9wyJLXlA/p8bV5hMwQPlOFSvphMp3DaaGB15YIe3gnaKHUke8fUX4Y2GRa9iOGDPR/qyXo9fPCQimG88+47AsEZeQYTaDeaYus6nRZ67Q5q1RrKlarkzGTjHj18pAFvbz/FdOLgrbffxuLCAoYTBgiFILLbaqlHc/vJI2xtPRVI/+Wv/ArWL13FjMmzZHCNAPWTEypnxQAe7u7gwoVVVKqLAtyU/N6/fxdPnz7G9evXcf3GazD80MvKWbL/lCCL4Inne3BwIDauWqmFVTemgeGwj/2DA10fa3Wq1Zr8p2QhCfIcBlExmGdGxnmqTQP2wTIoiYzs0dExKpU5gTHKTHl/bMOQBJhM3d7eDj744AOd92c/8xmxefCmcGcjeTyn7AJlAI9hgVZehiIRdH7jz78p+XKtMof/6Nd/U/eFPtn3P7qNWm0BV65cCZN4rbi8qTY9w+MhDJ9y3Snqpw2BrCePnyKZzeD6tRsYO65Afy5XRIzVLoTIpoVUIqYNhZOTI6UWb26GQV5MwyVDy3VC2XNtviaQb9v8e3pEwz5Wsurvf/A+FheWcOvWG7rHZJzJZJO1XV1Z1T0g23pycqK1Si8pN1cojd/c2ARPzDQAACAASURBVJSCIMtgK8c9C60KGXuC1UQqjpQ6dScY9sNO1uFoHLKq7NyVG5zr7jHIoK6srMI3wwRobj7Qm82fIa6X/qCFo71drYFULCnwThl6t99BusBNjAJmlGcbQOP4WJs0nC9nTcBbYOcvJdFBgN7pCR5+/D28/+EdjPw8HAZZSfobAdUX/xv2bx4hAqovY+rRMaMJnO8EIqB6vvOOjhZN4KVMIAKq5zX2UPpr+cDyYh7/9X/1nyOdzKI7GCAeT8MLKGGcqr6FD/Vkx0KAGVaolEsVHDXqYpfoz/PdmUDUyvKqGMFGk1JJAs+eZIlktOhR5XsIWskg8r/p/zNjcRSzebRap5KqdjtdDCd8n43y3Hwonz1LWiWj2Ot28c0//6bIoS9/+csYDIYoVhiGM1DKLEFct9kSgKZklnJk0yIQ6CnYicFF3/72t+VZ/OxnPhfmq3quGDKCOQI7hgB98P33cPfubUmS333nF1AoltQby/MXoMnndA5PHj9GKpPC8vIyErFQ8kopLQH3d7/7bSwtLuGNN96CGU8KvFFyS1Cq4B/LUmjPcNTT+S7OLytRN2aYYq+Zusz0ZXaPMomWZZpks5mQTMaVx6LUltfmzqZodZo43D8Ui7i5cQWluTkdg8wqr5fHJNPIvyMjubu3i+2dR/jCZz8r+XLgUlbdEetGAJSIpdEdspqnpA0DbgA8fvQI9+7fQ7lcwVe+/CtnVTxAoxVWEV2+cuV55Q9Zc7KRPDZlroNBD4NuG3u72zg4PsLFK9dRLFeQTSZ1Xy9euoLphCDPRL54lopMYNY4xV98+z/gi1/4osK3xCIPB+h02+rcZV9unpJkk4nJHubna2LQubFC5tj3gKvXXxcTzHnTx7y/8xTvvPOuGEnOi/3AXAuUG2/v7MhDzBomgnz6YQnw6VHmi0Cf9yPwx2GCtcG/c1HMl+RTpU+Z1x72vfrY39tDtphXnVIynYcJrseB1icrn9LJBOA5+PjubcyVK/IakyWPJ1O4/+gR1tdWkEknBWy5xrb397Vx4TuuNkKOjw4wGvfR63TR7TRh+A6OT07w3vvfh+MW4ZDZpdSfqWev8IubEy/DpxsB1Vd40UWX/spM4NX+7frK3OboQl/1CURA9TxWAB/HbT24Eqi+9cYl/Cf/7NdRylfgmwE67TEGo64YJyWjepDcleCMD+f9ATsys/BMA9MJ5ZlTOOOREltrtXkEniFgSbBzdLyPubk5PWBXa1WFCpEpo/SSALTJ9NK5KgKHITgWJg5ZsjHa3YH6OCm1pdSTqbKsNKHsmOmnZFYJEhlKQ/9sbWEB9dN6KClNptBrt0NvqQnMVWuo11uYm6ugP+yJZX3w4AEazQY+8dY7AnzqAjUC2FYMc3M1dLstgY3tnSd49OgJbr32BqoL85JYUh6qxF6Cq14Pe3t7AtjXr1+jYjeU61LaG/hotRt4/PgJNjY2UakuiAGlrHUiiSqTiy34gYv7D+8gnUphbX1ToTc2Pau2KWawXj/E1vaW/I1Xr1yDpVlA58hNgXgiJQBIQMQO2m98/Rv4x//411EqVeGbUFAVmT6yuZxJKk2QF1b4fHT7+9jZeSzA+6UvfAGWT8lxD54/FSAmax6Lp+G4hgKYuHnx9OlT3L93D0vLy/jFL/wSplMyuo5Y6fv37uLSpctihSnppayakmeeL5cEvaAJK8D+7jbuP36EC+uXUKzMwfRc7O/uoFypiVXNFwqYzmZac2Sc+foP3/wGPve5zyGTyZ35jCmlnuDeg3tKvqVMN6F6l4RSfCnHDQxXzDI3XEqVefg+5dC22Nn64T4Wllf1WapPmrnP+1gfPHiIjY0NXNy8KLAZ/sPNDFPfyz+5tlKJ0MvN6yWwHPSHCnFinQx3dfhesu7dTgdGzEC5PAfLiCGZZhVTyIKzZoj+VW86UTVTnFJ330cql5UUOpVl56sBbzpFu9XF4uIKTlotbciQRfYdgmf6upnU7GE87OHJk3sKPfv2X7wHl0CV3K7pgmqK6HW+EyAw/oM/+IPoGfZ8xx4dLZrAuU8g+iE/95FHB4wmcP4TiIDqecz8GVCdwfJNbG5U8A+/8ouolKpIkyU0mIQ6DlNjp1MxPqo28Tyxo2TnxFYmkvqT4LLX6cjLx4d+hhcl4ykMx0OxpKFHMSvQUi5W9Blhv2VSQNRxPXkyCYrb3ZYezikFJehlryRBDmCj22mjUAorZOhH9ZyZPpPnlUhn5Imlh5DImsCTzKyYyPIcTJN1LUztDVNw6XcliNhY3xT7Z5hMBI4J1InlFRAJcHx8hO3tXbz7zqewsLgoAMUUXn/mKs2WIGXvYFcM24W1NQz7YwFh35vBdaaaydMnj9HtDVSxk83mxdoSxDVbLVTKZUycEQ4O9xCzbYEQ1/GRSSUEzEejPnZ3dzRnphgvL6woUTYMkAqTj8n4jscDpFNJ7O7vYHt7G5/7zOfBPKiJ5ygtltJWAnmyoBwo/ZkE4n/xve/oc27f/j5+42tfQy4ZQ2/QYh2n7qU7o285iUyuLIDOe0d28O7du7hx4wauXbsuwK2KHH8moFoql7G+ti6gq/USYxAT5eMJMY/+bITWaR37x8dIZwtYXl0TUH344B5MO44rl6+pz3c8nYa1MNwE8Tzcv3NbMu3NzcthCJeqjyw0GnXdk83Ni2LPmUpMQN5s1JWUTBkvr2Pj4lWFWVHiS2/w3bsfyzt86eIlbY5wPTIUjJsw773/nhhLSo1Hw5GkvpwHwShZVW6GUPabS4cbKKenjTDsS5s6IeuvjtvRUOtxd2cHmUIG6XQOnuOjXF0Qc8/NoOF4oM2cVCqBk8N9dJoNSX6ZAkyZrx23MBqMEY+ltI4I5NN51gB5WgfyHZ9tVPQ6PWTTccymAwVH/Tf/8l9iOMwgoK/amEVA9Tx+vf6IY0SM6ksafHTYaALnOIEIqJ7jsKNDRRN4WROIgOp5TP4HgGoAvHXrEt55+zV1OCYyfHhOqGuTT8kKjrHss/AYU15UdYmy7sPwxQqR4aQ0kqBMia5nlSt8+D88OFBiK8ESWSsmlVJ2yYdsAkQGJVFSyj5XAj+CgHarrZTTdCoHOx4XuKMMmFJPsmuN5qkCcHzXQy6bFaPKfk+CByYX53IZAQv6KCmtZPhQLJaUnDSZ5Pc3FCZE/EvgRqnm/Pwc2NbiOl6YmmsaCtTZ3tmWbJSg7Jl0loCaAN60DLHJp6enAsapeBxewHCmotJ1Kf/l1wmwG/RRLi9heWlVYJqyWtbMzBhMBA8nJ4cKISoVKwL5RuBhPBrIs8tQJ4ZCMcyY37u4tCwwT18jfZMMuyIby1Cnk9MjAfTlpRUgsGETSPm8LlcAnawsQTjlr2Tz6I1dXlnCd7/7HawuzuPtt27hG//+jzAcdvCpd39BLOh8dRm+ReAcJvEeHh7g4aNHWJhfwOuv3dK1kJ1lGBG/Ru8tJbME4wRvjdOmwCMpSFX4xC316z7Z2cFcbRGZXB6FdFqe2bv3HuBLv/QP5AkdnbHOvJc85+2nj3D//j186UtfQYYdrv4M7syRX/jo+DD0qSbDGhmGGdm2CcMytAkQBCYurF8Um9lsNcTo08dLBp0bC2QnCSwp7+32Ogr0yqSy+hqPzSRp/hwopZnBVoGnf3KpuH4e+HNBtp2sLNUDlA9zc4EJ2J12QxseZM7nF5fRqLfEnC8vr+Do6AgTbWjktTbHZ9LodqchtjgWMyVz7vVGMIw45ubmqb1X2BKrpKxAl6++3Jk7gc0UZ/XDjnByeIw/+pM/QbttwrdseEz89c4KgM/j18yPOMYPy25/MAX8PE7p2fHP+7gRUD2PuxsdI5rAy51ABFRf7vyjo0cTOJcJRED1xY+ZgSp+YANkWHwfr99cxy9+7lNKhXUCH4k4U3BTeuhWqA2BpBEGIFHqSv+m4zry5hGMEjQSnJCl4yushwlZTz4YEsQQlFF+yoQaPtSTCSUAiNMz2e0il0qBfZlkwhiyxPoc24wjK8YU8i0WCnmxZ3xwp88yewZ+CRw6rC5huJPjoFQuCoQ8efJY/84U3mQyK6xEAO56M+zt7ontW9/Y0HUwmKnVOMXK0gUBdH6Nc3r46KHO+eZrtwTWyXoSgOhY1PmaAUb9gdhc+gwNMyE/LtOFKekcj3lNUzF1ZL8WFhZV70IQR7BOtnrqjhGIrSRgXgL1uiaYbEwwOYbjzCRB5VwIsBiQxFodeoXTmZx8v67riIGrN44F9BkeVCxWMXLIBhqSZQ8HIwEyMrOsWCEgo7R3ZXkFH9/5GFuP7uOTn3gT03EHkynl3Xnkc0X0hhPk8nMCqmQPCdY+vn0b62sbqFSqCtZSPYtlYG9/VxsQi4uLCuPi9+QzBbQ7XeQLRcQ4/wn9ods4qJ9gffMysvkCyrmcAq5u3/4Yr996E8vLq2i0O0rpJbjlmjs93sft2x/hM5/+AoqlsjYT6vUjrQt6dLnW6N3l9MjwxmwLg3FfoVdTx8W1G6+LMef9Ozk9ljR3rlzVf1fKFa29RquhtUwAv7rMTlNTAJb3m4iQPlSuF1UhsSM3yZ+FGVKJlNYxf1aoKCBrPmY3bDqNo6MD7O+TFZ/g9Vtv4fj4BEZgYfPiRdUU1eunSKToozbR77TB3LLJZIBm81iJwWBd05C9vBYuXr4KmDZS8TSGkylSiYQANO9/q1NHzE4gn8mi3z+FbZr47X/122i2AIc9viZ/BPiD/HLA6o/yhp4nYPzB45/3cSPp74v//7XoCNEEXvYEIqD6su9AdPxoAucwgZ9loKo6kZf0kPfjjv7/KyjkB8+boNMPmAA6A+nCt25t4pNvvYbFhRVMXBd2LINshl5MMqYTyS9939WDPGtaZi7LLgw9HDPIiA/n2VxOD/MEpfxlTWBGECugUsgLkNFP12330Gq2sLi0KADAipmZ7yOfSsPxpmJbyRbCimMycgRkS+U5gWjWvWRz9Fp6oefPD1Ct1QSezZgtKfB4NMLK6qoAxaNH9wVerl69htF4hmQq7C6dOQ6Oj48l8V1dXQkTam1T/lcyqgR2fE88Gcfe3q5qY4pFgqwESsWiACdBIl9ksjqNhmpYeO0MyWE9ihd4Sl+NJWy0mk0MBn1U6LucTLF26TICL1B9DlleSown01GY+js3DxM2Gqf7sGwTvU5fDCGBH1lcpiarTieREEDknkCvPxDgoYS3P+yq63ahRkYzB9imWG/eh0qZ1SzcYPAEVsk4E63NVRYEpv70T/4Yt167hlqVzCC7c7OqpvFhw7KTur9TdwpW4HznO9/BtavXcOnSNTHofL/jTrGzsy0fK8Evk2h5n30XYmJTrLFxHIz7LRzt7yGeyWDlwgYMy0Ywc+RR3d3bFzP5zru/gKOTU6X7kjUne/no/l08efoQX/z8l1AuVwVUCY654dFuNeXpJbNsgEFUM+RyWXi+g/rpMVwvwPLKerhR0mnLO1wslhRMRI9xsRQyzQTirJxhJRHDxbh2eX0McyI4ZXerkq4dB9lsGnHDE8vP+5TOZjE7q/HhemU4E392uAmxf7CL08YJXn/9DUnJKStmIJllGxiNmH6dlzR7fq4q2X27Tck8ZcNTeAxwCqBE43J1Hv3hGMVcSeFUXAthhRGvmcFlDvKZHJIxYDjs4X/+nf8RJyeuupE9I6brCyPRotd5TiACquc57ehY0QRezgQioPpy5h4dNZrAuU7gZw2o/iA4/VFA9f8vS/DTlqL9OEDVghEyqvYElhvg+vVl/NIXPo1ioYxYPAkPiedyTgJVghyGBzGIiOyWOlANwJmM0G33Je0l8zWehDU1mXwap6d1gT3KYCm/JSjj97Ev9fDgUA/wlAqzwqNSnVMlDNlJMn+Hh4dwPKJpA7VFAtok4jH6YRnwEzKi9Xod2WQKtfl51ZMQ5PGhnWnCy0vL8iUeHh2gVChgvrYo7yOBNetMeB78mgJyXF9yWM93BawJ5giOnj3Qk6kj0KI3VV2griuwSsDLWQSug4P9EOhQUjpfW0I+X5Q30YMvQEmgyJCjG5eu6NrK8wtiqzPpnK5lMGQtCwOWJigUSphNXXlE2WXabIbsM2XNBEz0kq6sLSuwh5iDkmZeA72YnXZTKbc7Ozu4fu0mTMPGDJ7CohKJlD6H18jPYXjPhx++L2aX3kfKqY/3d3H3zvfxn/6z34Af0AMbgx3jveamhq1zp5SXadF//mffwptvvImNzYti1BlQRK8y71GzEfaRUtpKiTgZX0pg6VElyzoZdnBycAjfMrB58ar8xd50jHt3PlY3bKvVwY2bryGZymqDgyCMLP2o38adu7dxYXUDFy9ekeyXAJiz5r3l/AjoCXTpSZ6Mh/KxnrbqbBHF0uoFTEZTva/bbythmevmyROGXW2ceZhn8AIX+0+3MTe/iPJcCZakv4EqhQhEKZmm53c2HiKZMJUKzMAo/uz1RkPYZkwsJ7+n22UvrYvjo32FMd168w1JyTvdPnzPgxljINkM+WIVpWJZPydk7putJqrlHO58/H0YpoeU+oYD1Swl4hkYZkzrhz9H7AyWysEbio1nTerK0jyajUP8D//Tf4+9g6Hk/L7FjRr3XH+fRwcLJxAB1WglRBP4+Z9ABFR//u9xdIXRBPCrv/qrP3Pb/S+r0uCntRx++PxpVQPZFWuMWBDgjVub+PKXPgeTaaSpNBLJspgzShEJzNhFSbaJwIxAhS96TxMxA5YVQ7FYUbclgdHYGaszkzJWsqqFYl4pv5PpVGzUbOKK8ex02gJN9G7GkgkUszlJZelRbZw0MfF85DI55IpFBEEoXSVjR1lmmKbaEYCIx/gAD1gm01zD5FWGETGgZjIcoVjII5srIJZI4/BgHxub65Jg0ovYaDTFpq2urkquu7G+IUDV7faRz2cE3iwbaDY7AhEMByJ7nM/lnntpvdlEvbKpbFLAN5VgN+YEiVQSY4fy05hAxGA4RDGTFWNM8ErGjV7GUrkkQMrOVEqnmdTKwFjKm1lv895fvo9PfOIdzY4BQHt7W2IRi8WCUpEzqZzALP20tmUIlNVP6thY20QuX8IsoFSVFSmW7uGzqhqCV7Kfly5dwmg4VYJtr93AvTsfYXGxgnK1jGy6AGfKOg9L7DpZdJoih8Mh3v/e+7j52mtYWFjSXDxKweGFVTvDoVhxAkb6RnOZvJh3ym8JwDJJG7tPnyCezeDixatwvACdRh2dVguJVAL37z/Au5/6NNY3w5obMeYmcLi/jU63ifFohk//wmcUWsQNA0qkKXQYDfsCc2Qq44m0gOBkEl5noVhEKlNQB62AezKhKqV+r4ePPvpI9TbcbJG0ezLC48cP5c+9fOlSmFAdi8mbStBMRQGlvbxeb9IXu8vEY6Yfs06GPxMMYOL7GZiViNloNuticV+/9bp8spMppd19zYpBSrX5ZUxdDzOHUnDOqYE5svgW8PjJA/jeBMV8jqVBCHwTtfklVfFwPaUSlM+3kM7GBJgpmS9kEzg9PcD/+ru/g8NjBqJZcI24NpiEZKPXuU4gAqrnOu7oYNEEXsoEIqD6UsYeHTSawPlO4GcRqL7oCbxoIPzDn88uRd9g0IwjoHrz2iq++EUyqpXw780kJgxyYWBSQE/fTICVjBElj/KW0jN4tId4IoP19U2BJTI8yVRKUsuDg33JS2vzVSXsMhmWYUrOZKZUVYYu0R9JMEwDbMKOCZwx8KfVaMPxw1qVTI6sI+s/4uotrddPBH4Z2hO3Lf1JgEi5JCWUZF/5KubySogle5jNFWHaoZyzWp3DafNEgUlkYukffeONNzA/v6hQpU67Kxkz2a90OiW5JoHML33xS2KZWfFCpEyAlE4kMBh2lfDqwZXsmKw0e1rzpTIc1w39lTEyWR4K6awYRSYhr66uCbyRKeU5BEwqVqBPSgnJBGcnJ0f46Pu3FS5EhjIWt9Hvt+WvrFWrKJUq8GaB6moYNMUwJZi+gOrS4jJc10ejS7/qvLybR0cnArwEq/R28p7MzVXlpeS9nQ772N15isPDLbz77rt0JyObKQmo0wfKTYreoKd+1zt37uDCyhrW1zaRUB+sCWfGTlEPrXYLe7u7WFhcQnWuqsRayoidGYHjCONhFztbTzG3MI8bN98Qu9hpnqJRP0GlWlX9TSKZwRtvfkJrha+Z52Bv6wnS2SQ+eP9DAVVKd8N1aaHf72ltkslUJQ5dvo6jTQnOptnqYHV9Q5smvO9cw+y95ZyZYEyWfZly9LgtVQC/p9cbaOOD95pr4rWbNxSaRUaVf5/NZWD5TJk2QAEA1wfZYwJNdbpSMu8FkkUfHu6h22vj2rVrSmmmvJwqBf6ckLW14wnEEikkYhnGBmM4HqFxeoqFhaqSn/e3HmkzYH5hEeOhg1Q2q9Atph8n40xTDuBhFgaUBZY2AwhU//X/9ts4OvHgBjZ8hOswkv6+6N/of/PzI6B6/jOPjhhN4LwnEAHV8554dLxoAi9hAq8iUD3vMfNB1jd8WKYHM3Bw6+ZlfPrdT6BUKWPqm7DjZC1DMMYHeoJL+iUJllSnwfRdgqYeWcCCAO5wONZ7yR7Rz9dut/RQX6pWxFYenxyjxsRSsp9WTACDQCqdScINPGRYdeOEVTeUB0/cGXr9oYKUCJSZztvvDsQI5bJpOA7DgFpipMgs6vy8AIu1JX02z5WghICYrCX7RslI8v2pdAJ7+/vqEr1y5YrSji2bLNdUfj+l4g4HyGezaDZP5bW8ePGizp3+T4b1EOCJtR30YMdMTCeOGF3YtipjkjxeEODgaF9gw47FxbbS87n95B4qc2WUSuyXHSGTYV9mF4ZpyLs4nYzRHffx9MmWGNZLm5clLxVAmhBM7qBULmC+zCCjjICgwDNcuN4U29tb+lxe18LKqrpmyeLyxXkw2Gp7a0vJvJmzWQo8uQ4+/P776HQbePdT7+rYls16IBMmGVnLQL/VgmEDH37wPjYvXsLy4orAOyuAKL8l4B72e3i6/Ri9bh+bm5e0UZBMZATaXXcKwwpw5+PbqvPh+onbCdimhbv37uDyles4OD7B060tfPaznxGAfFaJtPV0C2vr6/jgve/gypXLqJQqmjs3MsiS8rNmqoqp48LSBcl6Kf0lYKVseWV1RX2qB4eHAsBMG+bGCFOb6b9dubACZzrBoNNVOFO32wk3M/wAn//sF1GphD28iXgMtsFe2Bn8yRC5ckk/L1QDUIo97I/E9nIulLYzlZcbA0z43bh8EXPlmjYGqDo4bdbR7zQlxZ5fWMVw5MoPTNkwQSeTfBmoFI+baDTrWhsL8/MwfD4SBRiOJqqU4v01CIr9GQyGfsGEP2rhX/+b38HjnQmmvgUrsCN36nn/sj07XgRUX9Lgo8NGEzjHCURA9RyHHR0qmsDLmkAEVF/85A3fhGHTcxfA8Ma4cW0Tb7/xGqoLNaQLVfWa9rvdsEvUMJBL59Ef9cTEUQLZ63YwGg1gmjHMVatI2ElMnZkA16DfRafdUq9opVpRFyZf3syXFFIdlCnWx0DAlFLNVCYN74yppceSPkL2PjLplGFDS0vLqqdhai3Zv2SC3ZpD+P5MPZgEtpQFk7161nW5uLAocEKgQbBDjymvh0FABJitVkvMWz5X0LmwHqR+GtbAMNXWNs5CesiujSnPrAj4FItlMcRM3qXfbzYZCUAYgYnLl6+i2euo8oTnS0Z65vP6AzQbp7h88TqSqQx2t+4LMLJHk8en/5LnUy7RI8zuUgdjb4o7H7Or9HXJnvleMsfsDb1797bY3mq5gnyuJHBEoEt5rGkHYp35eW/cehu5Ujn0cQ7pUw0rZnhPKbvm9VMCTQnqfLkiXy/lzpQXb2yuyQfq+/Rnsk/Xg8FuVQQYjPrYevxYNSlvvfl2mHKbSCroiQB6MhxiZ+8pnj7ews3XXkcyldOmhNJybah/9OGD+5KAEwCzaoayYoZlLS1fwHDi4Btf/zo+/8XPSVZMtpRpwXvb+3jr7bex/eQB8kUyimRyY6jXG2IzFxeXMHGnODo+Qi6ZEWNJtpqfy57Vz3/+c9jZ2ZWHdm1tA+lcTlJkplNzXtdvXFNA03Q0CkFq61R1SsVqTenAkpV7M4HxTCKB0XQAjxsCc2HAFqXvPM9mo4V8Lg/fB1rsF85yI6KN7Z2nuHjlKvKZoiqTFMTVa6PfbeHkcA9Xrt1CZW4BhsX+VSY5z6QUSKVTSMZNdeVSUj0dDxXypFAvM6br4NqwAwNmzERgmjBdH5P2Ef6vP/xdPNqbIWC9kEsf7Yv//RId4W9OIAKq0aqIJvDzP4Ho1+vP/z2OrjCawM+kR/Xn7bZYsBWIw5Qgy3Dw+o1LuHntMi5srMNMUJ4KBcCEdSRhPQ1BBsEV610YXsMe0stXroKf5dJUGdC7NxWLeXS4L35vaWkJ/cFYwIBdpwwtIlAtFUs4oYS3UMCAIIoBR7F4mKjqzQQaGBC0c3Ao8EEw3O0NwjAjh/2qCUl+KQEmS0smkwwuE2VVgaNX2PnJcB8ymZRhKmiKZkYD8lKOhxOlGF+6eAmD0RDNdkvnyMoPsmyUDfMzWPeytr4mcEipKD2zfNG/GmOAzqAjGSYZTCNGD2RYKUOwYtoG+oOufL5LiytnUtAh6sd1McUE1Kk0GWJHAT0hmGRisIu9HXpqLwlsEeTTj8j7wITgk/ox5qoVFLIlBQfx2phcTOnv48ePBGSqlXkUCmV9P7tYCZx5HyhrJstIyS5HMpo56DaaYpMvb27g63/277G0vIgivZ7xNBw3UJgVgVsln0ev18Z7772H69evS/ZNQEYZMWfJGU3HAzHoDx48wFylirWNi0ilsro3hwe7mPkOnj55jI3NTc0tk8wp3IgsNllmyp8fPX4o1nNpaVHnyroZrr9adQHZHFnRfd1Xeqq5PrudnqTJBGncnHCdMeZrIYNP+fbJSR3Xr1/DzvYOMtmc7i27esvlMnZ3dnVf1zbWUJ2rYNTrC7RzI4LS5nSuIL81waB+0HwECAAAIABJREFUFoKw1oly5MAZI5nJIJ1OytvMdb0wvyjQOmKP8OER8vksstkMHj9+gOUL62JUWVF0dHiojQX2pe49fYKp6+PWG29jYXEZ/fEEk9FEzCppUMv21K3La2Qd0tb2YyTiYTexQd/tcIRaqYzhdAyTMvlECnsPP8Z3PvgGPrrfU5BS4HLjKfKnvozf5xFQfRlTj44ZTeB8JxAB1fOdd3S0aAIvZQIRo/rix05GlaE4puEjZnn49CffwOrKAhaWF5HMlNVfOR4MlMqby+Z0QuNJKC9lCqsqPGIxFPMMAgqZzF6/qzCgk+MjGAiQ08N5Dr3+RJ2fyVQSxWJeDB4BCAEkQSABJBFfIZ1RxQslu7u7u6Dpj52uDDciSMkXSrhx/QYeP3oiJpipv0zwvXHjpthLVniw6pLAmj5IyiqZnsrgG/pAyf4SZJCl4otAj6nCPGeG2RBkEWDyHFgdw89hzQp9qwRIC7UaxtMxsgRqXVbG2OoipRfw5OQEKysrGI0cJNIpHY/+W4Jy+kbJyDKkZ2FhWUB7MmKn6hTHR8eozDGIKgRb9Ki6lKu6M4GgeIyhS1lJm4lXGEDF8yoUcnjvvb+Ut7GQJ7DOoD8YIZ/LwnEnCg+ary1gaYmhVR3Nm9JYdr3yOJwJk2LpDyZg47nGrThGkxHiloVmu677OVdbUFhTo9HG/MKKZKWW76HdbuDhgwdilS9euixgmUpn9NlkZ5NMAJ5M8OTpEzhTB4vLK5ir1OSn5PfWGydi3S9fvqIKGAJOgkn2qF69dgOJZBrDQV/r4OZrN8WIH+zvC5TSl0pAzo0KynjJpPI+cUacO/2hZBp7nYZmx/tJRpYs+fLSigBpq9lRSnOr0xeDTQDNjQRW4BAYZ5Ip7O/viWm9desW3MBAZW5OHmRKhVVM5HtiOD1niHKtpuog+YjtmBQDXDdHJycK0aqUipKmswP28tUbKBfZ2erDc11MCXQTNnrtFra2trC0soqF5eUw6TqZhTvzJdVmmNJg0ILvevL9Hh4dqv6GP4dUC/jssWXlkUfprw2beHTUFaP6ZN/FxAMoCAboUY1e5z2BCKie98Sj40UTOP8JRED1/GceHTGawLlPIAKqL37koUfVo4sNRjDBr/yDL+LypTVYcRuluWWcttpIMAgm8MXU8X9ku1TLYZoCDgRqRhAmyfLrZPDowXMmZBOnKJYKkm06MwKsjmSYBFj8THW6GgS3PYXsEGSM+wMl5yZicclSWevR6fWRIHhzfbF/lblaKAsmIzhzxOyScWXKLsOdCLh0XgaBpi+AQhAjIEqJZColwE1Awg7RxmlTHatkywhYCcrpEyVrKdnobIpGvS5ZLf2JSfo5p2SaGZxjKlU2n0lid3dboJx1KuzgVJenYYldHk0G8jISOC8vrilsh2z1YNATQ0c/baFYELhizyzZM/obO71W2EsbiyNmx1VbwvMjsKcc9KOPPsR0NsInP/ku0mTBXYgpNS1f0tdqpYZypaJNBEpymZZMYE1gQ//lM9DOxGQyv7yHg35fs6OUud+njHcO8XgK5VIVrJclo2fAR7vVwONHD3HhwrrCfegN5vV73izsqZ1N1aXL+/vRR7fx5ltvay3QQ0og+/DRffWrMmWXa4gzoQyWHtdMJodSuap53bt7R2m8DD2ijJvhUfQqZzIpfPzxbaUK8z6xZ5YsqnpfTUvrq1E/UhozN1v4WVy7mRQ3SBz0+0Ox8IYdw8bGpkAmO0zZdUuWOptMy2e9tbWN1167iWQ6J8aboP5ZL+qENTS2iemwg1g6GSZbTyYolcti4NnlOhyNEE8lYcNAo1VXSNTyyhourKyrx5gbD9xMscxA6gYmK/O4qUwKqxfWJRM3TYaD0c/ahz9jv2obS4tLMCxLmy29TldMPO9jNpWC47tiVP2xg2DQwe//u/9TQNWzYjB8KwKqL/7X6488QgRUX9Lgo8NGEzjHCURA9RyHHR0qmsDLmkAEVF/85AlUA5NSQkbrjvDVf/QVrF9YQrFShhnLKDzGmzoCk3xApyeTQToEZ2SfKE8l8Og0u/LPMWmVQTkEhqPBQGBvcXFB4Mow4mKtKOctlQp6oCcopE+UrNDi0jJsO4FRvye5cNy2Bd6OT05w2mgojGfCZFeTj/tkAOnXY/ptD5PpWOmqpmXrvML0WoiV5J9kBSnxXVtbV6ATz5teVgbSMBSJxyFDx65XMp5k5+ThhCE5c8w2cXJ4JPBAoFpbWtI1MSxJsl52nQ76OK4fYjgYCzRTtsseVYILzm4w6Oo8KNGkFNe2WWPjKAyKoIcSYzKbBKHqqE2GmwB7+7sKgVpaWJFcud3piK0jGJc8ut3E/Qcf4datt7FQXcJ4Qu9vCqMRAX4bxXwRuVxBgIxAm2wqgT2ZbaYJs56FwIvHU4JtNofpeCywyJAqJiQPhhMsLK6gUq5qTTCKx/dC0E2gytktLa/oOGRUCaAJrrlRwXmStT04OEIynUS5UsaF1TUByoePHuDS5YvIpLPqEB0Px7BsAwyAJkjlfeQr9Jae6v6RiaekNp6gL9XA1tZTnf/6+obWJ5OGS2QqmcpsAIbnSnLNeyxwGRBAu5oH7x9BryvPrP1c1s5gI86plM1rVuz7XVpewprk1wS4PR2TwJbMMwF53AxgJWOqPqrV5rXJ0m5TXVDQZgCNw3yvH7h47/33UJ1fgm3EsLq6gXanLU8sWf7JmAFM/JHjxkJLnbME0bFYmsZjmIGr1F9Kf3nvhmMy/RN0Ox2td96vosKkPMQzKeRiaUxaJ/jd//t/wdahD5cf7kXS3xf/2/VHHyECqi9r8tFxowmc3wQioHp+s46OFE3gpU0gAqovfvTPGFWyOHHbw2fefUuMarFSQWAlYVgxjPtDAUcCBLKVfKAn4zS/sHAGpmKSzhJckQak3/LwcB/lYjlkiSxLlR4M4zk5PhFIJMCo1WpiD5meqlRhK4YUActwgNF0qFoZMrBHh0fw4UtGWarWkMqQGZuKYSRkPa4fqWqD4EXS1XhCEl2eJz2xpXJRPknDDBCzbLFYjjcVaCMAn05YMcKkYgurqxcE1iYTRywdP5fnn7BNnQdZxvJcWX2sZHkZlkRgacctJbYSaDTqDcxV55HLZcQQE9gQOHY6LV0r/bfpZAaeZ4jp48wI8gnETht1/TsluoVcUdfR7bO7tSSATeBMWTAZWM6AmwTNRh3f/NafSE782o03MJnMBIan05GktQRUaytr8sryPALDDz2WtoWtp08FgrlpYMdsMXKchTeb6d4BroDwYDBBsTSnRF8y2wMGRZmmmEBWujDVeWFhEUtLK/J9MsSJCcnLS0vqGe2wtsd1sX+0L0b35s3XxTaSCaQHNpfNw3PD8KLeoIt8LqO1AFbLzBxJkfcP9iSrpp+YkleuFzKZO7vbYrQZMsUQqu2dLSwtrgpQc/bVMmt16rqPDFIqFou6Zwwp4gzJzFIdS0DKTQ7OYu9gT4FUC5WqZLwPHjzExvo6siWGH/F62N1rIWAFDBAytqk4AjtkowUgB+wQDpOVWU5LBrx5WpcU/sEDMsmrGPRGWN+4JHY0k05pU4SMqLp0s2kBYAJfrqcKZ59M6ZdCMhFDLl/AhJL0cRi2pPTg0VDycwaSZYoZuDBheQbisxH+8E9/D3cfDwRUrYBI+MX/fomO8DcnEAHVaFVEE/j5n0D06/Xn/x5HVxhNIApTOoc1EKb+QrUXFqb4/GfewbUrm7CTcdjJvDosh90+Eun4GVCDQFDIpCYFDgkC41ZC4KrePBH4ZDhMIZd/DgrozxtPpqqxobyV4ImMJQHDweEBFhYWFKY0dVxkUyHb6c9cee/IxjWaTdTm55EtltSDygAaPmkf7e+JKWVADdlQJucScBL4UpYr4Ow4ODo6VEruXKWM9mkb1VpVjCcZOPotHz54JGBG72I2X5Qsk6CFIIgBS6cnh2i3mzg6PhB7yHRV+icpHTUDE8VKHsNeB/1eRwFLteo8prMJjMBAJpNXMBMDeSj7JIAu5EpKwB0Oe8ikM/LYwqTvdxayncmkfJX0JbbaDcmp+b5uh8wgg38qAu78P8N6/Rjf/NafCjTfvPmmQo3IsDnTse4HWTayjfRUci6U/FqmKTkuNx94brynZFQpWSWwmk2nGI37SCbiep8fGKifNMVq80Xw7zoTHB4dYGdnR+dbKpYFZAn0eS9v3nhNmwC2GRdI3D/cxZTMYyImbyYBFqt5KKsWw2mnMJs6khtXysWwN9f1Q+ZyNlWoUSFfCNdeIh1+dswWkKanc2NjQww+g6YWqosYTB0FNBmBi8D3NVsC5nC2ZK0n4X3xAngGZ0+5tCkASgBNEH6RDG6vi+PjY2xubiJfLqPTbQnwUy6ez+YQY+2MEaCQSSGwoaqjnd0drK6s6mchBJ5jeEGAWnlObOwHH76PazdfQ6fZF7Dn5znOGOPJBLFUSqz9oNXCdML1FYSbRPz7Ocqds9q4iDNteDIWE01JOWc86HUVsMXNpdFsiFypgphvw3KG+P0//j9w5/EAiMfVr8q1EL3OfwIRUD3/mUdHjCZw3hOIgOp5Tzw6XjSBlzCBiFF98UNnQitZQ3pUbXOGX/z8p3Dj+hWk01lYyQzMWBy+42I0GZ6lnTLVF2KMrly+goFYo1CeSTZoZ3tbjCYfxquVOYXsEBBQKsx/6AElUCL7w5oU1q3Qe8gQoelsBjcIFPMydSeoFEtKhKVUmOdZKJWQSKcx8wNUKvO4d/c+5qv8/EHoyTRNxOIJfSaZNQShx5SMJB/iyeKmkklMhxN5KHvyYYZ9opICE9BdWEM6W1DKLf9ebJ48pC5Gw4HAJNnCWCKFeCKlNFkG/5IYdcaUETc0C8p/CcIJyldXLjAKF77nojckmB0oQZayU85p5jBoaYZEIuyAJfAncCd7Op1MMRgN5OEkkGJoEFljSmrpfSWjynM7ONrGwf4BTCOuahzWoBBUs0+V8ybgJ4PKyh3Khjl/sqr0Y1Kiy/tEMJRMJTBXLOve0CtKJBzOJ6laGgJR9u4y8bnfbePgYE/3hynLDNTS5/o+rt64gcX5ZTTrTXmReSz6STu9joBf6FMuKq1ZYVTsQJ1Rgg7s7W9jeXlJkld+LjceGAzFjQ1+jvysoNx2JiaV86E0mMnR3JQY9ofY3LiIsRsm48YMM7yXTpgWTPk5ZdaZdE7gmmsykUlpTlxD/FxKyelhrpUrOD4+QrvVlD/WNaAaG57H2oU1yZpTWnM0BjuIJ5P6vvF4KPDJebCXlmwqN2riVkye34/vfIzawoLOIZXKaW3GY3H0hj1MHBdlXst0jH63g0qpIDkvNx/os6WsnJJyO5FArx/K67kIG61TuJMpEjH2CLuotxuYuT4K6QJStot/82//dzzaGmFmUD6sGKjo9RImEAHVlzD06JDRBM55AhFQPeeBR4eLJvAyJhAB1Rc/dcpA2T1KdiwRd/HLX/kiVpbXQv9nJgWXyaC+iWG/Jz+eO50KODCcp1YN01s7/a68inx4bzWbGA5HKObLYruon7RiMWRSaTTrDcleGWLDF0FkLpcTUCD4tWOUmlKKO0OctRqFLDqtUzGGvgcBOyseR7bAIJ6x/iFQJFDOZBm0xAAfSmLHKFfmQNstWSdKMOn/o2RW3k43kJSU3lLKbXkOBK3zlCK7LpwJg3yy8jIORmQdO/Jr0pNKJpMgh5LPlaVlgRECG1biDAcD+SWZwEs2NleoYGX1guTSBBkMciKzS/DCQCgl0zIhljJcQOAvgKc0V7Kp/d7ZzOEjk8uqpofnSkDnzsJE23Qmo/lNfQZKDbC6vKo/CcrGg5HeQ4koWeml2rx8qc+8xuz51CaDwdnz2IHYQV43ARvTarO5LEzbCkOSMnl5ZJkQ3ep11OPpG6Y2BoaDns6JlS5MGU6k6L/1JFcmECfLTKBMVtn3fN1H+pH7gwEK2bSAMWdMppfv4Yy4Bin9JYDkfSXjzXApgk8yiPSAkoUlEKZEPJ/LhVLyAattygKxvA7V/ZimgD5BHYE1z4FzYagSk6Idn/c8IzDMz2DwFmXQfHG9njaOxdRyM4EhTxcurGlzQ32qrovJaIBiNvx+bWqMw/U1nIzV/8uOWK5xpgXTv3vn49uoVmth7Y/NpOQ0YraljQveU25EdLttlEpFbQDxXHjvWJ+TzqSwsFjTPASujZhYYd7Ik/qRJOfT2VibSL12H4HrIBYP8K1vfwf3HlJGn0YQyij4U/jif8lER/hrE4iAarQgogn8/E8gAqo///c4usJoApH09xzWQGD6SgBliquNMX7zn34Nc3PzevglyPMsD97Mx2wyRafZFGAolkpi/Mic8oH/lB7Gfl8SzdPThh6gGRZEQEtA4rgMI7LQolQynxPAIPtFcEGJ4zNG1rYIRAwBUrJ7hWIOx8eHaDXrSMSYeGoilckglc/rwZ0S2HQqK7aU+TCUh9IDWy6X9ACvhOBYClbMVNIrZaOUwbLnldUkDHIiOON5M9iH3kUCJsoqya6mU0n0CMD0oM8EXwKqgeptbDKH7kzgkn5Ffh6/nxUs7HqllNeM04sbdrYS+HAGBLAEMwQ3Sttl6JPSkgEv8EByjGCNoVSsUfFmblg3YlvPw5UISDh7VqYQDBHIjCgzhoFUgrLekG3kcSllJUjin/BczYzXy+PzPlBO7DHR2TIF4tvsHZ252lAg0CQ4C0xDacPDwUiyXX5UQIZbrB9BlKGOWG48ZFJkfH0BNH5ezE6EszBsgUsyqdwwIIs7dWba/CBor9ePQjlrLCZJdggqbXl8CaYIUCnf5Xv5+fw6z4+zSKczYUJuMmQwCcD5XrKYz2p85Cfl55iG7gmBM6+J5zKbzhBY4fnz/hOA8sU5cSOBf8aTXE8ha8+ZUObOtcA1J381DGQTcX29022HrLVpgPiRAJ2Anex4Np0R033//h1Uq/Oq6uGMmGydSicFQhVAFbPx9MkTraVKpRx2tlKi7HtokA3OpVAqFsROL8wvhWDVD6uhYmRUgylsztzx0G6dots7xd7RMb7+jffhBWkEVkLpwhFQPYdfsj90iAionv/MoyNGEzjvCURA9bwnHh0vmsBLmEDEqL74oQdmAMO3Yfge4vYY/8Vv/QukklkYgQ3DNjANHNiBJbkrWb9Y3MT8/IL8jvSDUpJLkNbt9wUKPM+Xh5PBL8lkGjPPB7NzyXZaQSCmlL5QgkR+HyXEZA/JijGgiWwZP5MsWLlckFfw8HAP07EjUJXLlxDPppGI832GgASBB5k/9VcyjOasMoZBNZQVSxpMP556R8P0Wx6LQIbgjg/7BLYEnS5ZQCMMjCJDRzmlAKjjCCwQcJI1rpbLCtGhzJPnT/BJdpWghZ5Oso8EPM9AOAEGmUden3MGKglau4MOAtc7O35C/lR+FoEQwQ6P6cF/zrwyQIqvEICamgu7VgnaKKMlG8qZMAiIoJdsJs+FgKzfbogVnvqcUaD7RIaPjCFBWKlQOQPUfyWBJTM4mtDLWRa45CYEJczcTOBGhqpakjEdnynNZLN5zpNZCEq5kcBjEDjzxZmQOXccMquBNhDS6ZT8pgSjiVgMo9FA95ZhSpwn7xPZ0Vw+L3DNY/HrZJZ5Dtp8AMJan2xW18/3M8CLn0sGU+yuEnfDuiKym7yGACaSvE9eyPJzHfDe87P4PbwPBJ+jXl9/8vx5PQR4zzYcuCZIvubSrJAJH08IePkzkuZ9jMXDkKohJfI+er0Odve2YRmW2FmmJPM4XCuxmIV43NZnEATz77j+CGbFTCOQt5dBWeonzrBzOK0NGYUpTcaYuVM43lDMfNJKImYb+ODD72AydfFH/+67mLoJGLEkfDe85vN+cY6cnaqpXsFXBFRfwZseXfIrN4EIqL5ytzy64FdxAhFQPYe7TiZpFiBJma4/wD//5/8ElUoNvmfCcWcIbB/OYAofnjyYrjfFpc0NAT8+9Ht+IIbJCwzVY9A3efXKNTFt/BqFhS5rQgJ6YKEwJYLSZ1UolAeXz/omx9MJ7HgMVkCZblIyWHoFDw920en08Pprb2AwmrDxVSwT02lJRbKrlCBGCbmdjtg7gkY+5BN0kMnjGwlS6QUlK0xPIUEpGVC+J5NJCygRzLDPM5EIk3VDBtUUuB5PR8+Pm0klkIjb2N/flweVHk9V8qjHNQyKYtqtQI87E1B5BlbF4jJh1zKV2FsqhvJOVu6QXaUPtdNjjU1anwUvBLK8HoJgsqj0bj4Dfzw/ss2JRExgmKw1z51AZ+pMkE9lVH/CVFmeA5nhg/qxPlsdsH4IbvO5YggcU1l5WnlO/FptfoGwTNdgm6EMl6CIMyVwa3ZCFn08pNw1i8FoqLArziBuJ+Tp5LEox+WKIJgiRknGk5KOE/gJWApkjp9Lb7O5/JlcOMB0HPqI1X3rP+uuDYOWeO/brZaA6TOPKTcteO7yvzr8Hl+bAAzd4maBQKYTyn+5Ftg3SrDOzRPLYj9wWtcYMqdDWAG7cmdiaymrpjyZ97Hb64QVOIaBYi6nzRSCd25+0HOaL5VwWm+E9UeFothnhmN9+OF7msV8dQmbmxfRaDbkh67MlZT4K3Y6nZF8nhJ3XsdkzEoadtBSsh722zKMKh5LyutKuTrnx27gmdOVdDuTyCEIHOzuPcajx9v41rc/RmDm4IJVPCHA/8FXuJZ++q9nwU1/l8//UWFPP873//D3/Tjf89O/4h/9iTy3CKie17Sj40QTeHkTiIDqy5t9dORoAuc2gQiovvhRM1PF9Olz8xC3pvit3/rPEATsKM0IYA2dAZJWmMJreJQBTxGPWUhmkmKCJtOZGKPDoxPYdkzSTDJpTKtlaFAskVR6K5FJ4M4EagkumGJLUPiMuSII4fEocyVgI4DJJpn26uD27Q8l1aRMMpXOwTljDwlGWP/BzxKLyMAi1sF6IUAhiCDwuHjxooCEWFTLQiqVkFyUXkWCDQJdMYOJhEAcg3r4uWTvxG6eMaYEY7zGo+NDlAo5mFYgnyaDbPg/As+ZQ+Yvp+NWq3MCjGTAGEYUylRDjyhZQ1Ky3CAIuz0R1sckU0qJDYxA50r2j1UxkvOyY/MMfKvvNJMNWdvpVDOXr9I0kVGP7FhJtAFrWxgg5ZBpCyt3Qs+jgUabElWyyCHDSmBEvyZ7WpkgTLBPv/GMwUFrawJPe3t7WKguCIjxHvF47MGdq1TgU85smuj22ambC+Xd7W4Ihj0fXuAKJNKvK3bSTpyFOrnP2WjOgvecIL87+CsWk4ziszAlZzqTrJafSQaVfz8aDUPpczotGTCvhfeW86JnU2DTMiXlpgRcwVsWe30JPF1tDNAzyl5dy46JiSXjzc0Hrmmy22ICfXawhtVH9Dlzppw9wfh8Ze55FysDsRjoxbVKOTzfw/9mGjbB6EcffSgWdmmR3bN5sfSZXFp1OwTCXEPPKoP082gnxNBSSUCwTua13Wkq4GthcRmZVE7ri5sI7GmN2TOlDxuehel0iNGkg3v3HuOb3/o+fGThUJLMbte/5fXDoI8/R+EmxU//9eOkEP8sgc6fdAK/93u/92IG+JOeUPR90QSiCfzUJxD9kP/URxp9YDSBn70J/Nqv/dpf04a9qlKxF3lnKP21EIPh+0jGZ/ja1/4RikVWYBRVxzL2JkhYMQGeUjmH5vExkpmwioZP2v3+CJ1OFzBtBSyR+SNwnYymAoP0p9JASsZsNg7TgclAMbiGIIKfc3x0rHRcgg+HrFWMn5/DoN+WzHRvd0cevo31Sxjyc7NZMXipTErAiMwqPaSpBOWP9KOOBVrInrL2hO9dWlqSLPn45AjWWbASwQjrQAiKeGxKWykhbrB7tVRRAu1kPBW7Kz/pzFUHKVku+nXTqbjO03d9MZEEL5Qhq/6FHlMBtjQCLxB7G4/R+0i560hyV3oXCbAYNMWh8PPpjWVaMEHMaDxUKjGZMbKonBkBF4ECWWkCbb4IWCntlXRU7HBGIT+87sGgh2QsfpbgG+i4c3NVHBzuK5yJKctK1XUc3Qt6WKmMJTNMBlBVNZSFx8OaGqXcxhhmRBgYIJlKS2rK9UGAPHOm8MgVBoa+rhoUsun0hRq+wLYCmQSqfHlSeYxnAIR/R3DPUCsyhGSAxVYWywJzBJacAYOreOw8A5EUKNXTnAi6eR94T5+9BsPe86Rprg2+tDHiuGcbA2SGQ+8r/aGUhj+TFxPQU/5M0Mh7yfVIeS/Zd94fAlVuCvCY2WQqlDYTbDuOAHRvONB9pwye66tQyGN7+wnuP7iLfq+LT//C50Jm/0w+zI5ZerUJkrkRIEWA56PfHQjkM0GYM6SUnhslTJnO5QqIWWFd1DNpeeCPQ1n3mNU8DlxvhPc/+Ah/8d4DuH4aszN5/N/2uyUCqn/bhP7uX4+A6t99ZtF3RBP4+zaBCKj+fbtj0flGE/gJJvDVr3711TQx/QSz+km/xYMHM2BdRYBMysV//JtfQy5bRDyWUpgPgWowc5FOJmDZAZzxSMCNYKzd6mAwpNTQxPKFC897OMkgku0Se0aWzbYxGIxQoBfV9zEZT1CtVs+kmNnnvkN2QsaTCckuCTApu41ZAeonx2IbK6Ua8sUyXN8PPYoCojMBFXpdGWJKhjOesgUKCF4JMAlCCJQYKiTGr9vS1whmCCgoy+SL0ksym41mC7WFmjy4uzt7Ark8jnyhliFfYK/dVpgSA4AISMh2EWAS1BA4kuUkIOX5LC+vwLJi8hhKmupOEU/aAlYEYrkMGWcCt9C3VywwJKel6yPDR+BOJppeRQJwAhWCKbLIBL5KxQ3CvljWrRBc8WsEigS8nqSqHoKAAUr07Vaxt7crOTOlr4ZpST6rRGSBSoYIsS6HtSs+Zr4r0ERwRGbQ4t+BYUQ24gJncThKfXYFsvhDy+oUnnOv29dcZp4TbgYoSCoMUSrl8kiluc6G4XtmIePK1F5eH6+b38PrI3CkF5XyXUqQOUdujJyc1LUxIuYFSp8+AAAgAElEQVRa3lGE/t7nsmYPhMz05pJRJevMhOb5hQVtDBBEcqODAWEEhXwRNHL9kLnkuiFA5fcSHBOYErRSZqxkXvXmcp8hwFyxpHmTFed5kZFmdyoZWiZrc00wPdsPZnj48IHWx1tvflKdsExq1jwTMW3kcB7cQAjZdl9BVgSplP6SzSYjX6kUMRj2dR4MU+IcatUqXN/FsN/S2kuYcbRadTx5eg/j6Qzfv/0U01kS3guS+P6kv4depe+LgOqrdLeja31VJxAB1Vf1zkfX/UpN4Ielvy9SdvZKDfYHLtY3PMAzYJkB8mkTX/3qLyOfL2HmBBjSO2h76qGslIt0m2IyHIoFpAS22WjDMuNYXL2AbIFBPoGqUgi46JUM62koFTTlecyqL9LSv1PaGLKeYZIqH8hP6nWksmkBVX4+QVXgOdjd2YJtJZDJFBBPJJEvFs5SYUOQxpdCd8wQ0BimJ6BC+S07NxuNlvyR6WRa4PL46EA1LwSqIQPl6LzJYjGZ9cn2UyXh3rj5GvZ293Bx85JAlx0LARJBXyGXx+wMKBLoUD5MABkG8ZDB8vD48QOxzmsX1gUgKadlkJIVCwOJCFhnM1+gx4KlayJAGo36kse6szE8Z4ZWr4fFpSWB4mc1KwRRlLcSWJLRI3gXeCvPwYIhZpaspYBzNq3kYlaoNJsNAVXW1TQbDZwc17G5eQnVxQWlMFOuS00y64DCapcZUhluHMyU0Kx+1V4PrU5PdTtz1fkzJjJM+WWWkGnZGE0pd05gNBwLsO3u7+je53JZ1Ot1uNMJMomkel3Zi0v5KxFaOF+OzcRwNNYxCWyfhS1x7UnaHbNxeHiIwDf07/Q5E5yHAM8M620SCTG2BLejYZhY/AxsK4BKft6i2FGCYK4Zrif6nLkZwzX4zOvKDQpunKjKSInRBW16nNRPdFw7bqn3N5cPWW9tmvR7sNk32xsq4ZcAlz5XMrz379+VRPnddz4dbuIUc2LNyXjHFRQWAmauibCeh+tiIn8qE6oJcukXJ/3NnyH2HnODgb7YWNzC4eGO0rwZKFYuZvD4yR2kcwX8/r/9MwxGBmZB8MIkvK/q79If97ojoPrjTip6XzSBv78TiIDq3997F515NIEfewIRo/pjj+onfuNfAVUPxUIS//CXv4R0ioEzWRydHKJYrSBp21ioVfHw3m1kcxkxP48ePYZpxJUAfPnqDRzWyXqGfZUEe/R4UiJpsIMz8OX9JLtDCWm71RY4oGyWYUYElwQbZKs6/b4eoOeqNUzGBMQmDvf2UMiT8YrDpuw0CNQvCTN43pEqj2UmI4DV6zfEMJINm59fxGQSeh4JuiiznYzZh5nQ1ynZJUtI9ljyXtdVcNTtO+y5XJBvkedJtoq9lpR7VspVJGxbDBtBCgEbv8aXgK87VXUMv9ZqNeUDZWAOr5OsKJlOMmEE4pRHx5naaseR5vc6DHeyMB4P8PDRfexuPcHa5iVcv3ZdElB+luNOUD85werqBXS7fZycHMkXyo7XQrGI6lxNrSOUW5PxIzNLWe5k1JPcOJVMn/lAk3jy+Am6vR7WNtfF4PEVAqOwvoVrwQ1CyS7BHAGhP3PFNg76QwFjznI46uv66Kctz82h1e0INJKR5ZwbrYaY13QmrY0O0wgw6vZUg5PLFjCcTLShETLgKQE8AtfQKzzS/ePs6RHlxgL9xgSSZA2vXb+pTQZWJPF+ymt7Bj71vYmkGG/LMrQOn714vmRt+d5Qth32kh7s7+vzuA6pBqAf1PXISoe1OAyUelYvdHR8pI2X0lwRhWxW9TIEmb1OGMJFaTXnGFYGMZyLYVhZfO8vv6tr21jfFKvNGdK/zFAuypx3d3bEpLKmhmuCYJ9JyVQrEMx2u020Oy0kEmFIVylfgRVPiiXPZFJotZtI2EkUskU0G8eYeX0c10/xjW9+iE5nCgfhz0f0Ov8JRED1/GceHTGawHlPIAKq5z3x6HjRBF7CBCKg+uKHHvhMmg3guyOUy2l8+cu/JMAzHtFPaiCXzSPwXMRtA8NBH6NJX4wRWcSF2iKuXL2O0dTBYEzpawHHJycoF0PmLZaMYcpAJtbOxGwkTAOJVEYM07MuSzJXZB/JaFI2GSaZEvykkEwm4Exm2N3d0yAITtOZPDw/DI0huCUoNhgeEwtBRq/XV4IvGcBnnr18eQ6np/XnwIOAhOCUdTqsosmlk2LdyGKyqqTbb4u1evzoKT75iU9JFuv4LmJxG9lMLuwTtWyFJe3v70pqGnpCTTFalAjXavPoDcY4bdZx797HYnI31zcwV6mqakReSsuQD5M9rJwXATH/oc+T59gbdrH9dAsxy0CxVA5BYZwyV3pZw00BgjUybc3WETLZPCqVKlrttphDhijZBoN4pBDGcNLHoDtELM3ZMtRoimajhYPDQ6xdWEO1VhXzSmDEz+kPKTsOJaWSwg7Hktv2hz3N8vjwRMAvX8qhkGcg0Cni6pvNwjdCUEhvJTcYeI3ZTBqJVFzSVVX70EM5dVCulCWX1oupy4aBmUcfqyW5NgH3s/TeZz2nPC+CsqnnoFAqIZ0M03kJwsnWWrah0KPxZIR8JqckXCZSqzv2rA4plysquIggXEB4NJLMN0xYHsM2jTBtdzLR+g43N8L5c4NhMh6j3Q0DuXi/KG3nhkmzfap1Sja7WCiF/lc3VCjQ902vLll9znVl9QLmigzdoreWacMEoT2kUhn5vpl3ROadx+bXOu0eklQz1I8wGLVhx8i0jlAu1RCLpRBjtZTN5GrK4Ptot9soF3M4OHyKw4M6vvuXH2MwcFXHE3bURo9TL/637F8/QgRUz3vi0fGiCZz/BKLfrOc/8+iI0QTOfQIRUH3xIzdYUxG4MIIpivkkPv2ZT2FjYwP1+ikWFhcFcMj0HR8fopjLwvNm2N/bUzjM5uUrYvQINJhSO3M9sX6zqSvgWalWMJ1NxaiO+j2U8nyQN+BMXIX2ENDxv+kfpLSSQJUvyir5op9wMpyGPa29LhYWFuVRpbSUYIaMGAFI8/gE2VxY5WJRnoswTZgP93yRiQpMA5ksk1FDHyjlxWT7+DmUNlNKSSaTSan0U+7sbKPV6CCVyuHSpUtI5tIC9KwBoZyV1G0yEXaaPu/czKTD+pd0WnOzYimctk/x4fvfw2hI9rCCa5evS9pKAFUs5ZFOZsLUWnpH52pi7RiyQ/BDYPz06RP0u1188pPvqHeUTCbpUspsQxA1ZTcKTk72kUxnJDHlbAleCH6KeUqyPTijIWAFkrXaiaTA03hMxrelTQfKkikrTSQtbTjw3pw22qEMm8nEFgFoWv5L1vTw2FtPtwX8rl67IuZvNOwLqBL8MNyHMmIeg+8R8KYU1g6TjMPNDm6OlMIKnGpNrCc9o4SoTuAjk8zIj8r5ujNHAJKbGnwAIKPJvtFTsYpJgVHKe9lLyjVKoBmPW+j3OsikuW49AdTReKzgKUq5eS+f1c3wPjJBmGyv+lbdmdYw5yCJteHrPFl9xLkq5Zl+514Xrj/T/chnMiEzGzNwctp8Ltkl2OY58P4RdBJFUhbO2a6uriFuxbF6YUVhUdxgoD+Xc6MvmPZXysXlCe8QdFa0XpnSfXCwBdebiF2eqywIqCbSeQHak9O6JMTdFiujXNy794EUEP/Pn3wHHmLq5jWMiFF98b9h/+YRIqD6MqYeHTOawPlOIAKq5zvv6GjRBF7KBCKgeg5jDyzAYDOpg2w6hi996YtiCAkmyGrSI0jwxVTVbDqJxumJgB+BSzZXEJsl2e5sGobKwIDn+Gg0GlheXZKHksji6OgAhWxawDTwQklnOp8VUGS4EsFMPBEXAKAXkIykZTI5t48hmcnGqfymlVpN4TQEpZS1qrN0NkX9pI5COR+mpM58Pazz4Z6MKwEGz6NYLmMwHKKQzeshnQyqJKOsoUHI6lJW2Wk1lDR8ceMyjo4bknKubqzqOgmkWL1jGQGcyRS1+Rp2d3axvLIojyeZQQIYfm53OMZw0MPO9mPNdGt7C7W5BWysb0i2zCAhgmWCHIJA+kp5vkx+5VxY+3J4dIjj/X3ceuNNsXgKI5pRCpoU4GEQD0N6TupH6La7uHj16lmNSiAmkjfFcSawjQC+Geg+WVZcYJmAbHd7F4PhCBuXLuHj2x/h2tXLkieT0WTYE6XEZFOVNOz7AtanLYKgOPZ2d3XPCeTjtqX5EYhSzstuT1XYaFPB0qYD63IIOiUNn07lzc1lwo5Xglp+P5OGuRp5TAIt5RQZhlhezpQMqB2zQo9tsymGtlKqaPOAwI5JvtxAoDzdC2aSCqu+RxUzcfQGDC2K6V4mEmmBTh6EIJlKgm63I78x1z//XeuIfmmHayRkeblW6VUNz2uqzRgBVwQC8vQyW7GEgDnl0ZTz8rw4K4JoSsu3t56ItV5bWxdDX52r6r5SqszPDlODDbQ67edeUgJbAvFk3MZ40EWv18TR0Y5+bmJWErX5ZUnjj06OUSiXUZubx2Q0wdMn93F0vI1+f4yvf+N7cHwmMPOeRkD1HH7D/o1DRED1ZUw9OmY0gfOdQARUz3fe0dGiCbyUCURA9cWPnR2NhkGWykU+k8Dnv/BpgT2yOgwg0gO04WPY64FBoafHxwJqC0vLYkILhZJAINN5Keelf5SAyzZsVc4c14/18E404PmzM6YvwHTiIJPNnPWfmnpAJ7tVKpTlYRVAiFPWOkK71ZVskn7Rylw1TKG1Tcl8yZT12035KxnUQ0mt67iSsfJhX8m1nhf2dsbJ1hGgkYl0zuS2WcRU+zGDI7DtYW9nS0zk+vpFHB3W8XTrCfLlIi5dWlfH7HgyVRAQGcRKuYL9/X2srq6KFSWooZS0UCgKjJPtevDwrr7OIKN7dx9hfW0NV29ckTSXKJ5AhaCaMmv+N4ElgRWZOob17G9v4+q16wpk4jWRUfV8Sn8ZVBUCwa2tJ/Lgrq6va/bysyZi8nXaDBaK2wrf4b6B6nU6Yf9rs9WBjwDLy8v44z/8I6xvrOP6jeual9jTyUQhPwSaHB7ny2vkxgG9nDzPtdULmK/N61rpQyVApY+X7O+zhF4CQb73GehtnSUO0997eLAvAM17Hlbz8Pw9hSFxXTwL5uL38vrJiHquq/c0mnWsLC/DnXmYEsym0uFxTWL0QGFKnAvvCVOcuT7DOhn2xGYE1nmtmrc+M+yqNZRO7Mqb+oOdrpwfGVadH8E6pd/5MM06yXvIsKU+w5iyAuBkcbnWCzkm9I5QyOcwnY0VprS+saFzYlAYQWizURer7XmOgDYl2e12B4ViWWw7N45834UzHUmKz8AkJVhbBirleVRrS0ils/LFCrTPfG24HOzvwLZmSGWL+O/+238Fw0qfMcQv/vdLdISIUY3WQDSBV3ECEVB9Fe96dM2v3AQioPribzlBDsEZfD6Qm/in/+Q3cHR8qJCkhcUFsTmmbcM9SyBtHNd1UmsbGwJizszFZDaD5YdAgzUshrofQ4aSD/Bky8iwLizMo3HaUHgNQQcrZfii35RJrgSQZCwJHujjo4eSMmJnyhCZKRLJJBaXFmGwZmQ21WcR4GWTSXlACUwazSbm5ioKr+HXKG3ldfB4BCRhPYwnRpEsJwEqe14zuTTq9RNJWJ88eaRKGjuWQCqRwd17d9A5PcUbb7+uc8qmc2KB7YQVJtlm8s9rY/jfqWTmuTSZNSL7h3u6doLk9773Po6PjyVVvnLliq55eWlFmwME3pThFgo5ATwSXsdHR2idnuLma68jESdQ8eRzzObTGI+HKBbKYpyPjvcF1i9duY5+byAPLpk2Skl73Q4SCVsgh2w0AdjM8WBYFp4+3RLgSsTCIKeP736Edz/1KSwuLoa+UF5vJhuyo6pKCetlup2ekptb9Yak3wSqlM1y5nwP/5QU27IE/LiZwfXAfyejWqnOq6+XgJNgiwiavltuLLAflbU0qiByw+AmJX7DCEFwaU5MLUHz4f6eWG2y7fwaj8lNCHblqit1NpMigGw3pdfqbo0nzgKgJqryoQdZQVCeJ6baYeKyywKeQNdMYGvGQq8qa2YYSMVZ0Y88HA9Vd8OQKG4IcE1xU2A68+TLpUeVazubLUiaTEDcERN6KLUClQOJOJndUAXgTMfodlr6Ojdprt+4gdXlDUwlq/fkA6Zv1Qwc7Ow9QbN+rFnfvPEmEqkskvE0eqMBsnn2te7i6ZOnuHjxAk6Otv9f9t78SZL8vg57lZWZdZ9d1dXnzPRcuzN7A9hd4hJNUaZAXCR/kMP/lMMRDoVDPzkomRZDFkWCoExQJEUFLYq0QzgXwOwcPTM9fXfXfedVmY73snsJgjCxAHZrsFCWNMQcVXl8Mrs23/ddyBdr+Bf/4l/CMIvwLvpgE4/qh/8d+8N7SBjV5c882WMygWVPIAGqy554sr9kAs9hAglQXcbQaQyl2NJHxjTwG7/xebFnfMi/cvUqhoMhUraJSb+v8BdnOtMDdWt9XXUyDEPKFQpIh4EYRdaFsFokXyhKTjkesUezrDRUhhwdH58IjAowZGx5NQku+FBOaefug8diH3OFmP1k2M5oMFZlSqVak1x0OB4LDBWLrGdZIPR8BdsIOHV7KJdL2jYBAiW22nYhLyaQUllWspQrBCehjsUNfcl7CQIJaMjitVqr5F7R6w4EdLpnx/KoEliQiWSvJs+dgE4MHQE6yFyybzauQVEvKxYCHcVSUfM7PjiVJJQM6Oa1Lbz60isCPwQ9BK3cVrVWVdAQvbK7u7uYjobY2bkhRpngJ5djGFOcqsxAHN9dYDoZ4NnBAdbXt7C5tY3Fggw2a3pMTEdjBVMJ8DHV17aRSsdpso8ePUKr2cK1qzu49+49/Pl//FO8/vobeOWVV+TPvASqnHeevlbHwXAyVJDR66++huOjYxwcHkj+S8qV9w0XBSixZh8sP8f7idebYJP/1u32sL6xiWqtoTnR73vePtUxksUlYGU/qzOfaR6UPIvd9H1th4FTlKIzkZh9sJQbM52X2++023jh7t33+lx5TXud2C/Kbth8oaBrpvCrNFOk40qjS2DtumRjDQVamWmy9rGvluFQnJ9tZrQffp6LAV7AMCZP79tYbWnm1WoZViaHg4MD3dtZBYPlkUJaUuwIAd59cE9e8Gq1hkXAflmIVSVL//Tprv63ubqCF164C6qTOSb2o4aRh9m4j9Cf4+Huu0qwXl3dxK1bd5DJFmBlCrp/mbr8+NFTqRp4b3jeGH4Q4at/+BeYu7wruTDEn/3kcWoZ37I/uI8EqC574sn+kgksfwLJN+vyZ57sMZnA0ieQANUPf+RkVMOQnZsRcpk0Pv/5f4ogcFGuVAUEKb90PUednGS/nNlc4IUs5ZT9nYuFAAYkx2XoDh/Ms+gPyW5lMBwOY8lluMCEMk6m9RoWrHRaVSf0CHL7rIdhDBJ9hMVKQezbZfARgWrgR5L9ZtRXGu+LL4IpY0EpLNmwnFgrP/IR0OuZz6qzlME9BMEEUeyjTJtkGulNTKnGhqwaGT0+4B8eHQjMrDSbOhcxj0aEo/2naLfPFOhEwMjzKhTzYsXImvHPPHaynnz2JyhlkE8qTX/usUB0pVgDsTMBzMPdhwhCD9vrW9je2tb5kG1TQmy0gO/5GE4GOD05xmQ8xN07L6srk+CXwIkyah4vw7C4w/GgLcknk2zzAnITgbyVxgomo5FSeSmBJdgrlOmB9AUgv/2tb+FjH/tEXMcCCLju7+/jE29+QtJssqkEzemUoZobfo6gjCB9c2NT5/3g/n3cfekl2GJcKSQGzs7a2NraRJoS7fEolsZmsphOZ1pA2Ny6irnrwUobSj+mTJb1MvWVmpJ+eV/xusShSQTmvhYWyKQSMMo36szlD6ZEnPvktShXKigXyxhNxrDlSzUx6vfErJJFbzSaqjHiogqZVx4XQSrvDTLSlC5PGQplmepJ5b1OQOezFsfzJOONWVuysQYc/myk42CvfCYT97imgfFsLpB+xqCvYllpz1QbUJbd6Z0oZfrW7Vuq5AkXhpKS1aPL+3AyxMNH38PG1gZqtSYyVh6uu8DcnSKXtzAddfHsyQOct48lvb9yZQdXrt6EaeURpdLwAh/3H9zHwo/guT5m0wEcl723a/jd3/1DDMYuDIug+cP/fkn28PcnkADV5K5IJvCLP4EEqP7iX+PkDJMJIAGqH/5NQKDKShKGAxGofvELv46IrsUoxM2btzAaDwU2xCKNJ5K88qF/Y3NDIGU0oQS0jEIuqwdzA6bYTAKa6XQu4EXgR0Bo53N6cCcwQBCisbKiFNSYcYsrSAhiFpQig0zoVKDw+OgE85kvALOxtQWL4Nl1FYZE9otpq/wzgYSqYrwpfMeFnYklyAQm3CdZMAJI8sf83EydlHlEHgEYpcU2Hj58IHC+dfWaOlnDALCzafTOzzGdjdBut3H79otKq+Xxkv0jgFIo1MxFs9GSbJX+x07nVIFH7LQkwCoXq2IRHdfDg0cPcHyyD0qpb926JZavVCqLUeS8Ca4JgAjgnzy6jxfv3EE+V1JAkp0hMAslbybYUmrwuCemuVypC6gaRsyYMoVXwI41NZmcPsP6Es6WyJRAlTJn1s4oVddb4K//+q9RKhVw83YcrDSbTEk3KySJ1/7o6EgLFZVyVWD4T/7ka/jMZz+rHtHL2huH3Z9cwEjFXs9LSXCfntgIqtpJWRnMJiPUqpSGn6tzlosLBP6SZAOxX9qKWcxLVnYwHGKttYbz9jmePXuGq9d34kUSJu4alGMzLGoBO5eXNzWfNnB8fKzFF16Hy4AmSrtVfWNZug8EyE1W/hgCklGwkG858APYCliKJKvm//I8eTy8dwmied9l0qZmxHqaTncQ193k8qo0Wm22JJXPZfIYjNrq3d26ckWyX8AU6BX4nk4xGnZxfn6AdMZAq7WJSrkBz2UgmAekPJwePcWzJw/Flt++/QK2ruzASOeQSmdweHyKBe+ORaj7MVpE6PfPsdqqwJkH+N9++//EdBZgYTBDLUGqH/43bAJUn8eMk30mE3jeE0iA6vO+Asn+kwksYQIJUP3whxwn9RL0AHYa+OQn3xZwmDkTvPrqq2JLKePkw/moN1BSLetpdq5fFwiaOjOcHR/HlS/5PEzDlJeUKawMfylXq3HQje/Dysb9oWTIIp9yXQeUWhIYEjiRwbPSlkKEKGsVGIiAk+MTuPNAAUVMGV6EodJU6X8slgqMUsXp6Rlu3LguqTD/H9nftBKExwJbFFzOWV9SLGI6dy6YtIt6GYbnkAXNWDh49kzBTdvXdsS+Ul7KlNnJcKCwIFV/nJ3i2rUdSZkJRAh2PEpTvYV8kARLDFwyjUgsGIEVGTsm/oaRgVKlJunvs4M9RL6nWhJu5+Of+LjCgJRcTM9kRG/uHA/uv4P1tTUxYmQkyaRurK/B9T110lI+en6yB8tiJUxNfsYggkKQmHpLME2PsW3n5RW9DElizczDB/cvZMVN7ZPBToeHBzg7PxVDeefFOwLxWTsjsElwSPnu9evXxUDSA/zw4UNsbKyjUavrusVhRgYcZ6bzIdvNazwajhTAxZAuSmMpEeeixJh9tiYrhRhwNQEDlnhbyofKGqOLvlj+h1/e58kU9VoN/cEA7W5XQVBkmbPZnO4tstaU5HquK5CcikK4c3bC2pKk877p93pin9WzWqroWHiNGGTFmTFEaTqZyLPKnxGf/tB+D2vNdcyceSxBLlCGPpDHW/2xdlaLFFxI6PT6aDVXseANTOY+jLSoUClWMHeGOD45xPWbtyT59j3K2Ku6jxzXwXRID+s+6q2aGHrX8bVocn5yiEU0l/R3Np9oweTm7ReRK5ThuJQFp3FywgWVKVZXVzHoD3G4f4hKpYharYjReIp/9X/8HgaDOcI0hcgXfVAf/tdMsocfmEDCqCa3QzKBX/wJJED1F/8aJ2eYTCBhVJd0D0RRIJmlnTbwhS98HotgjvG4g0+++RZSVgqnZ11ESCH0QwXXsJaEEtKbN24oJXV37zH6/aEAVLVQUIUGGb1Gaw2lckUJsyGA2QUDSrDBABoCC8pDyYaKnXRdVEslBdRI2ptOq6Lm8PBEPk6ybJtbm5KQEnBxO5dhNwRPZHUZsJQt5cTAkRkjy0X2kRJhfp7bY+2KvJRRSseczWXgOZQ0zzAY9HF4fCzASfBIlpMg/PyciawlSWkpdaWvk2BA28pm0GyuKcyHwIIMc6fTRbVShONMJJWNvZohNjeuCPw+Oz5AvpjD+eEhpvMx+v2+QOmbb70lgJmzuUAww/HxEdr9Y6yvtrBSXyNBKe8k5aj7RwdYW98QYOyeHQicu26Ije0r8iNyO9PZRCAuDv5xVY1C6SrfSwBLTy99v5T4UrpMX+zhwT7Ozk4kfX355ZcvKncYIORj99EjNFqr2m86iiWvZFi50HDtypaYcP7/OLXX1gIAfyHNYKuBZMq8Dky/zahOxsdkOtKiBRdB2PPK8+GcVfNTZJIzvbZx1RAlwgyr0vUzUnj2ZE8sJllzell5Doz8JVPP8+M5EPwpoIsLD4UCcpkcTMNQzRLfQybT8eKkZtdx1MHK4ClWuBCcU1VQyBQxc2c6Rm8RwTKYJh1iPBnI353N2rANG61WS9ebx65aJEBMNu/LtbUN9HptLQodHDzBlas7qJRqqJRXkCuWBPopQe/1zjFS/2sepXwOjx7fR79zDss0lHDNXtWXX38Db779Wcy8UNea9ztfh4dHmIwmWGu1sLv7EPMZA6Ag33e718O/+Xd/gMFwhoBC++i/3Ucp+aXjVbqlvxKguvSRJztMJrD0Cfy3++269FEnO0wm8PwmkDCqy5k9H9hSZIVMA1/4/K8jY6dwfLqP69tbqNQrYujC0EDgBgoFYmotgS39f6ViHuPZFKPJTMyS71KKClTKFVzbua4U2+nUgev5qDZXVD3DehQ+hLMihKAgrgfJYToZwxSwSaHTa6u+pVip4/j4VNZ4yBYAACAASURBVNLKMAix0mgIBBF4EAjws5NJXH1CjyA/O5qNxayZZgqRH8C00+9V1Cg86aJblXJPpcq6c4S+h2f7e2ifn4rxrK80VIsS1/TUBFi4DwKbbqeD+/fu4e6du5LN8nwz+ZwClRj6RMkt58OaETLGvV5HzDLrQiqlusKWpq6DQiGHyaiP2XSCx48fy/fI/b300l11vRKEt9vnOO0c4up2DGpcypVzWQExJ3Axn7lCgrNxFwuPrFoKa5tX9XeWncF4OgEpRjKQM8dTuBTBKaXdZN5Ojo9VfUPmk8m/vWFXx85QqfOzY/mIb964KS8l2dz2eRvb17h9oFaqyn/KQKWUAWxvrCOrOqBQDCUZQnqQyd5xzs7cw2Q8ia+h7wuo0ivK3lN6Synl5rExhIsLIVvb20qcZko0WVnOlTwgQTevsx8ucLh/oEoXsr9kLfmL/94b9fTDU6/VY/kufc1GGrZJWXCoa+n7XDDpK3Aok43vR7KpZHZjhr8ofzIDrIzQQGgQdgKmnUMUGgKATOldRB7K5SLcqatzI3jlPljjxGTlXDaPyYT9qBWFKbFa6GD/CbY2t7Wok8tVYNq2FmzU+zqfxn5gAm0h/QWytoHJkMnLBmrVInKFImBY8HwD2SIl4YFAvD/3MBqPBbh5fclK8zrRN9vu9/Bvf/8r6PbGiIycfuaT1/InkADV5c882WMygWVPIAGqy554sr9kAs9hAglQXcbQDQFMPrSaloFf+ye/iumkJzbQ8+d44dZNsU22zeoMD7NpLJMla0Smi97KbD6HRZSSkFA9m5aFaqWqIBeCGwK5+dxBRE/l3NFJESSKcSNTywAehhxZKbiTiRJ62f/J7Tj+Qvsis+nOPcmLyZ5NJ/SvNvUwTtBKEEOgSnB31m1LskmWi0BVXaphIFBF4BKzsQHCRaRt5/M5SUNPTo4Eal6885L6KNXDaWbEKCpIx3cka6UEeDQYYDwe4trVa6jXGhhOJ5LUWmmCKIYBBZiOB7Ds2A9KJq6YrwhIBkGEhcHqkzQ8Zyp/Io/j3XfvyZu6slLH3RfvqJOzP+ji4GgfV7auKrGYoVbFQj7utO13UCZYnEzgjjsK+glTTFyuYG1jG+1uR15F7lv+ztDAAvH1oaz19PQEw9FIKb88Bn6eQJYLAQw2Gg4HmM8muHv3rpjQo4NjAXMyyOwWZagVQSEZy91HDwUsybjT0+pM5kpWJpMd0V+KAAf7R7oW62vr6jd1nXmcghuFsT85DHFyeqLkXh4jt9dcXY0Td2czAVhW8ZARXm2uYuY5eHjvXezsXNdCBmXF6mItVdRBaphxRY3Bbl96ZnM5LWzwftRih2kJkBOM25l40YIAmOfN+4NyXgLw45NjeUtJZ7Nqae5TVs4UYQepkAsdU5RLeW2H9wDDstQDbGYQ8mklMlAuV+SJ9hYLJfbuPn6ENfYCrzRRLNakWFAVlI5PtLl6d+kNrpZLGA47KBUILgN5f7mg4fkRopQJ02ai80wS7X63B3fmYO46KNeqyPO8HPpoPewfH+Frf/Jn6A1nQIqKAgLvn51VvGRz/6Fvqx/FXv7w594Pw/l+9vXjvjV/eD/vd5s/7nPv9xwToPrjrlDy78kEPvoTSIDqR/8aJmeQTODHTiABqj92RB/AG+IHYyMVSE76K//dZ1AuZgU6v3fvO/jYx94QCCBrRalsrxPXtTx9+lTg5tXXXoMXLARCKekk+0gARoDIP1MuSknl0dEx0hkLk8lUf09gQhaMYMyZuwIODPCZjgZiMilRJcDie8/aPTFPBDL8HL2BBKd8qOdDpvycoY+0APEcuRITVD2BHRMxm1er1jCZjkExJj/Dz3e7XQE2gpmMZaLdOReryQqaWr0psFnKl/VeAlR2u/JF5ovs8/7+UwyHI9whsC0U4y5MO69uWTKUh/uPkcmaoBeUbF2zuY5UKq5JIdgnI0r5LAEOgTmDk777zjuSI29urElGSrZ1MB7i9s0XkLULStZdBJ6Sgfn5ODTJR/voSVz5ky9gpbGOfJG+RU/pyQLQlhWn6Ya+sAmBDWW8tfrKe52pWSuuhmGSLY+PMlxKnlcbDZ03FyooySVI5UzpReaCBGdDXyv3sdpsUr0qyWkmnxVDSN+q681xeHSIrc0tSarpRSYLaKbT2hevG/2d9LHy9wSLZCdrKyuo1eu6VmkjDoaipJlS4Ie7u5iMBrpeBKfqbzUtSaZ5jXk85WoZs8lY1zKfjRc5eI19P0DKSL/nCYZh6n4aDYcK/uL5kblmfU7MyMagLmXxPl+IUaVxlPUw09kYq82qFjR4MqPREMVCWb7SLFl7SpdNsu1pBPq/C3z7299Eq9lEqViRVzaTy+v49YsJy8FCoVcMhaqUylqY8JwJIqUgG0hFEfyQ3tdYW035dBrAeDDUsUbsDCabSjmz72A2GqI/GuLf/ruvoDeYIUpRfcCrGt/TP8vr/QC9HwfyuP9lAdUf3Nf7OfbL2fy4c/hx/3653wSo/ix3W/LZZAIfjQkkQPWjcZ2So0wm8DNNIAGqP9P43teH43oaBs4sJA/80hd+HaUiAYuDfq8t0HDzxo66PbudLrLZgh6kKeklACVopNyVDFDsS8zg8OBQAHNlpYp8NqdQGTJIfICXpDJfVOAQw23qK3XJNeOH9FBgi/LgWqMq5oxM2NHBCTL0VaYMdWgynIasqyTLYusWAo/ZdMzKZYs5gUYlCV/0RDLAh3JI13eVlkogQmb08jXqd3F2diamt1iqwEhbAjrNxqoADF+DUV/sq5JjQx/j0RCPdh/p/ZtbV5SCaxAupNiJWcB83JdHdTIbi1Xc2rwK1yVrZyqNlsdN9SVl0gRSnFl/0JPc9+DZU7TWmvIajqYT3LzO4J0cogXl1XPMnSlCBU7lBZanw3OBv9F0ivXNK4zHQoG+U8uOQWMmI/aQMmiCfUquCVQJGm/dvq1E2grPO2XElULVEsaTkXyTlEr7rovWakvBVGS+z087qNUpibZ1Lbu9LibjkRhQekUJ0sim8upwfgRzBM0E5YVsXCNELyrBEplXsoFklfliWi73qcTmYgmN1ZZmwwUS/t1KfUXBRt1BX8CS8yMY57WnN7heXxHjOhz1USoWMR72JTX31atrCKhTat7pdlT5Q7C+CFg/E9ce8dqQsU+lGMEV1x6dnpxLxn315g2lWROMLzwPgK/6oNYaF13IwqcknWZwEmXK7Bgm88z7OJPJi/H2ZmM8fPQA5WJRQVgEq5Qicw782XJcLtLkMXe5EMFUbh/5bFY/n4HrwDQZDDbVz2Kvx55XA4HvSrLMtOtKuYb2YKCfldZaCyeHB4qvzhby+J/+5/9FjKrnx13AHwSj+n6ZxB/3hfR+QONPA2aXeXw/7hz573/0R3+UPMO+n0El70km8BGeQPJD/hG+eMmhJxN4vxP4sIDq+3kg+lHH+H5WzH/4c+/nM+/nPT/Ndt/PnPlgzQdyRJSEGvjyb3yJmFO1IQSVjx7cx4sv3MDG5ja2trawt/cMpp1FsVSGM/eRtmzYdlZgjEwXQdHW9iZOz05RzuUkuU0hwtMnT99jMwkGCWbImBJ4ENwRYPABnz2WDNiprNCz6ArQkAFLRYYkpwwkqtbrccXNxYtdpQRBK+UKhoM+MqWCwoIIppu1moASATc/Q3aU7JYbODo/Slzpj5wOGWjUk7TTZDpsqfieFDMOZmJHaCzXtSjZ9VwdL/+OXsRStSKwp6CnIBLYyZgpnBztI22n4bguiuw4zZUkoyaYJStK0M1j4zz4l5R19kc97O3uIowCscDXb95Gs96U19FnIFUq1N93BvRhUlo8R8aMBEaZ2uuHEdY2txUcxeoV9tDyHAj8yaQyVXd//5nqYLa2r+gakHEm+MoUSyjQ2zoZKoiJIOnx7q62fePmTeQpnyWAI5MX5yZJvs36FyYwj0djbGxu6spwzn2BxJy25U4466rAsXpcXU/eWS5Q8BoRIBPcEnDyuhPFzh0P1VpNjL7AfRjLxOnDZAVOXGvEuh4mNOdQyBV1HzruTAfnB57kuZfBW2QZWaJ0CVS5UMMKJHpUmVTN8xGDPp+KDeY9w8+S0Q2MULJlstjsqc1aFuazEUajLorFPOq1agx2LVsdpmRm84WSQDYXABjkNBqOUSrn8Z//7/+Ene1tnRN/BlfqDVzbuQaPtTLuIg4eS9EXnUdKgJ9nyLAsB5VCFr7SiVPyvnJxiH8+PjnSLLR4lKK317gIyTIwGnRwcHSMr3z1j9DuTgAj+4Gwqe/nOyZ5z9+dQAJUkzsimcAv/gQSoPqLf42TM0wm8L5Tfy+B5/tZbedYfxRQ/UnA4uV73w/g/Um2+5Nc8h/c7vs5jn9o2wolSsWevF/7p7+KJoNpfPpSM3j3wfdwdvRUftBr12+iVK7Cp7QwRfDlwzJz8sMV8lkBKTJmfDBnUqplpBCFAfae7AoAzBxH/atKRA2gyhV+lu5WgoRypYRhv6/Apm63DTNDEGxLDsogHno3XW+h/VOCKt+lEUtxKVHNXgDIWrMh2azreSjn8vJ9Slp60cVJhozMIhlGgk1+fpMAhHLgThd21tYDPsEJQTX/ngwkU34nk6GOn32qm+tbArC5fAEBOzUvuly5PzK4414HmYypY+T5n3d6uLK1g8FoIsDBztBSsazjEyBJEajmVIfjSgo8FMNKL+Vac03MHGtmuIgQRK5Y2lKxjoCAKGNeeHUJcsiuLcRKcptZOyt/a9oylIDMMCyCSu6L8GcwGML3AmxvbmOV3tb2GZzpWDUrDDtici4ltwWl6ppwZxPNx87mNeNmo4mHjx6qXojMsDy9rivASH+tr2ocC0X6NrXAYCh4imCRgF/SX+dvrw/vVd7fZIQ73R5sBmXl8wKM/Hv6nikPN+xYrsvz4z7F6Fu2gohoRKV3lpP35mPtl6COXlFKr+m7pnyYQV/Xrl0Tg86O1IpCr/y41ofHZpAdncOPIqTT8YIFGVWGMhHZ+94MznyMtWZDCxJM+CUAZ59wsViWDJwMcZxAnEaabPZ8gt2H38ONnZ2LMLAZzs/OUamWkSuUUCgRmNeQy5fEArOOiQsvlTLTjtm1ykWkCeq1puTLlKBzHjM3XvDIWOyPDaQ6sM20FjaePd3FYDLGX/7lX+Hp/ilSyLIt+Sf5ykne+wFMgPdvIv39AAaZbCKZwM/5BBKg+nN+gZLDSybwQUzgS1/60o99krqUf14+3P6soO2DOO5lbOMnAcv/0PHE8wsl0aTM8XOf+xyaTQLVAGGwkAS4d76Pk9NjrKyu6+G7ubqmqpPW2qaSbBkSww7WRjOWaDIl1bJMLFwHZ6dHCs0h6K03Y1ZQITSURTJgSCE4vtjIXM6WpJHgicxi2jLVFXp2eiakx+qRcrWGDLtNJV914Lhzdb0eHR3i3Xe+q37XVz72uqS9fBUzWcku+WfKK1knQzBNqSqDg+ifVB9rriCgSX6QrK6qXry4izMGqwZcz9G+PJceRx5jDnPHietRSiWF/fD8+YvAKHRdBeDwc5TItnt9FAsVGIYtBjqTs8G0HbKwccBPKBaO3t3pmOxiJOmtlbWRs7Mxc2qZGA27qrZhNy23xUUDAttsLot02hYAp390PuXxZsV4MtCHNTw08io4yXMkaSWzSYDH9zXqqzhr9xGEHqJFgHK5IJBFVrVULAkwUSyaDhcC/maGTOlMiwn0qvqLADOHTCYZ1wUq5bJAI99L/yRTgOkRpYeSQVYEbbquVlqAmAsPvAacHT2+9JEyfIiMofzISOHk5ET1PzxehTSFkTyz3A7ZVbKtlMgSXPMcuUjgM8wql4PP+9kL5N3km7gPsqvy77K2aO7qXuG58norZZhAdT6Dx0Rr39V+KfUe9ocYD4coFViV5KBeLsHOUZ5LWTg7ZD0tDvBnIy1J+gKu5yKfzcAwI3zv29/AxnpLydZkwXn+ZPTZv3t15zaaq+vqRyX7zqAlXdsUQfowBsxpgn0b48lE3bN8KBrzHsjkEC5SUh1QCsw0awLjMHCwf3SI//Cn/xHt9gRhZKn+KXktdwL879NXv/rV5Bl2uWNP9pZMYOkTSH7Ilz7yZIfJBJY/gZ83oPqDoPiDnMZPw7p+4McSMnwI+Nznfg1ZPtR7gUBFNmej1zlVxUq/10Mml5N0s9FooVKrwc4W4E4dsUPtXlfAj0E4BKdHh4cCeiu1epxuWqkIFDFhN0OJbBiKPaV0uNfrK32YlTIEBmS7Aj+AYaVViULwR/axXK3DtLJiCmPfnyWQQlCy//QJVpi8WqEEeY619XU447F8lfTNUuJ72Z/I+VF6S6ZPjDLBQDYrcMqKFSuTwWg4EEPH/bBDlQCbAJyVIQSWPG4GD1FiS/8fw5AIlAiKCB64TSttwGBwkjeHnWE4T4goMuQ9HJO1tDKaM4OOuE3+KhRjie9g0FOQD7ftzOaaO8OHprM4cZlgzLKzCOi9pITasnR+BGA8DwK7VJSS95bHSHCbttIC5jxHglAmL8sPGi5QKpQxmc8FmAk0s7YpEEf5LP2jlUoZKaYzX/wXmAnGg1E837i6x5ekmX5ivqfTo6fZ1p95fNwfz5WMI2fBGRCgkamlB5agmWwy90kpdyZL6ThUdUNZb+xTjeW4ChsyDLGU3K98w2SWczkx0WTKU+lI9TPpMNRiA9lHbo8Hmc3ldd3JVnN7nseqlvjEBPaiUCxvvF1mJRPkugo9krza99HrdrC1sQYzzfClOdbXtgQq2aXLxRf5h0cjJS9f9qoaqQU8d4yH97+Ha1euwjRSCCiPT5sIFpGqlghqLSuHRnMdhWJFgH1jfUPdqvRXs7uY1+dSdk3JNI9RC0ZWRmw6/a1cHOK9yJ8RypS/+/1v4it/9O8xHgMuFwqMv5XPf5DfZ8m2/uEJJNLf5A5JJvCLP4EEqP7iX+PkDJMJ4P0A1WRMP9sE+IDLjtQMjamY4h//48+isbKKer2Fg5Mj5POseWEVhoecZUlmSGZoPOYDeITGSkN+Vf7ikzMB2mw2lmeRybkba5tYW9vQQ3ipUlHdipUCpmPKMU0Y5oVvNJtTOBG9dvx7AgGCZEoa+/2BTpIMaq1BVpehP3GdB4FKIZuVJ/HwcF+MY21tDaPhBI3Giva1iAJEC8qQU+gPBmIs+bBPJpMAotM9F6hTQBPDf5jQysAjVppYNo6Oj3Dz+o72QdBWzNKnacALKCFlsu4ElXpNoIaAj2iIfaCNxqrmxmRVx52IoSRrZ1kZsV6ZDEOrfAFLyoc5U/lnPfoT6V2lJDgDM5PR+RMsEujz/QTPlAzzmPPZgro32cXJa3LpqaT3Ut2irP+JgHKxIGAYy2oLsZQWEYZMWl7EoUGewxCslVjGTEa4WICRJjCP2XXud+EGSmtWyBTTe5nGnCZ4DFAsl8QyM52YHa3lCgOGFvCducJ9JK11XYFVl+CadSxhSuD/Mg1aZtkUtCBB6SyvCeXh8q7OKd+NE6gJgMmqchs8XjK2vKa8tqyXmTElN1og8kOdb8owEUbAjAxvOq3501NLRpwhRty+vMymrVmQCeWMdf4I5J1mNc2TJ0/l82UPLr3daSOFzY31eAHGzmlBZjycYGGkkZVf1Zd8nCoA9qE+23sXj+5/D3du3pHc1wkYLGVi6kRakBiP25jPfKRtG7XqiljVYrFwcb+TRSYjHei6ETxzQYfhS6ZpI/AWaLc72L5yDblyRfcNz2MynqLbeYZ//W9+F45bgocARkR+PHmc+tm+QX/yTydA9SefWfKJZAIftQkk36wftSuWHG8ygZ9iAglQ/SmG9hN/hL4/E3IvBiN8/gv/BK3VDZhmDm4YYDLui7UjOEpTKJlOKejm3r3v6wGf4JRySobtEMQxgZQPz1tbV/SATIaRXkTKhU87bYEMZzwCA0fJwu09O8T29haCiI/MEYaDnqS3fKinhJOvhw8eYX19Q7LYTK6k4JtauarUVgIQgknW0+ztPcHx0SE+8clPImPHAAuBpwd6PvDzOJk43B/0dZwEN0rD7ffE4FK+Op1PxKayi5TgLXBi4Mxt9bsdgbet7Q0EXsyYUZbKBFrDMsX40rs6m0wEhJjoShaWDFm+EAMogjElLQeARWCZAmqVFRweHIjdpERY78/lsFKv4bx9Js+pQqcuEmsJPPki08xeU4Irglim8NIXSrYxBuHscw0xITilM3QRCOzTU0oAyBRbnj99pZTIEiQzCCrNBOdgIVkq2UmeP32alA57lAxbWYFyymERGrpWkjqHkcKbyCznMlnJsTc21/QZJhWLbeV94nraRyp1WY1kqHOUqbiXPmLOiYFCBLcEvjweztS8WMTg73kupm0pqCqfKWhunBnnwXuQlTi8L2YjdtOuaLGEXmIy0wR73CZZccp7VR2zYEdpTteTCc6sUuLCAxlJ159jNp6hPRjqvuH2CFSnk5Fk1y+//BIizi6dRr5UElCNTAs5m4xyJpZKs1rId7G/dw9Hh3t44daLmulk2leScSrNnlcTrjtBPlvCWbtDIhpTx0PGNMVIExRzEYOLHwwD48IBz4WzoKd6PJrii1/8MoxMDkba1j1DlrrX7cKZtfHbv/0vMfdK8KM4fTp5LX8CCVBd/syTPSYTWPYEEqC67Ikn+0sm8BwmkADVZQx9gVTKlpctnXbxz/7Zb4ixpMXTDQKxevQ38mG+VizFEsMLCSd9kAy8obyS0kp2l9Iz2um05QMlKOHDOVlDZ+4gWyjCnZA9MhTsQ5TGJF+Bs1RKib22HYMkImDKgvkQTgkx30NgV6zUEUVpRMECjWZD26WfkiCQtS6eM8PNuy9hETDx1UUxm8F4OsLp0RlK5ZpCoY6PjgWgyMZOZ1N5/i57Nwmgev2+PKf0qTqTmQAgZcIL37tgI/OYTyeSVrJDludI5E2wRkAiAGxSThrLb5kkTCYwDmE6VYot2cd6rY7J3EW1FP+Z4T+lUlzVQhDnE2gtFjAzlmbMeRLcU5rLgCkeF6+FQqUu+mQZKsR9LXyykilY2YyOmUFCDJsiU0hGl0CW4IZSUlUGFQr6PeWukkJzxojEwvIYWGXCpGEyxGQcKc1dW1sTMCfwo3yX5yCgGYUIfD8OdwocRL4HO2vREozJZKRAo5TBZN+JPM+TyRyrzXUYJhOfAwwnE82C3lf6RTVXZy6JMn2tZBD5b5xnfzSQ13k4GOrcqqWK9stzGk8piY3eqznieQX+QoFDPFYuWkwdsqBMwIXOYTKdipXmogHBshYE2m2MxzFAvX77RV0DKgd47y58R4s8OzvXcHJ4onNjyFQ+V8CTg32UCIovPMBc1Oj3O9h99F01ql67ci0OZFpMUBZDzWuT10INr7/nhxhNY38z910qxECeCwzz2Ux9uzxGzoT/znnQG0u2N20XkMsV1f0bIsB8PEEUjvDP//n/Cs+vIORiSRKmtIwv2L+3jwSoPpexJztNJrDUCSRAdanjTnaWTOD5TCABqsuYO6W/aSX0hosx/of/8bdQrzXguRGidArT6TiWFJLRCiP1MhKM8aGeQIZySAIFz/WU3kpwmEqnJH0lWzQnQMpk9EhM3xyrSOhPFdOTjllMI0NWaYrJaIgMk1Mp6WS1iOcK9Az6A4EnAaJSDTPHUz8rAQlZP28+U68ok1BnkzFWt7ZhgPJNVsW4uHfvHroXnZmf+tRntC2yZDxmypgJsAnUeMysUen2uzqGnZ0dHR/BK32Gw15PgVMEKeprzeWUNktQRTDqXPRwEsRxRtHCV+8qezJ5PmSWJZM1DZyfn4jpMu2CqknozyT7TGA7Go8EYjv9tuSt7LhlUm82XxCDy+1cAlWCSPoax6ORemFdzxfrW6nVQQ8pe2rJYp8cnyDyfFy9uiOWUOCax8QAoFQKg2FfbCJDngh6GHrF9/B4a/SmplICqgSDDHWiJFbhR46L9Y312G9cKOqGJaNKFpGAazDswZ/P0Omdx4FKUQx6m806isUc6tUGRuM5giBCKm0jUA+pIW9n7gKYcTFB94QYW1PAkkCTwJ2sKc+b8yWgK16kJxOgsvpF9yOPfTzB8fGRPkOZtTt3sUilFOa1trqhhRGC3XanLXDL60ewTRaf+ybj2dzchDOfa+Hm7PxUPbdh4KOYz0r6O+gNdZ/bmbwA65T3exCKQSZjT8aXoWWHRw/ROTvD3RfuyGsaLCaS2AcMK4aFWm0l7iZmvVAm7gvmfPNkZp2YmSbLzL/jYohkzxEZVgZfBWg0msjYRaStDDwGY9F/DuBg/z7+1e/873DmRUSGheCCmV/Gt0yyj7+dQAJUk7shmcAv/gQSoPqLf42TM0wmkHhUl3IPkL20FHZj2z5+6ZfewCsvv4HDw1PUVhtwnalYGj7QV4tFVMoVATOCCT4wk90is8RgFgKCYMFQJksSWndGxsdT8iuBKQFGu9tTnyQf/tl5OXU9pbhye532Oey0gWw+TnGlFJMP330FLUVxJUqurNAYJsoSTDDkKPQJgBfo9TuYjEbY2r4G04zB8GnnXIzp4eEhhsMRPvPpT6OQKWA46sepr+xGtYyLepAKolSEB/fflcf2N3/rt3QcTIBl8vD+/h4QxbJchvoQFKyvrwukEizQazmaTgQUKcWN35tFpVJHPl8U6yxWL6CvdYC0mYKdLaJYKMsrqLRb+k0paTVNpQgPx304szH29w8EeOsrDWxtb4uN5vkTpBJcsx/1yZMnuHHjhoKUDo+O5cd8++1fkr9xOBzj0bv39O/0DPN4L7theZuJnex3NRcyxTvXrgsY0p9LoFutVCThJTAeT2eor8SeXHqNKQUn+02gexlWReaVPlEudIwHXYVtIRViPhtiOBjIf0xAxbn0+gT2vE9S6A3GAuKtzXXdOzw/HisXKza3NvVv3E9cPUOGdqjAqV6HjHMWG611gVEuLnDBwLLTksTyoYFAlv2+nW4XL7/8mmTFXCzhHJ48fnLB/nuaK33H1WpFCxWsQjJSpqTwHR2uPwAAIABJREFU7MxV+JLPpOs0Ot0zZDM2NtfXVFtDltZfRCiXq+iNhqjRJ8oU5IgJ04bqivb27uFgj9LfF+JwLoMLGhkpG/K5CqxMTnPpD0YIwkjSe3X2IsR0OJLflWxosVSC6ziSwHNOfIkNNwzYdh7ZfAlWlvLeEJN+H73uM/zO7/xrOPMCPPYnU3+fvJY+gQSoLn3kyQ6TCSx9AglQXfrIkx0mE1j+BBJGdRkzjz2qZoqhKy4+85m3cPvWHdWv+GBPJL1vbTSaTdTK5dgLeMHEEBAQr5LxIhPGB/JqoSIWi/LIs9NjARLWm8zlp3NVnyKJpx+gWKmJCet1B0qOJcM2HQ0F6MaTkcDP6cmJwCqrPgiYQgIGP0CryU7TiR70Z6Mh6itVHB4doHN2ijsvv4q0wfRTH1EaqNWqGI2GePp0D8w6atZWsLa+KvBJJpUMJxlLso/0lDJcief24ot3BZb5Yi0KU15XV1vqIHVmDKfpKiGWUl4yoI8ePRQgqdTrAkqUar77/XsKUHrjYx8TOKeMtKDzGyjd9+nTZ/Iq2tkcZs5c23FmrMlBLLEuFjAanuPho11YaRs3b9+GZcZJv2QJPSxQLhWRChf45je/gRs7t8AeWfZofuMb38Arr76mc6SE9vRoH3tP9vDKq6/Im8lzJKBWIE/A3lwbT/b3cXvnumZxenqO1eaqqonIjpdKsb+XUmW+yGiTcdx79gTFfF6LGLzufA/9pUYUIcdFh8BDY6UOA0zqZbXNVOCqXm/C9Qj+Ijge/81Evz9CsVqVj1ayZ9MU0CSDW63xHinqXHjclOi2u+dYLDwtZty9+xLqlbh6iKyt5pdniNJFUFPawO6TXS103LhxK5ZZuz5mU0cduWSrec98//vfl5T8rbfeQrfTUd1SqVbHfMYFkdiHquqbaKEaoUI+p0onglnO1GZPb9rGWbeLUq6gWXEulADT83188lT39872DkwmEUcOdna2EYVpLldogaFQLMENIsxmTO+1xeSmUuyEpe82RJGBUoCOj/JpJgLzOMnaxunIwMrKKgrFIiazKULPxf7Te/i/vvY1jMcZpCwLi4RRXcYX7N/bRwJUn8vYk50mE1jqBBKgutRxJztLJvB8JpAA1WXMPWZUI/WMLvDWW69jrbUB2y5gNJsiiphaC1y9ehXwmXgUszDFQgFIRXooJuM49115FydixLIoEczNp3rgJ8tKwMsH7WptFWfnHUIWZLNFPdyToSpRQqsuzUDsKJk5006rR3TYHwnQUn5pU7bpBaqhuaxMmY4GAmvD8QDvfPtbePHOy6hUVhQe60WURs4FjB8/foxctoCMaaPVaug4CQIY+rO5uSFZK4OXTk9P5L1lom5rtSXGkOBndZUhRGQKF2J3CTwouWUCbuj7eLK3j63tLdX23H/0CLVqBd12+73Am7svvaR6GYIdymPpS+y0zzTPZmNVSbY2E4znMdvJih16JTudI7zzzncV1nT79l2kzYx+zxlNfQYi2fCnM/z5n/85Xnz5JbTW1rVP/vr2t76DX/rkJwXov/lf/0Yy2Vdeeg3b29sK7qHkl58nc0jg3x72FWy0vb6BqapSQgUSKUCoUY/Ds9w42IgSYlbocI70siroyPPVfatUXfYdpUKcHu9jtbGCajmP6WyIcOHj9LyLbL6CXK4k2TNBaqFQwUn7XMfCcyPAJrvMe4zhXa3VdVy7ek2gmsFNZBS5qEBGmbLd7e0rGNIvncvH3bdG6kKGzFRoR8d3cHigz66trykIigsNBO0Mnoo9xlPs7+/rnr516zZm06k+O2Zg1ZDXrKwQMVbKePMpPJeLKLaClXhd+W/jKaXMC9x84Q4Onu7FFT/0u4ahqp5yeVP33PVrL+g+K1cJYj10O33Uqg0YpolcroDzTl8LEmSKLTOuyYk9yUxopic8uOh/ncep3DkuPAy1gMJ/o3SaadzlUhXu3MfxwX38+6/9MTq9ED6DsFIExsnj1DK+ZX9wHwlQXfbEk/0lE1j+BJJv1uXPPNljMoGlTyABqssYeQxUycgVC8Cbb7+BRr0lAEGgulg42NzcxmAwQLVIGWP89Uumj+CRIDDwPZg5Siht9M66CiNqNVfEptHPyYf51moDszklqgQyoUKR8oUy1bECZJTyBj5TeJl6G8ReTjutsKSzk/OYyTItlKp1eTXjLlNyShGiIAaj7Co92t9Ha20T9fqq5MR+FGI46slHe3Z6Lqnn6kpDx0wgx0Aihuny9wStBN+dTkeeQobSkMXstDvyk5LRE0Ajy8r6FMYSh5HqTnpnbWSLBYHWtG1hOJ1wU+o7ZXhTt9fGm2+9KVmtvIUO62UmCJyZpKvbW1fV88l+TwYhEXgQbJC9NtMLSVP39g7wxuufQKFQxtxxBWJL1SpGkxEGvQ4O9vfRbK2JnV5ttgSWyBTH9Sshvv7//JXktuzdfOvNtwV2yKZSwqtqmWIRsyCQnJQAhjU8Maim3DQFO2NpfvSSclaz8RjDYV8VRY7DRY1IIJMhW0G4QJu+2pyNQe8cqyt1hAsH1WpBIVH7x5xX8wLwU3keIUX2tNfT4gD9z6nI0KKA5N/9vo5z+8r2hfTXk+zc8XiPLgTOGOBVLpYFrAl0GTbEwCym90qebpk4Pz/TAsf2latorrRwfHyKZqMlEEtQzGv7+PGupLb0Y4txZ72L6no8vYfzJXgNPAezyRCt1aak0KyMMdm76y9UvxOEQI7+bPa1qrvWRug5GI476HS6uLJ1A/X6CiYThnflYJnsPGW/MNOZ+fmU/peLF0wL5nny+AiqKZ/nokC325P0nPdUpcqFj7bu4ceP7sP1FiiUKlipN6UwGA1O8Hu//3s4OXOwMEOkGDkt53DyWuYEEqC6zGkn+0om8HwmkADV5zP3ZK/JBJY6gQSofvjjFu6kry0VIZdJ41Offhs1MlpII22bGE/HuHL1GhZBpD5I27YEEBh0VC4XBTIps6SvlO8h25YvFvRgHjAR1YjgeXP4zhSWlUaUYgpwpLCfdDqrwJ/xcCwvJxNhS+UcZlN6T5k8HEhiSU8jgUG1UochoETAZArMUKpbyMcJtkz/3Xv6GCurBBgV1cPQy8cHf9938ejhQyUKZ7MF3LixA4NCS4YKsWt1wYTXSDJR+hgJtjbW1jCdzXB2fIKVRkMMlcn6EFbMIELWti/kzGn0uz1VszBgiYCTYTeUlvoLspEOnu3tyYu7tb2pRNfQDwVWup1j2JaFWn1FsmJ6fRnwxPcwzIey11ariU6vg0cPd5HPl3D9+g1YmazYYUp8CWYJ/t69dw9rm9tora4q8Ihgkn5Zss/9YR8PHtwXK8zZUcabiiIl4NqWrX5ZpebWajg5PUGpyH8ngHfFnHJbBGgEYIYZy2pHg7jftlarC9wScDNVmS9WzbD2h3Lu3vkp0ib3RS8z0O6eYT6P0Fq/JtDF4xlP2Feafi+oi0FIBP18Kfn5+EiMOhdKKAGntJWAmyw9QSnnSxDLYygwhInhSqYZV8IsQvl26ZXmgkuv1xX7utpcE4jlesd4Eqc4M7yKc+LCxpUrV7Rvvqbzmbpc6Rmlt5WLF/VaFWcnh9jaXkMhz25cAtWMWl8ZDsWO1zRLnSjVLZUUrjWfTWCkQ5ydnOLK9o7m7Tjs5+Vn6UU15M1lLyrvI2cyFfOZTuOidmeu+4z3ARljx6XMl1U7AUzWCi14PyzwbO8xTk7PJa/f2bmJ0AcWwQi//wd/gCdPBwhS1DTwlfhUP/xv2b+7hwSoLnviyf6SCSx/AglQXf7Mkz0mE1j6BBKg+uGPPOSD/kUaaalQwNtvvym/IcEn2U2Dv9IWrAvWjQ/n7nyObvcc2Sw7MR2xhpViQZUXleqKHrg7vR4qpQI8b4ZCgXLWCaLAx2ziwPEXKFXJZNpYaaxiPp0JrHR7Z3D5/nwJmUxBMlWCm063Lbkn5a6eD6xvbMkLyARU9nsSqLAWZ9zri82tNmto1tdg2Mw6hdhXBi11zk/kfez2R2LKttY2LuSTUMCRlbHks93b39O5bW1u4fDgmcBLsVBCnlUq4ylMO6MgHdsyBBIJZsjo0efITk/KeCk1joxI6bAE7UwUJiNGlpYgkqCUbPHB/mMlvhIPNVaaAsjsn+UCAAEiZbVEd5SOfv2/fh22lcHLr74qpoznzfRfykd9ZybpbiZfjPtBM7b2S5Cfsy39W2ik0VhdUafmeDzC1vq6WDkCTcphOcvRcKCZEJSqnuYitCruw419rTN3irQRHxNDh7Y2tuX7ZNhSrV7RdeK15Z8zVhp7Tx4hiihFzYrdbXc76PcmuH3rrgKOKD9mhyu9ztPJVPvh/gkOKcHl3B48eCAgWiGrr+oeLj4sxPQyOZdANpPlQgHrexbIWrYAeMpgXy4XTAz9GvT78glT+ksmkiBWMnMm5LJOKJXC7qNdnfslUL2cM+dSWqmpeiYVmVgEnjyqKyu8Xy2kU6GSetmT6y1CyYoXARlxU+xupVyKE4pTCww6bcmvyaByUYJJ1pRiqz/YMASq5U2dTpmFJJ9pFAZIpSPdo1yISactzN24R5XSbMqdZ5Qjex4WYYBer4/T8zZW1zaw1mjBdYf46h9+BU+ejBhcfCmO+PC/ZJI9/J0JJEA1uSGSCfziTyABqr/41zg5w2QCServEu4BMo4MhWFtRrlQwK/+6q+ILaxUynEybC4rySIf5PnAnkmzs3GOyXiIs9MThKBfMSXmJ1ssIlegJ64iGaeZslCv1fTgXMpncHTwBFYur97MAkGf40miWszl497LCUGSK+Y0RebVc8Wy8qGdjCkrU1aaa2LTCELi2hJLklMGOA07PTGZVi4juePUcVCr1jAeDgRWpuMBms1VdNT7WkCrvoJMNie2ld5Eyje5n729pwKUBEFkjiMCzGYTrr9AIVsSKKOncLXZUMgP57L3bA/ra+sCmuwoJYjyFp4qURhMdHR0pMqWSjUGcnEPqInvv/Mtsbln523cunkbzdWmgAoBG0GWQnhSkYDr17/+dXkXX3n1VTHSBCKUgFqGJekvPxem2Odq687h3Ak+GZR1eHiE67dug2WmB/sHODx8hs9+6tOoCPAaYhQZ8tQf9OTLvEzO5TZarZbOkf5UAvNFRB9xDGzJQkYBYJqWQBKMEOutDfW2ZrK26oK65yeoVstotdZgZkz8l7/+L7h+7RY2Nq7oHrvsX6VvlyCSTCoDk5hKS7kugdi3v/UteUZLZTKTKUwnMwxHY6yuNsTcnpydSMJ95cpVsYoZyxZAZKesJN2ahysW9vzsDFevXZP0+fTkVF5kO5NT8BKZ+3v33hWrefXKVaU67+7u4tn+M9y9cxfV5orkuASh0SKEbVKC7qmqZuE5WqyhjJksKL23RIPqACazG3gYMe2ZtPLCx9bWhjzaizDCaDJDqRSrCLhAFISO2PCnu7vwvEB+Yd7DqjQyyaiW0WisolytCZhzYYTyZUqdCbJnMwJi4OGjx5KmX9u+BtsK8Ad/8Ic4PHJU3SN6O3ktfQIJUF36yJMdJhNY+gQSoLr0kSc7TCaw/AkkjOpyZk62i9LfUj6PL33x8wKG7CCNQ5FK6tYkCCKgGQ2H6oU8OjxQr2aK0l7XUeooH5TXt7bRam6g0VxFxmJdiQnbzMK0DXRO9hGmUvDDUDUeZPgoW0wtQvWhssqkWqvAQFqsFI+DfkMm7pKRajbWBShKlaoYONa3MJyIGkb2dZ4fn4r9bKy3JF2uN5uSKbPrkv2Y3fYZ7t55Ee1eH0+fPsWNqzsCBWSi0kYKCzABOcR333lHAOX69R3sPryv897c3BSDNZxMlHxMySkBLntEyc6yzmZjc+OinzQl2SbnMXdnAtX898vqFoI8SolH/RHGo2FcHzKdigm9eeummFC+N/5lYDQd4+z0NP79aISNzS0USmVJiUejiWpkZsM4JTmdzQjQ26Yt4Eiw/eThrvywL9x9Gbl8Vkz0n/3pn+D1l19VVyxDsAjoCNQODp4pkZc1MGTu9g/28dnPfPY9Bpv3AcOBDJPdpGOlymLB/yQbOD49UJIxPasMKCILzoqis/Nj+AyIymYUZvT666+jWlkRqCIQXltf133FWhhW7NBPutZaQxCGcDxHQJNeW4JnhilNRlN4BGaSDI/khSbIjWW6kfZP+fTCi73OCnay2bnqqLLm/rvvSnLLuiJu+6WXXhGrzG0QOO/t7el+v3Xrlj5Pj/F5+xwff/NjYkwtiwsRAbrn52g2qjBSC6w0qkiFIfyQt6MBO0v/r4/xcCIZr+95+hnzFw5SQVxRtFKv6pwyOYZG+ej2B2LHyZr6wQzPHj/S8TabayjkSjpW+aPTaVUE8V5g8NWV7as4PTvXzKxMRgnBlIJ7gYeZ4+Dx7mNkrQzWVkv4D3/259h7MkZocdEhAarL+Yb9u3tJgOrzmHqyz2QCy51AAlSXO+9kb8kEnssEEqC6jLETDIUgLVYrF/HFL3we7c4Z1jbWJE2kX3TuTPUAn45SCrWhx48P9TvXr8lbytoa1l0wvOf49EgBL7dv39FDNJ+rZxNX7Fq/R7AF5Aol+BehTDxDxrnQVzkeDxX6wwAj31ugUi5iOhvj9PxUFSYb65uYzFyULsJj6KlkAiqZvkXk43j/UL67WquJRq2pMCgxngTChSzm04m8mSS8Tk5OUcrmBLronaVUluCL7NTJ8TFWVhpiAcejAVyHNTFF5HNFuAFZNIIBBvXEXbL0CtKzWK5Q8hozmpT1FkpFeWTpNWVAE2WpDCySnDeiXNnB/t6BfJ3s5dzff4Zbt28L+PI4COSGo6HkvZw538dkYHoU1zc39XuCTrK3qcBXxycrhWpVJh5HCryaTEcYtNmPOsDWlevIlxgqdYqTkyM40xneeO0N8KIooCefw8npIfr9njphySTeunlL1Tr0WbKqh7Jk+iFH06GY19VWCzk7L6aVNUZkpnldcoWiFhHCIMDxyaHOhTJXsu0LRGiftZW0zIReBkcRdHIbBPSUKd+9e1e+Ui5kcKbf+9731KP6+muv4/TkTNU8EZcjTFbPeErRZd8pZ8cgKM5l/9mBgD/nRxBPhpIAlkD1+o0bOmfeJ9zveDrSogY9ygR27OclgOaLiyIM9KqtVJEy6RfNaCEkl7XgzEYoFjJK3K1VKugNRsjmCshkyU4PdC/z87yeTDu2syZmw4GuK5OQuT87U0CGDC11DSHvFwcPH30f/X5HC0XbV66jWl7RQgmZVZvpvuORgKrY3Ytu2WK5KqbbdTw47gRp0xD4v3//XYYvo7Vawh9/7Wvo9Qx4Ee/MJEhpGd+wP7yPBKg+j6kn+0wmsNwJJEB1ufNO9pZM4LlM4IMCqpIt/sArTov9aL0+vHMg+0dSz0OlmMfnPvffS85Lv6W8b44raTBlknzgpzSWPZlrrRZq9TpMK/YLMomWvkcyrEr6DQL5MNkhasASeDk9PkKxXBJb6i5iD53SUE0LtVpFICJXLMCbzgVsavWq6lva7XMgxcTfmiTDBIL0RxKssN+TXkOG6Iz7fQHCamNFvauU/nI7Oda3BB7SKQgYMZWXIKxgZ8XGKSTId1Q9Qjnx8eGxQBGP6fz0SCmq4SLUOeaLFTFxlAMzvIYvsrIHBweo1sry18pb6LgYjEZKFRZwYhiPwUWBSPJdHj/DlI4OjrG5sYnW2iq+8863tU3Kk/k5Mr08x+FwIFZ55/p19Lp9sXu3XngRfhAH4lCWnQ4XGA7GCFIQGCdDSAA4n80wGYwkO11ptCSPHY9iJvzw5AQ3bt5CpcJ+UgYXRTjafyIAzUWKUX8sJvP69esC15SLUtZM8Dh3yQAHkv5m7ZxYvAghptMRYKSQLxQ1+8Cl3JXMn4W1tXWMWffiuJLh+q6r85T/NZdVqu75+blYRAJVpkhPL1KRn+09kyyaclyC0HTK1HlwAYLhV5SO8x5bW1sTg819xqnGnu4JMuQMgDo+OsRoNMbHP/EJAWBnGnfW0gtLWTAl1vsHB9jYWNe+LplmLmQwXZkMZTZXjBnrCdlsF8WiDTtjImvYiEzKby3JxHk/Z62sACiDqxgsZmVMDLvseU2pC5jXyM7kVaVE2TwXQI6PD/Dw4ffBUOmXX34F1XIDxWJFna/86mK69cybCZASrM61KEK5dEVsbtz1Gqm2ZxEt0Ou0cXJwiIy9wDe+8x0cHXqAZauv9ef59Q99T//w9+HP83n88LF99atfTZ5hP0oXLDnWZAI/xQSSH/KfYmjJR5IJfNQmkABVkl0/+uvugwLbfPBNRaFSWYs5G7/5G19As9kQSB1NJ5KREgTQj+i4HtzpTAmm9HDGKaMx82eYcdej78/1wM9+0WZrFfWVFfT7I7hk4bo9SULdaIFSoayEU/rpfMdRxcfMmcFijUiUkn2OMsd+v63+ygUMZHNl1bcQ+BFkUCJKVi9tpvVQ74ynSull0BCBhZ1jgjAlrTmxadPxCK3WKsbqh43QOz+T/5KJxdwmwRg9koP+QL2xlmmImfIcggIHrXXW9IxVq+M6caUOARGDl05Pj8S60ltJNpKglOdH9pPogu+LsJDUk0CKvkMy0H/1V3+D115/XdUiBwf7ePr0Cd588y2dG6tgCBqf7T0V88t+VJ7P4fExrt+4pfmXylUBvFG3o0WEMG3Kt8sFAKboWmYax/sHAsqvvPKGJKcEY6TYnh0eIJcv4vbt2/J2UnZ7fryP0WSM1157DQs/Up0LQWapXHkv6McNfUm9GdJEMJi1ctr3bDoWM0zJdmN1TYsCdtqUv5OhTPTVDgcjWJmcWMPRoK/7jIsADDdisBO9vGRFuVBi0A/te5KYt8/b6iotVypiZunlpASb3mTKarkPzpySagYSMfCIiw6UkZMpl8c5lxMzfXR4hE+8+SaKuZJAP73CIsdTsWKAiw6U0VLKTXaXnyPjSZl2yjaVaExA6LlzuPMJymV6j0uYj2bIlSrIEJwaBs7Ozi4k8wx8CrW4QYZ0NBmgnMuj0WxofpT9XiYFs3v42d4uRsM+Nre2UK83tPhhpjOYe45+Xhg+Rdk1F0S4eOD4HjJ2FtVKDWY6BukAa32m8hNjscD58TF6/WPs7x9g98kYHuJwqZ/n1//fd9xHGaTynBJG9ef5rkuOLZnABzOBBKh+MHNMtpJM4Od6Al/+8pef25r/j3pIWtYD0uW+l7M/A2CaaOihXM7iN3/zyygWYw/mpSfTskyl3RJUMJn20j9JVpCSXoKpfLYgMHVydKzwIKbcUgqbLRTgeDH76U4nsXzRc3H1yrX3UlZNw1ByK0FmNp9VYquZprhygbOzE7R7PaStDIx0XjUufNjnMRBE0FNK5lFM7nCsRNvtnesCm4VKWcxlFATaf5MBSUZKHZ921oY/m2LmxEwcASSPv9frCbSyj9MiWxwQjExj1s3MwHUCpM0MbNOU3zN+RXj46D5WVlYEdnOZggAFmV/6TvnvlEoTTF+GQGXsnPZz/+EuXnn5FQShL6aQoJSMKqWqBLJW2sLTvcfq/eR9Qa/lg4e7qDca2Nza1jbU/+nOdX2mro9r165dLC446gMlg0cJ6PrGNmyGE0WhQqq4eHBweIg333wbo9EQYRRh4c7EopLRpGyVrOD+s30BRF57Am8ncHVdtjc3dD70jMo7qaAlT2CwWK7h+s51AVWCP15bsoLtfh/lShXzyQj5TLx9AksytWQv7797X/JosqcMxBpORrrHHj54KE8wJbvUWxOImwarkljlk9ICAxdIdm5S0huDsNCP2euZM9ZiBsEt62m4uLF95QrWW5s4PT3T3CIzrWtP8Hd4cCiWfWNjQ3Mka1wpFFQVxPfVKysCwfQ+05+aTofY2Ghh4QYIxJ4aChOj8kA/I5mMQHi1VFbl04hJwbWa/p7xu1zQYC9uLl+WlPjg2UP9bOzs3ECpWMV85iFtZ7S4cNlXywUmJgETyHO+vO/4a3WlhfGYqcyUiJtwyb5OR5gMhvjmN/8Sw+EMT55NMfVD8Oc6eS13AglQXe68k70lE3heE0iA6vOafLLfZAJLnMDzBKpLPM3nuivmz5gEpUaAfM7GL//yp5VgSgDEh+g5Q2D40E8QNJmhWCjroT9byCtQhg//lN3e3LkiP6g7c1UfMmQFTLmM+kpD6bVP9nbhTibIloryVpJ1Ytoqt+3O5gpTYrYLt2WxP3I+ActlTs+OEKYNpZxmc1WUq1V9hkCF4IuBPQRLhXIeD793L35gZ2JsKqXAIbJsoe/j7PQMxUIBKyt1BIsQQeghZArsaCAvJ8ERJacEFO7cxZUr22IjyahOxn35TO1cEZ4TotVax2A4kEeVvk1WutDjyO0TNNPPu7GxLaBJwMGUVya22pnYq8gkYoLSQX+M0Wgq5mw6n6i+pNNpS/5KYBq4BEEmOr0ztNbWNDN6OZ/s7aE7GODtt9/GfObqepBRpZzWyGRRrVXFchMgE3wdPdtTwBAlq0zJ5dy6nTbSGRvHJ6fqFKVkluzcdNTDO9/5Dj71qU9rQcB3A53r3t4zsa6NRhP98RCz2YTFnALJTA6mbJp+UaYh/83/+zfyVb7wwgvgIgQZ39OzM4UCdYZD1Osr8OZT+O5M9w+vH6W3/P27997VYsLNW7fQaLQ0X87qu999R2D605/+jIA22WaCxcCl/NjC491HuP/gAT7/pS/qHjAiXjtPM+D8LdvU9k9OjlUhRMa2kCtiOBzHlTvsLlWg11Sy8BdffFH3RLvdUQJ2zsqi1+vo/qVHmYyt584QLigd9lEpF5A1M4hMC+7cw1m3g9ZqS9ebL4Jxam3ZMczrxEWRfDanxQeGRqVgSerse2PsPX1XzPz62hbSho3xaM4fUvi+g9l8iHK5Hr/fsnBwvC/wzfuOn6mUaxiPJmisrEhWnDaB8bCPk2cH+Po3/xMePznAcJKDE9FLnRbbn7yWO4FE+rvceSd7SybwPCaQANXnMfVkn8kEljyBBKh++AMPUyFSYRostcgBzm7BAAAgAElEQVRYPn7lVz6Fq9d2EC7iNN2TzjEKZlagxncCtAfDONWV4UNGCqViXmmm09FMD/8CD0EosEAvIsNh2J1JBm//4IlSgIv5ErLZPPgITzDAR2X1QBZyYuZCMrQZE6YR4fh4H8EihZkbIpOtIFcqoVarClDE9ShWLAU2U+ien+nP9LKK2cwWBD4ZmsO6F6bkEiw6BHSgh28suSqBMWtjCBzow1V4LAysrzXQPj0QAON/dFi5Uq6vqkeVHae2aUn+Se/hdDiU1Hbu0Zu7LvBhXiT3EqwwoZhAgowdpbEE/mQAh2MeV0nyWlaeENg+fvJIvlHOQ92omazYPQJMMo+UphKAco5MOLYzGRiLEHtP95A2TVy9ekUzIZgnkHznu++I3Vxb27rofQ0EnLmvk+MThSnduXNXoVRTZ4jdR48EXtVnWok9pPSBEnBSkry6sSHfcIXnI78w61qyYvB4vKcnx5rr+sYGKuUKJvMZztttbKxtwrIyOlem9ZKBprQ4SkVi8emHZuIuwdvNmzdRKVcFLtkJ+u1vf1Ne3Tt37qBcrgKhIZbWSAH9fleSaD8IcP3WDRSyRS1GsCaGiyuLhYtKvSSP6mQ80j26scFjsTEdz3RMvP80AADt83PVEZXL7CpNw3MDZEpZbYsSYPpxi6UCrLSB+XQk9rJYyiOfLYpB5Q8OZ8t7iNeD55DN5bRtguLJaCCgyvPnLLgQwGPgPRUGHo4Pn2hBqLHa0nmRFe6T8Q5Dsf+8t/hzlbEthUixw3dra0uecHljHcqlWctjwTJTGA7PMR8N8Vf/+Y9xcHKO2bwGj8b0BKN++F+wP2IPCVB9LmNPdppMYKkTSIDqUsed7CyZwPOZQAJUP/y5LxAiDVOBSYVshH/0j97GG298HPM5/aF9LMwAVmggiCIM+2PY+bxIGAILVp8QKPiug4yZUyAOpa6XD+c8elZ7sAqEbBjZSSNlCfzk80VEaUNMnOf78rcGYYBF4CO1CJC1DXjzCc7OjmHZWfihhSi0JOdlmA9DlAhsuE8+c9Nt59B7yoQYMw5vYhoqH/QJDgbDoaprCBgoN2WYDUOQ2GHa77T1HkqVKRlmjyvBaMY24DtTzKZDnSd9pcVqHa4bwLJtgVeC1RABht2eEo2dwFdfaEQP4EWXKcEbmVGyXmKgPV/vJcBIWSbq9boqYugdJVs8GPTFJLK2JiADW6uj2WjKeyg/6miEp0+eqgv2xgu39Zlg7opZIwgjG0hQSzDEGTFMiFLira1rArBhFMizyt5U9s4SrFKuTbb0vHOCZ3t7Cm6qsgbIsuWvTBusghlruz49zSkDjVpdYJZ4h4sGrFYhW9jrd9E5O5MHk6wfz4H1O1e2rooJZc0Oq3Po7SVg5TZ4TQjuyCbTf8m0XvpLWZlDtvnJ48fwvLkkuwwr4nVkEm+5HINDJhlzPx9/8xMxsKS02jDlLeY1ThkhztpnOk7KoSllNlJcwCDYNXW/cPGFvbf0MzPxl5LfS0m4s2Aysa1j50x57xOoziZDJV/TP0tvcgwm8/rBpczd9X15aHm/ENCTpR4MmKpMZr4l5ltJvwvW6JiYTweYTroCu5S5x4y5rcUVhleRkZ2MY/AaLgKcnp0oYZo/BwSqWS7OzGZK3Ob96QdTzCZ9TAd9/MVffAX7+6fwsQY/Zerfk9fyJ5AA1eXPPNljMoFlTyD5fl32xJP9JRN4DhNIgOqHP3QyqmlYWHguSoUUfvmXf0m9koaREeiZL2Yw/AhmJoNeu498pSoQFfixrLKQzwoAujNKgD098BOQkRVjoFK705H8kbJF9liu1JoCqZVqFZl8QcCNzKz8kQJnEXIWk1OB6aiPXuccqbSB6TwQo5q6qDEpVcrywTKdlfJfZzJFrz+QD5WsK7fLuhHKYMlmnp6cKmG2Xq0JWPGYMjlb4UKjHoEBlZkLeVnp5WRIkTsfS8q68OcClkzQjSs9TKUT0x/rOWTiUsgoWCrAzJvr72uNFUQLqLaGYG+12RKw5LEwrZasF+tLipWi/JAEZWT1yLjyFytd4rCbCNVaHcVCDMgkwZ7OsPtoV8w2e1MZPuRNZ7EUehEo4Zbgj+dIyTOls+yBrddXtY8UZ/z/sfdeT5ak53nnk5knj/flTbvxBo7QAKDIpehEgpRCohgyuxd7szd7sf/W7l4oNkIrriRKlEguQYocwhNmMK57pk1Vlz/e5cmTmRu/96saAiBIDIboagCbJzDR3VXnpHkzq5DP97hKydWyjEeWPsw+m+2Gbd+2vbGul158Sb1+T5Wy89MCsGGm/VKoalgyeTUMK3Pm2NgGDCRps8hkWbSoNet2T5C0C7uK55ZALGqFmDc1LWsAsstjZ2EDEAh4b1Trdq4sXgCsh6O+zYo6HhhIZNrr60hcIwtI4jw/9olPGvje6CIbzuw+QMINWKXm6OzsxJhM2Flkv+1mV3t7+xYORphUmrKQsDQVQKlctr5fEN1kMXPdvqvYaopSpYpmU40GF6rXqiapBkAzcxh85kjiNdtA+g74tZCnesUCnAJ5lpzNLACafiG0UKd0NVXv/EB+EFqQGTVNXli0RQdAMwFNBJLxPVjx996/Z4sxVPO02x3VG21No8gFOiXIoqV4MdLxo4f6L7//b3XSGytabSr2C7ns98n/ev2Be8iB6lMafL7bfALXOIEcqF7jsPNd5RN4WhP4SQeqgLHrCTx6clcgUaKCV3QPtUGkl195Rp957XMKw6oLBKoVFE8WmsxmlgK7SFIDJKenx+b9g9HqttvysoKBUySjaZJcSkUjnZwem0yXB+3ueteqTPCowl7ClPIiSAgJpKtw8RXPZ9pc7+qCz04GWsQRwmSlWcH433qzrmaLOhUZQHp4731jlKrVhvlGQ2S/1YqBMkAS1TMwpYAfqmwAiQAYJL0A1VJQ0GQ2tgd3QEq7u65qvWny1SQmKKqg5XxuFS/93lAY/3xqSAoFPXP7GSVJqt6ZY2XjLNZgcK4Y0DqLlGW+bt++Y72p9KCenJ7aLIa9kQHVtQ0XqrOKEwVeYJ5ajm0RzQ30wfpWazULUYJ1HA8nJpeGJYVdnUQLSzIu+oGdIzJiQCX+X84F1hbG+sUXXtAyTgwgcs8iC4VZZDaA5ytgy6IB9Tvsz8KwSmXzj4LuAdj0oJqvkk5V0p7xGC8jk0wD7lisMPmr7342YMoJ2yK5GXn15vrWpcxWxrzCMPIfgBiZNvtgcQGwT6AVzC3bv//+eyoWC2KB4uDgQHu7N8wDenp2YtVD+Io9P9Da5oZJqAmCwvM5NjbbHTu1S0ihSSAOkcUaQxpYZy5y34cPH1qibqfdtmNgAQAW1WqTGlUFQdHYbthcvMIGVIc9tVtNtVsNu9YuaMyl6SI95n5Gms3MLMgrie1co9nMWPKt7S27jjHv9VigWWkyOrd6pWSVmt97NHE/PzC8V6w898bJ6YnuvfuuXYtXX/2YUhYOihX5xZKxxacnj9WslzQanCqajvR7/+5/1/lgqiy4oeQSVD+53yz5lv+2CeRANb838gn87E8gB6o/+9c4P8N8AvpJB6o/C5cIoAqjqjRRthrqF37xM8aoZmlgIUMwqgFEZxDo7PhcjW7XHsQBn0dHBwYe6pWKtjZ3DWwBeOhWhXk7v7gwBgp5b6VWVeZ79sDOAzzgLFvi3Ssb04Tc0ws8ZZ6n9bW20mUsP1vp9OzIJK+FsKJCWFOl3jSGdTabm1QT2jL0fK1ZGnFgslgSV9kPHlBST2EyawbcYCypfaHndGHVHcUwNAaXcwWkcLxUtsgjETXVarmwVGQYuVIQ2Hbn1IGUkXd6KgZFk7AWPN8l+4aB4tVC5/1zVSskB9PT2jHWDIknAPruO/cMLFnwUrywwCJLhe04TybsYhD6BjhJvKUnk/fHlz2agEPqWpDrJp5nAK9eLuuZZ541ppDPG7Pn+frOm9+xc97b27WeTfpY92/sG9BCfguwj1aubxa2kllzXHwW0GU1MFVYv8i2ic/W+kHNkxradWMmgFG2ic8SsApTSxfro4NH5gsFbI/HE1vEAEQ16s2/Zn7TxCTABB0VCqFJYgFms+nEADPAFyDJfJIURpPgoNYHfl7uJfywXNewhCTcBYBdMZyFgm/HhCwcFtkCs5aR3YN4QVmQiRaxbTvLErtfrwAnknGOhQWNQrmkNPUM5MbzBUssJgmndmaj21GRgCULH3NBX/Tc8nlmxj2O/BfZNfJj+oG5bwDbnAv9OGEIC470fWn3J9Jh0n6RCT86OLSZ289XgfcWdHpyoq9+5cu6ffumWt11S8Ym8IuqGhY6kCafnjxUyUv08O5b+uM//g+aLIHrN5QEobG++ev6J5AD1eufeb7HfALXPYEcqF73xPP95RN4ChPIgeqTH3pK4q8KVuESRz399m//ml588WWdHPf06sdf1eHZgTx7uEWKO1NrfZ2YHpMdIvEkPXY6GapZb30gtb0KErWApGrF2FIeib0wsLRUAAuS3SCThoOh+U2RzWa0SfowUgBAmNWp5tHUQO9smUhpoHZ3S2GprIv+ubrdNiY8AzK1ekP1Ov2mkcJK2cDFIpoZewfjCTsI0ALkABRgGa3upVRSBdmlJwMg82hmAAF2q1GtGPhcLOcKfd+8sDCcgIhFtDKfbhKvzEe5pGd2MTP/JjJdmL/RaGKA2smha1a/AnimVoXjw9OJ7xBwSJcogIlj5BxgH5mHhVbJhSIBsPg353QlBcUT2+8Ptd5uXbJuRQOd+Iv5DAAJFhngBpCHDcfjC3sNGCWoiACjnZ1ttTpNmwnHgtw1WeKbBHi7ihXez7/5Hiwk2784P7dtcm68Z7EExJftfuK6DycDWyQAcHJfrKKlHSfSVhYsbNtF1xfL3BxbS1oy/ajIZQN1O/iCuY6smOAVRnYuY4IBno1aQxXAtIV3ycAyrmXuI2qPYKAB6LwX1pf7AT8oNTy7O7u2T2ZDxZF5rlexgVqYSkA68lv6YQF2tVbHsaURQDVVFM1Vwyedpqpffg+pN77kJM3MmwvwNRkxVU3RTKN+X0fHB/Lxs1Yr2tjeNjUAnlpmyUlwjoD2Qlgy2TDHiAeZe+XmzX1NxkN96fW/sECp5559VvVWV+VqXTv7d0xqfn52qmU01Xh0pmw51p/+0R/q3t2va770tApuGqP64+pifvK/pX629pAD1Z+t65mfTT6BHzSBHKjm90U+gf8fTCAHqk/+IuNR9TMSdqXlvKePf+IFffpT/0DlckMbm5t6ePxAwcqzQJfJdK5mp+vYHj9QRmKwMs0nY/NURsul0hX+x4rJGtfWN+zBGyBJPUmlXlXL2MW5yXCzeKXhoG8P63gd8RoCanh/Ad9qulLv/Nhkp6MJ+yyr293SPI4NwFaRQ1bw9vkG/khktaCe5cLYPpfYGhloINCJY0bFOri4MPCCvNJYpZBkVvyfThZbBiwAZgouLRjASKItAAjABbjrXfS1u+38sVS1OI9qokKpYsxpuVozKTEBUbBr7I/U2cAr2PnBjOHtBODhtUUCCiNJFhS1IQAV+jZhegGq/BtWleNl/oAe6/8MQvN5dhtIlZFOe/Y9zhlvKV5gwnwMfMEGzwHONfdn2aUszxczW1AgXAkzLu9nDoBcxgNgA3QiAYZJ53tXElTAJ/5d0n9nS+S3vgHPLI4NXBaKgbF/AHQvzSwZmfdmgOaqOwfex/E6eStAnCTeIhFfFkAE0Oa/s4tTmyHg1RjLOFa9TIeub1VJeFczZM/VqgP8kVskmCwWlpzM+1kwgCVGfttqNu14ppOJCgpULhVVCFkUmNsPHvPi85wv9xj7nC1ZFKmrXiqZdzZesm2nKvDDsp0H+2cxBi82YBqPsV03m3lJF70zPXzvXTXbdVch4wfa2tk3sIr3FMBPqBSLEsWwZMeC/9Z+5pSqUirqW9/4mu69954+/vGPG5NcrjfVaHa1tXtDyzjTcHChxWKoxayvs8P39Sd/+F806D1SFAdKCne08ovGHuev659ADlSvf+b5HvMJXPcEcqB63RPP95dP4ClMIAeqT37oGV7Cy3qa1XKgvf0N/eov/6qq1ZZa1MAsp/JiJJOytNHJfHkpPwyMgeRhN57PFcWXYGwKaziyag8esvFK8qBvoTgAGkCgJ+t5TKKlSR0BgTBoMIqELgEw1wC0i5lOjg6UZkg3EyUrT5ubewZGkBcD6ABZFRgtUnb9gqajqYqNqoErQCWBULVyRUHoEmCX0cI+1211bTuwh73x2L4G+8mfANUGYGflgA9gKQgdi8yxAhQBFHMqQACVq4UlFXNimV80j2St0dLpybEBUPpU8fMCNgG7vd6FgXOk0rCIfB3gCsBlGyQSA2K9gF7ZpZQ6CS7AkWRg5oect9FoahotrJYljZa2LVg3AA4sHkAL8Gdy1xhpK1LVwJhnzg12m68BlgkcAswDumezqZKVk/MSgORemR0LjDQ3Q4LnMkBeG9iiwHwZWYiR1QKVyubBXJGUWwjsfSxCBJkDfBxvtdbSeLZwbHuWuqoU34UfAeo415XJiX07D1hV5gTjzfcdeC6Yh5VzIuiJVOZi2TG/tigQeOqPekoyX5VqzXmIL5lKPsO5cN8y93qpaqypY3LdogDgkGtPii9s+jJiMUP2vRH9u3YNI1XLRetg9QplnZ2fmWSbeeOZBWDD3pPcjJS5Wano7OJEd+++rb3dLbvXL/o98z7DUiNhZzXF0oaLoUohlUUkOvfNmw3YfXzwSA8eEPyU6vbNZxSGFd2886x292/LL5RVLFd1dPhAg8GZkniit7/9FX3pz7+gYe+xEpWUFZ/R0qOlOJf+PvnfsH9zDzlQfRpTz/eZT+B6J5AD1eudd763fAJPZQI5UH3yY4fZ4ukbrsZL52q2S/rFX/gFC6tBSogkcg7DZrUpA0XzpTY2Nxx0SQGWsQENgJX5ChdTe5AHmBmrNV8YA0SQzOkpfY97xvzBFHbaHQtd4v0wn6S6wqLCdA0vziyoaTaf6BR5aalhgGN356YeHxxpd2/XACpBOuPxUIUgsH5V2DlkpYAaZJ8wtTBfMH+ATYAygAu5LoQSTCPyWeSwAJ+wWFAYBCbJtTRb89g2bLuc53K2MPau1mxqgQQXJpXt1aqaTKYmK5UC84/CPsLkGXu6inV+cXYpc05MPk04FVUldGAOhiOb3439Gzq/OFccR+ahha0c90c288yTgVtAGSB8Ga+MDQYYhZ7rTWXhgD8JDwIgAmjt/Xg3M2TefI20YyejBYgCBAGG9Hl26XQNA2Np7ZoWQ/PxApbKpZJ9dhEvDRwin+X+4LipdWEfzBX/J9usmp/SM5DKtthHDAgNYE7LJnG+kp+ySMH9BDjEi2lhVz4gNTFQSEcvx8TnmD8sLdt2PbmwuNwLiWbzudXq8Do8PLQZNLvr9mfvrGfBRhzLzs6ueXTNK51lxvIuV5EW9Ori/zw7cbJfKmXqdZOWl4KSgXpLQfZSTWajD4DsVmdLi5jwpNTOl/uFHlgA8mg4sAUZ7juOczTu6/27b2v/5p7KoQPWnNujB/cNxLc6Hft5g+VmXxwvygPuaRZeCMhC8vvJn/s5bW8hXQ7UWdtQqVwzcMw+YOnH/XMtsrG++fW/0Nde/1PVKyX1h1OFlZc0ynwVvByoPvnfsDlQfRozzveZT+BpTyAHqk/7CuT7zydwDRPIgeqTHzLgL/DgDVcqZLHW1pu6ffuGXnjhFXW66xoOJlYXwoOzHxbUOx+Yf5KAGFAUD/k8lBMWhA8UGSUBSZkSHRwcamdzUxHS10bNfIMALPyTSCoBH3juYAIBJpPp0OTEq8VSsfVyljRfznTw6EhBsaJGe121WtOYXQAGflHSeGlxARivrXdNeokEFLaJfksYUJgsHvqpilnf3FCSOfnsZOhkrOVGQycnx9Y1CljqtJsqhgWTegKwq9Wy/Z1Oy4QgnmipRqulUqWiZqOmbJUas8v2W622Wt2OZtFS7RoAd+nmsLtlqbNHjx9b4i7b2t7eV6NR1/HRYwNf+CyZC69+70KNtquk8TMLDTbGF+kqwAZwBrtHsFN3bU0lP7BrcPfeu7YYwHZIBuZ9sHRsp1JvWTAPX6s1qnYdysWSMcNcT4BqljmAeCUtni4mxkjDULINQNx0Mbe6HQDnYuFAP/O8ksjCIAJuh8OeLSYANlm0MMZZ7Nv5hdM4sT5TmG4IVRYr7NjqdVu8OD89dd7QJDaAaJ7NQtHY3lLZBRyxoGBJyfFKzWZbo8nEAJ1d6411bW9v6+79h2o2G8aIIinGGwwTfHh4YPegyY/jhXmVSbMulouq1QnLyixJmfuMIKRKsWwyW+5tKpnm0UTnZ2e6ceOWNtobipGojwe2eEKLLosWzJGFA9QBYSlUsYD091RHBw+0ubltwBtJ9GwO4CZxeaB+n+uQWSDVlTSanw+uATPudte1s7tv269U6tra3TGZ/Xy+1Pr6pnmO2/WWJuOeHh6/pz/6w/+gaugpmc90dHquVLe1KJasOzl/mHryv2O/fw85o3r9M8/3mE/guieQ/2697onn+8sn8BQmkAPVJz/0JPPMnyoAirdSt13V1vaGXnvtsxoMxyoX8ZXCUMGMxXp8fGKyXtgmQBMeTthRPIjdLnJdJ92lcoZOUhJRF7O57ty5bZJSukhh5QiXATzyID4YDK3HEjaVtNL5ZKZWo6b5bGxMXp/U32JVZxcjra9taX1j04Ap4BE/JH+nXgePKYFDABoYOrpCAdEAIapYDGTNZuoN+/Iy3yTKsIIB3sRCwepj2p2WAetSGJrcczadfiC97Pf6unXjlh1rpVbTnE5ST8ZewaoCfoqVss1nlabqNOhwnWrQHxowC8JM0ylAKlaj3tbm5o6xwfPZVGfneApdci6s2q1b+2q1mgYeCW2CvWX/49HEwA/dn7ClkZ3zUvWyq+NB7mohVpWqscEAVvo8kQLjr7QgI99Xo1bVaMS+neeT4zs7OzcPJeytyVeTpc0xXRHwtDBQDThaGWuL7BZWkyAqZOCETM0NhIM6uS7jydDAFuDKqoLKVTVabQ1gQT1f7UbL5MUGMltN2yfHQf3LwcEjA4PUuZycPDaPL/dMu9U1oDqdjcyv2b+4cOcNq1qmv9ez+5GOWWYH4xrgJ00yrW+48yqFJbsuJBbTPxrwA8B9Ogew1+0epCf1iu0FQBoLHcUmLyd1l/tpsaSeZmTXo9PoWD0M9wwA2hZASjWbF5LxJFsaO8rXDg4fqn9+onqtoVarY7NM09hk79zTgHGSorm3YOlh2AHZyOjxETdbHUUx6cGRsfYAV2Tblmgdhnr7rXd0c3dHk2lff/Wtr+qLr/93vfziLR3df6Dj8zNL/Z0SHkWI1JP/FZPv4fsmkAPV/JbIJ/CzP4H8d+vP/jXOzzCfQF5Pcw33AA/Xvj2wJvKzWNvbHTWbNd28eUOtSwYTH6ELzfF13usZC5RmmSWoGrN3mRIL2MP72Ov11N3oGHtnoUQkzlLmgR8Vn+UcLygyW0CNC+2BlSN4aLlcqFgoajaZaLVCbpvooteTfEKIPMkrGpvZ6TQN4NBBKS8zuW65UjRAvYB5Qg4bEk6UGkC2SpJoYVLgx0eHUubr+edfMD/pyNjSuaq1irHBxULggpVEKnH/g/Ce2XhsAGJre1OLZWyeTJhIgDleSkBDrz+wECZeezv7CnyCmlKT/s7nU0vBHfT7unP7BQVeqHvvvWN+W4BIUAjV7XTsGAPfMxmsS54FbC5MKvvuu+9qDUZtZ8eA1wSpbLmsxXhqgA2gSIAPDPHW1rZVvQBuAXrFMh227qYqhYEuehc6Pn5sc0GGDUBFqgxg5pqPZyMDVwVk3/2+1tbWjNmlP5ZrUi3XLmXDDlgRXkQ9EOwlEtVB78JYSRYjNjc2DUghy54uAPW+Dh89MqBYrVQuk3rxQU+MZeUzdt/BQp88NtCGJ7fT7Or07NwCl2BSszTWfObA7s2bt5RmnrHtSGm55pPZROf9gZ559lm7VsZC0lFqycJLVapl8+lSPcSiCKyl+YdXscmFLYiKhYBmQ0U/1CpJ5XmZyaBPz4/se4Dnje66yZpZoOHY2LaXhS4AK0uVmF+3oFKxqkeHD7WYjbW5vqmwQP0MP1uZVSlxT1VIAL4MqEKSzrkB0rnPAMzT2VwLulctlIt+V+59J8vm+lov62KswfBMf/yF/9d+7l6+c1sP33tHb737lqJ4WwvAtlihcp2v+et6JsACxu/93u/lz7DXM+58L/kEntoE8h/ypzb6fMf5BK5vAjmj+uRnTT2NnxmXJaVLbW91tLXZNdB2585zKhDOEjoJLd43HsAvhkNjgQAUgAGAKrJZpKSu/gOZZ2rgwyPFNgiMmcTvxwtwW21UjO1Lk8yYSLonYfumc1hYVwPDwz1y0OOTI/l+qMAvKYXFK5VMRIps1SpnahUnr7S02FBpvDKwSNAOjC9gl4d4mC9Sbs/OT/XuO/f0+c//lgFUPywZ6CFl11JiJyMD0QDA5WxqwHE4GGg8GKrTbRtzjG8Xdg1JJv85kFg0qSiMnjGAAPpVZqxYt7tmQHWxREILc70u8pei2CXuAvDOzy8MgAKYLNGXqhj+lAtF4thOTk717rt39dxzz5lsldTaOFkZUAUQMdtVvDT2u91uGTtnftFqTWdnZxbY46piCIqiPmWoB/fv65nbt61HFaaO8CeOp1qvuP7PIDAACaPaQy5cAdBXNBlNTbYN2GEfSLAB1vyH1HsxnVoFDEB0f/+GhRbNF7GF/XD/rOKF7t27p0ajZj5gMDTXq9lqf+B5xrfc7jR1dn5ux+JAZqZ2u6n+sKdWvapHjw5M6vuxT3zSemuRf5unOE3Nh3re6+v55583Jtt6Uy/7VC2JN1oYUxlkAFDPzrtcJZzLIfrpeGL3VqlaVvGyUqdUCo0pXiULmxVMcbfVUblStZkORn2TJO9s33DSbRQGq6XNxcs8PT4+VBj62uhuqIBhWRoAACAASURBVNXsGiPPK8liRZZMzEydB5yZEY7FAlCxVDa2Gm8yfnHuB5hU9sEM+SaLCA8e3JeXzvTNb3xdX//Wt/Qbv/551UoFfe2Lf6a33vm2JvM1xcWCqQrwU+ev65tADlSvb9b5nvIJPM0J5ED1aU4/33c+gWuaQA5Un/ygrWKGB1akv0p18+a2PvHJV3Xv7tt66cWXVa+1rEoEwIgE2NV9uITXCElps2mewt55z5gsAC3ADdBGUBK1HcUCcknHbsKYwvjgvyT0BiYRsAlbW683VGnU9PjhgRqkrs4n1k86mdGlSrVH3fyNKX5Z31PTGDIHFNn+cDQw6Wqj2TLQIQKDMlnNDgwjYA8ATQcroVAAUaSXpM8CdACyWzubBkJgYyeTsdr1hgFdmDYY1XqzauecrFLJD5wvMwgMrFsq7XxubBzbXl/f0OPDxwaw+XuS0s+Z6OLiwqp01rqb5lvM0pWF99y//75u375tQKvTWTPQyWsEI3xZ08J2v/jFL+no6Fif//znFRCQBKNbKGo6dcFC9t5m05KW8TsCaLe2d/Xw4fuq1hpuoaBccuc0mxpYbbUa1kfKadmyRYYMe2FMd0rH7uUiA0B3NBkb2DYfcLlmdTeum5aFiMz2HSexAVUChzi+VsP1l8ZJqrBUNbb0+OhQ5XLRFg4A97Cuo+HYwC/eXkAX14H0YNJ0kZvvbu9boBS1N4Qs0eHLYsn52YX2btwwoFfwkdJSB7NQtFoYG0w3cLlYMQk1YU0cK9eKBQSOHeCOTLjRrOvx48cWjkV6MQCcv4d0xE4dk0lH6ebWhqLlzMmo601NhxNtbW6rVC4qzlYGiKu1pi0C8PPBvW+S4SzT/Yf3bRHm9u1nzWM6ncwszMsTwDmST/J0qazZBG93w+4BWGNLQk5WipekJrvFEIKaAMEA8r39XT169Mi+/sY3v6x7770r+aE+9anPanujrb/64hf09W98WacXJa3Mo5oD1Sf/G/Zv7iGX/j6Nqef7zCdwvRPIger1zjvfWz6BpzKBHKhex9gBiQWlydL8ja++8oK2t2D/Jmq3Wtrc2IZrdbUyiWdBSrA54+lMfiE08GCBRZO5+Sv5Pqmk7U7bgKtJeJdOnmv/5nOBFJYK5qO8qhYJC0VValVFgCJkl+QQk8gbIWM9sX97XqjM89RoNQ0Isj3AIWlD3ioxySryTi+kf7IoryAVL9k+AKWrh1ka8ByORqpXAW0FLdPEKkjm85kBJAArDCvgHHazVirp5OixMaLd9Y42ukieC5ovV5pHC/ssx8JcYATp4oznkbqbsJdl63iFdURqCzBbLOfm/c0y37o7ATHj0dC+v7e3p+OjY+fDteqXoibRzG4EFgmQzH7ta1+zmXz2c59TvVQ2yTGVM8Vi4YOuVOpc8Da+/vpf6vO/+ZuWWjuPIwslalSblvQMcEIrSkULSb8cB75TpKgEP40nY1cXQ19prW4sM+wd1KmrElqZFJeXWwSQhW4xM8KJstVK09nYWPaCX9RgCCDuahpFji1crSy8iLAuJMuA1W5nTSdHpwbU2QcgzC94Oj05MdC2vblriwSELB0eHajbdoFVg95QG1ubdn+0Gm3XebpwcmgLPNq/dclQZ+Yh5l7he92uY2+NOb5MreYBo1gINRgi+y7Y3AHeqyUhXXb69rNydn6kjY1NO5611prJnaldQjOOpJ7gpVXqu3Og3obk5CDQ/YMHdn+1W2v288XiQO/iQo1Gw84L9htP8NXL86lEmtuiC+dFcjH3M9U3Fxdn5qktISsuhXrn3beMZUXme//hA73yidd049YzSmZDvfvWV/WXr/+JJrN1rQrcd39T9msLPN/1uvLp/qi/iX4c2/n+bXAMH+Z4ftR98/4Ps93vn8EPOr4PM6dc+vthppS/J5/AT/cEcqD603398qPPJ/ChJpAD1Q81pr/3m+xBbZXKDzLtbK/r1379F41RnYzGeuWVV7W2uf0BUEJ6CYOF3HK6WKjd7Zqnbz7BW1e5rGQpXUpoJ1ZRAri6qjqhxxTQivcQNoowHkJllsvEQB8yTMAAElqqYmDOzo4ONR7N1Gy0VGs1TNYLSMJDGML/WVASPlqkkiutMtdfyUN9o1J1Hs7FwoAY/sGgIJ2enZrnMVtJ81Vi2wKUwUaxPaTKJiNOUzWrFY2HA/NzPnv7lgHCiNCfMoFFibF4ExKCechPU1WKRR0BojY21Gx2TO4ZBI7xpA2IY/GzQBubuyoVYYKHxvgSbnTz5k37frezrmgJUI8Up0g7qY1xMl5qV77whS/o+eef06c+9nGTqwJUCbTyPdl14ByQNf/X//bf9G/+zf/o5lPwnHQ0cowvzCmQNJpPJZ+qEipl6gakYVs3LEkWvy+MnkucBZQnsNLnF9rc2lI5hKVcuIWMS/8rIUccAww0YHdtjcCgwEKd8MlGceqkrEGgBw/eV6FUMIacz8Oq04lbKdcMLMLIWrULTChSV8KUkkwx/uV0pfnChV2xAELqr08I1mV4E/cXvaOEDuHVJdSKPlOYXY6XhZWT0yNjL01uvKLSyDH0BHSxYILv1s7N9xXNljZTFmOooYEV5aAb9Za2N3Y0GQ/tvjbJe1A0P2qpWrXP4IPF91wpFHV8fGidwjf3byuzRSLPAHYUR3YPEeSFyoD/OB784EiJnd+a3uCqeYdZcOFri9nU5uelKwvrOjx8qLv37qraaOnFlz+lztq6/OVE7779FX3xi1/Q+UVDq0LJ/Lw/DHx9FABnCxY/BsB7HUD1ah9/13n+be/Jgerf+/968g3kE/iZnUAOVH9mL21+YvkE/noCTwqoftQHoB92bT7Mg8vTfPD7QQ+QADG6MGHWfD/RWqepX/u1/8Eeuun4xEt4c/+Wmt2OgR18iQAY2MNer+/qPuo1zeKlPfjjyQT0Afh4P8FGdJwCGnhgL5ZCS1cFCFyBUhg8UmOL5RJZqyoW6MSMzTMK00eVR5YQulS0B2CSeZF18nkkm3wNcEFKLCxtfzK3r8GGwUrWAGWe5x7qo6nmi7ExWJ12V2nqKSiGWsZO3tus15X5vkkxq5aku1AlDNU7P7VO15s39pWmyFJLzt/n+zo+OdH23p6BvwlSzMVS5xcnmi0WViNSDEsuHZf3Hh85v2ylrkq1bnM4Oz0zaS2hNyQKWzXJaGoSZktWRmKKvHhFsFJVp6dnBsLpLv30xz9piwJgRK4V2wGsAAxPjk/0+uuv6zOf+azuPPusUp/AnqUl1FodzDIyqSqsZr1G5ym+3oKBKuYI4KJmJo6WVqFTqpTseE/OLuw4buzfNPkozCSMsl1jgrKKoVtk8Hw9Onhgf+c6lEtVqzhC+kvIFInQ7793T9P5WDdu3rAEXQdGO45pj5bmFQ0Knvp9pOWk/hLS5WkeTa33thB6xhwjGWZeSHRhzvmP68+xcbLco0h/AX94hiMqkOJIO7u75gu+ILl5RdgX58P9Qw4YgNWFLLEoQQAXTPBkOla9UdFw0LP7ilAkS1WeTSxBmFogr1A0eXel0lBYAsS7QK1qWNbFxakWcaxbN59RsYxsmo7VlYWJUYtE5RLgFNBKijA/o/zdL/jmAydoizmQgwS7enp0pEqR7tyhyd/ffPMNnZ6c62Ofek3N9oY2N7eURgMdPHxDf/Hf/0gnpxXFhbIQGz+p1/f/nvswvxuf1LH8Xdu9Os6/C1j/uI89Z1SfxpXO95lP4Hon8OR+u17veeR7yyeQT+DvmMCTAqofdeg/jCX4cQHgD/Ng9OMCvHQ4Zj6yz0S+Vrqxt6VPf/JVjadDY0vfe/BQuxtdY/hgBTuddZMK47u7d/euJdMS2lNtNo0JRBrKsZH8apUsQaDxeGLhSPzdHryjpXk6kQyHlYrG46n5AJGNtpotzacLrWCTssRSVE+OHxu4QG67sbZlElAYJLykZcAIkt6VS5LFA7u1Q8dkojiDOSsZgwg4hIXyvVSzSV+D3pGxlKcnQ6XIf+OFeWa77a5juS5VkXRS3tjd0mw2sjCijc0tTYYTNdpt89EC8A3MWWiObzM4PTm2cKjz8xPdvHHD2DrODSawP3LdmC3YP4KQZnM7DoKUYFxhIAF01KTs7u0bez2NYVi7BtAAYKQq72zv6O7duxY+9fzzz9i2iOTt9S5s9gDRs9NT2xfv++Vf+VUDlfgpzf8Z+I6ZXs60mE+UrCLzrVqj7op+zpqW0cp14maJTo4faTTs6aLfV5oF+sSnPq12d0PFIgm5Tjq7iqgBkrF/BP+k2UoP77+neIW/uGpduM16W0FYNpaZMCWkwTCweC7LxbJ1zlKL0+m0LVQLgOh5SKNHyrLUAp1g0wvFki0MrKJIYSAdHZ2YZ9iY9MskZI4LWTRhU3hRkehyD5GMC6OL17hYKmg4HshLWCxx0ml8z24Bx7M/TbYe4It2dTyAbupxjo4P7B6+vX/H7jPYXeZOkq8fFCxtmJoc7gtAb4R3uNGwYKrpdG5+62a9JWh2Qpk4Lq7JdDHTdDpSOQDwu58bF7vtWP/AS1StlBRWmsqCgs4OH2kxoSJprr/6xl/p/qNHurn/vH7hV3/dGPkmoWDLoQ7vf0df/dKf6+2HS6UB14dHqTxM6aP+/8FH/VwOVD/q5PLP5RP46ZlADlR/eq5VfqT5BD7yBHKg+reP7scOVL3U6mlu7m7p+Wdv2o4LVtORKJoOdWP/hjqdDQMp9FiSRAoIgIUiFXdJBccqsa8hs+T79H4CiJBeIpcE0AF6Jv2hsW/49ABpXiFUchkKBFNaCEIDNhC9ePveeedNA6qkoW5ubNkzOwwe++o06wYg6UzNEpJyE+vqpELHpMDUxkwm5heEBUziWMP+iWaTC2Ou5kuPBh2No5lu7u0rVKhWtyuvWLAZHB4eaK1NME5JDx88cJ7WKNXzL72saElfadm2A6PWH/UMIFMjA/A/PX5sLC+eyFa7Y+fIPPvDkZ0Lx7eGXzJaGAtHUu8ymlvwDx7b+SJyvbTlUM/ceU6HB4eazebGEu7u7Boge/0v/1wvv/yiAWHmC5BhpsiBmdnW9pb+6x/8gT7+8Y/r5s07Ci/nANgtVYpKY/Yx0fHjAxWUqbu5Y/LY4WSieqVh/lA8xsP+hYqhb4FD1WZLzXZX84ie1pol7QKm/CxV7/zMujyrlbpSxTp8dF+bW5uqV+sKyxVKg7SIcD0jQZ4am9tqN11AVZxa92lvcGGAt9VqK1qQgls2Fh65L4Dd9woaTicqhSTxSs16TYPhyBYB1rprxkZSGwNhCEueIFZOZYwq6gHCiLg/17odjacjm5mfyUD5yfGxY1/LZTtGFiD4frtRs2odwqAI2QqLvvoXpxYKRXqvSZXLbv6GbX3SmAHWbsFmtnDBSMdHB2o1O5b0u7G9rWajbQsYSKsdAC+qPxrY/R1Nx7bAQtAYsmHrpy1XVCuHGo36Cmst9YYjpfOpKmGmb3/z67r/4IGm80i/9Vv/QpVW267fWqWm4fRMk/5j/ckf/L7ePfE0XyJ3x1ecA9WP/H9QH/GDOVD9iIPLP5ZP4KdoAjlQ/Sm6WPmh5hP4qBP4nd/5nUvX20fdQv65HzYBHtBTHoQBqulK2+sd/fznPq3uWlcXo7HJSafDc40nU33s459QlvjOsydpMBgai4ncdJEk2t/f02g0NnDVbFEDgpDX+dUAbLBT+AqjyUykDVOHgj9wlUmrNFEpLCpZJgbmCCEikAcgTIXLu+/cValU1drahvWoGpAuFMyXx0M8D/qAPLo+kfHikUR6nHh4I2cmw7R+VksQ7mk8PFGr3tTa2p58ulSnI83GE12c9gykFMtFddfWFC8j6zkleXYyhtULtLG+rboxd4DqQMlyqcXCBR4BUAGJyF+Xi5kBEkCnJdbu7csLAg0HI+tFBdzBHOItBVQCtt3c3MwM8MhTUC4aY4ovFEBMzQoMNZJXgBEg97nn7phcmYEjiQbMwsYyB8KEYLWff+YZBcWSeX0BucwNNnU+nahSDrXVXdcSpnOZWF8qCbMw19TnnJ2cGuPqZaken5+q0WxbdyqJ0NwjfupqhlhEcFLgiqazoUleOS82WCzhq4T1Tg0AtlpV81MS3ETiL4wv8mzqXQgTov6IKh0kuov51ECyMZSkZBUCY1wrlaKGQ67nRO1O1665dfumqXmebbbTsba3dxRH1LqMdOPGvoVbwb5zHyLvDqxPNLPt46BmsQGwCMi0WhkWAool61GF2R30zoyN5iLhm93fvSEP2fAicpVAfmCgm58FPmvyX7acxE7aHsdqdjp2DqQb8xmOGSUB3uSEb8RL608lfIxzCvxQo+FQjXrVFmkuhgN11tYUepne+c439bWvfEkXF339L//r/6ZABU1XBIelapfLuugf6fTwrr71lS/q7mmgzA9zRvWH/XJ8Qt/PgeoTGmy+2XwCP0ETyIHqT9DFyA8ln8CTmkAOVJ/UZP96u98PVPe3N/Tpn/uYarW6xtHCAMdyPrIAn2ajo+eefcEYJx6USceFrUSCe9K7MOC1u7tn4AjEAuDkIX08Aihs2UM/4GA2HFtHZ71WM2ki+/hrP2Fm0mKAKmmmUqLJbKzHB05Ou3cDttd5IauNqoqeZ5JZ67osuuTWOHG9qVZjAovrB8bQInml7uTs6ECr1Vjr3TU1OzsqFmuaLKbm/VtOI/ORzqKJgSeYWIgnwPi9e3f1zLPPqVnvKFrFqnD8+G6DwEA5Hs/Dx4cORBcDLWf4SA8M4MBSbu/uaJWmOj06M6YNJhpwArClsgaAtL2zrcV0obX1NWOFYT7r7ZYBVfaBL5hzA/jyGWS+VNVsba2bv5O5s03AK0CS99LFiYR5e71rwKZcqmgyn5kfEqZySVpyrWqM7tr6jtXjZBBtMKT9ntXNnB+fqtNuGwCHOaQGBSb1xs2b5tFtVBvmxcVbjHQZiSxBTYP+mfmSqxXHSA4GE5Wqddt3mkQaDvs6PnmsZ597zgKmmBUpxI+PDg34khjMe8fjod566y196pOfMgYSThYZM8APWS1JyXt7Nwy4mw91NrVjBSgeHhzo5Zdf0XQ2M+/rZDTRxuaGvRdZr/PmegYGfc+FKLnKJOd9xgOc8PcEYbSvcrmkxWysyagvL8PXvWb31zxamjebv5P6yz3K7JGmc3/iX61VKzo4ODA/d5l06cy379HBCqMKyK81YEovtNZoaDwdGzCGHS6FJQPPAN6DR49MJpxmsXoXZ7p/764x/r/1+X+unf3b1n17Pu7be2a9vhbRQGk00utf+GO9/dhTUKoqtWXA/HHqyf+W/d495ED1uiee7y+fwPVPIP/Nev0zz/eYT+DaJ5AD1Sc/8r/JqHb12muflO9likiIjVNtdanBuDB28KWXXjXWj7AZQAC+z/liptOLMwtWwufJQz5Aie5QHuoBmIDWSr1qssnldKpKtWw9lZecqz0wmzc3hZGLTSoLSF3GDswcHj5WIShpb/+GAqpnSCpG0hnFqjcIVcqMdbOalMAxW2yTWpXpfGFpsvj9kGAOB+fyk7m2NqgzqSpTwSTCvp8pjRIDH2e9E/s8nll8iJPJ0M5pc2vb0lzL1ZqBIZJpK2HRejmvuji5avSQUhlCejGfA8DceeYZJcoMqAKKAKUcN/LU999739jYfdi+1DNG+8H9R1rfWJcXIvUcGfsK+GG+AHvOia5awBUzeva5Zw2YAm6RpDJ3Fg5OTk/01a98WTuba9rb31cYAN59nR2faP/GnrHBAG5AYbwKDLDHHvvAx+prPpkpjRNVy1WVyqFmi5kxspwXjDJgnv0AyoyK9Txj2gGQ+Fq5JtS2TOYLxUtScX1jaQMvM3/ocDiwWVRKNQfWFjPzqcKEAqQJmDo/PTXQePvOHThmxSlMaGSeT879zTe+o+eee0GVatXdU5d1RCwwfP1rX9Nrr33GFgsA8QQ5uZrdlVLenaWqlSuWTM0LSbf1/l4y1FlAqFFBVfy9C5J+wbexJuO+yZ07zZZ8+UoyTzdv3tJkOtN0PrNFGJNGF4t2zQhEGg4vDFQjjweo4md99513dOPmLbuOyMOr9Ybi1VIJlTR+Zr5brunu3q6x6rDseJHjeK5iwdNXvvJlPXr0UD/3c5+xzlTmmyznGkYTFQDr/YEuLg5VLiT64//yn/TwvCIfMJ0D1Sf/C/YH7CEHqk9l7PlO8wlc6wRyoHqt4853lk/g6UwgB6pPfu5XQDWjizRd6fnbN/TzP/8PdHp6oo3dfQt6KYcF9Xs9A0mBF9gDMwmmKWFJBedx6/UvLiW+ztsH2wpTxAM6AAZ54yojMCbTeNDX+vqaCjBYfuAkq75nbBHgdzGLL8NvYsVppMl4bD5UelS3t3eVXArCzy/OtNlF7hkYGKpVywb6FsuF9Y+yvYIFJcUmPeZzsJbLaKYknoIm5RfqKpbrWqax0tVSRb+ocjnU2cWJymV6S0PJSy3ECDCAfJcAHPyWbJcZlAqU5MgSV0llha0D4CEmBVDTefr4MTUoRd24dVuzqfO0ErKDtBV5JownKb6379zWDueY0AvrQFFQKpmn0qXilq2KhZ5aA+eLhcrFkpgFwO3OMwA5UnL7BpLwfh48OtCjg4daa1RVbdQN/HJNYE5hEzl22NpOqyPPL1rXKu9LmEmWajlfaDwcWa8uHtEJnshKxfylVKMwm529G8oyzwKfSOMNQqqHAp2dnKhcKarT7uiUZN0YINaya0PPKkm508VEW5tbKoYVu8fqtaou+ucG1mDLYYmzJDN296UXXzJ2Fo8q5x4WPC0XS7355lu6feuO69itsHjikp+5T7/0xS/rH/7CP7S5sEDALAHy1AKxkEFfarveNK+whUKtVqqRtjxDNVC3cCUgbEJCtI8kHI/psWaTkYoFX+16Q9Q2lfCpFosmybXFiiQz4AxQdT7TlXoXp5bGvL2zI5+O1nLNqpCQTyPpbnU6trBCAnQ58I2Zv2J3OTau+fHxid3zi/lYjx++rzfe+LY2tnf1j37lN9Rub2g6nspLY11MB/JhXadTTaY9TXrH+uKf/YkOBjWlyASQUOeva59ADlSvfeT5DvMJXPsEcqB67SPPd5hP4PonkAPVJz/z7weqrzz/jH7plz5n4Morli0UBh8pD8mAn6NHj/TiC8+bvJcHeh74ed7FIwp+xBfp+h+lTrdjnsl+f6C1ta7u3n/fAGip4Kschmo0Se918brII/kP716nvaZ6jRThmY5OHptPkjqc+XxpPtXt3T2THnfX2srilfWa0v1Zr1QNHONDHU0mliTLZ2F6AVPIZTmexWKuyejMJJvTaaICacAhITtzVYoVYwHTFLC8qdOTM9UbdItGOjs71tb2rkp0hxJ8A3srqUtS8dwBNo4DgARg4Vj404KNxhMDGQQLPXpwqF1kwFSSAHQJnuoP9Gd/9gV97nOftXOHxT076+nTn/45HZ2eWzotwBL5KoCRc6PWZnNz08Cd+SaHfW1tbuq99+7r2Wefs2MDbHNNkCRP+6dOSlsta2Njw44XNpKUXmTYsL6rxOCcMcT1es38mbxOj49VL1e0trEhPyi6FFtLuV3p9OTE/LQwgUFQsjnzWbyf/d65yZPHown9OSoXq9rc3tV0MlUY+AZIkd/evnVb86m7/rCglVpJk+nEZgeQo+oGgAnD7Vp4M5PPzqZjnR6fWk0LsuFyrep8z8nK2H4APMcGeAZcg8phSvEhkzx9cXFu7HVyed9aMvVl2i/yZSffTdVoNUyS3uysO8XAyZGFS2UpdT9NS8V+59172t3dlVdAqjx2Xmfz5cLeJppNAfsNS2FukRqNz3nqwDHnTb8rknKYVlht6wgOZF5urhXbOz4+VqlSNYDfKAb6/f/4f9vP6u/+T/+zvLBqkvnhRV+tWkW92UBBIdT49FReECue9vWH//n/0dGkqQRXbh6m9OR/wf6APeRA9amMPd9pPoFrnUAOVK913PnO8gk8nQnkQPXJz/17gWqsrbWWfu1Xfsk8gZFS7ezdVDxLDFAu4rl1W54+PtTuzo4xRYCQw8ePDGwRPoQ0Eh8oiAApY4WH6unMmEACcAhbKviZ5uOJ9vb37AEddo3AodFkrCRLDeQi863VyubRo2YFwIK/sN3ZVLvbMUkw+yj6lwnA84myODGZJCwg+wTM0BMKoOYh/yopGVASRyOFhUBR5CSdk3iqctFXvQhTeGJpqfVGW4StkmYMu8jxNVsdk46uUk9Hx0fa290x6SeAhs8cHR0Zi7m3u6vHx8fWj8mM+D4+3/X1TU2nMwOwNtPxxPyoJyenun//PUvpvXXzts2EhFoD3lFs7yU8iaoWZLMAfr6/mEcGxgmeQobLYgK+4HqtYcFS/d7A2ExAEr5KZtnoNC1NmWNgLshIs1VsLN+gNzZ/aUiaMYm79YrKxaIOHzxQtVrUzv4tpWnBfKTNelWjMcxtSf3+0BJkSQMGyJHg2x/01G21bD8sYhDAFMeJlqvUgON0MrTjKZQCm1m3vWm+4hVM6nxs9xSgkUCkSrFkTC/HawFemUtXZjsEL3HvAcpgWQHZXDMY69OTU+3s7hhzDcAlVRpPtSVVL5cGXmHjuYYAPvpj+RzfI3SKuiDYeBKH2601UxhQLUOdEYsZBV8qX4ZlwbZyj9NjCztL/Qz3iuvQDTQdj6zH9/DgsYHPeqtpycUwu3SdHhw8cuA1imxmrXrVjo0ZOH/3UmGhqEKpbFL0r7/+p3rnrW/rhRde0Sc++4vyw7Lm0VyhJ0WTqRLWgAIpHo20yuY6ffSe/uJP/psOxw2Vay3FeHSVs6pP/rfs9+4hB6rXPfF8f/kErn8COVC9/pnne8wncO0TyIHqkx/59wLVpZrVUJ957ZO6dfuWBqOxVCjLTwvGbtUAJqORFouptje31GrWNUH+WMSH6hvzyMP0lY8PYHlVz3FVFdO7uFApDJREkRqtujGCgEHACKDVI801k2rlunlhz3tnevM7b9jXkMK+9NLHVWvUDcCy7dWM4jiGKwAAIABJREFUwCWaOBMDDLCKeDevmLlWt2NMJOm9gBOkqdFsJk+RyYILpboxS4lWSuO5+hd9A7A3bt20+pV+j/MluTUzgBzHqTGUhVLFgeI0VQ0GL40NjPJegBOM6NrGpibTqQMaq5Ud02g0NRBCIBWMaq3oanb4LFJTC9Op1XTnzh1VKnWr9+mPAUtlA+ePHj2wz+/fuGkgbRWn8gPPZLLst1IpG4DFhAk4o86GECQ6eLx0qdFkZLVBlXrFQo7mi4mm44lJkfFBDodjbW1saWd33wEsz9dsPtF41LPuzsyAFzOTGtWqVit6TD0tEyqLSMVFUjw1VpZ6mXS1snsCJhhJbpb5CouEAhUVzWfGzNK3asFIqafpbG7zZ2GAWcCOGqPZqBv7yfkhtz7rXdj1JCmaWp5SqazhZGzvjWZLxenSrg/HAbsLCIXBRwrMi8UL5tMf9I1lrpUqBkoBhllKEBgVNgQXyfYX+pIXkgIsLaKlHV+5GCpaTLS/s2e1MaQlzwHJycp8riyUsACDvBcZcLx0PbP37t0z3y3yagPm8cqOAbkyCzVI12G3kZQXi1TekJadmXphuYzkhb6++fWv6r23vqNRv6/f/O1/omp7XWGFcLKFpXf7VPSkqUIA+Wis2excj957U29840s67FcUq2igO6+nefK/Y79/DzlQvf6Z53vMJ3DdE8iB6nVPPN9fPoGnMIEcqF7H0FNjVVIvtmCYekX6l7/7T3Xzxm31SKPtzwxUIl0l8Aa5JYDqwcP3TebYaNYsQKdeRWYbWBhOskoNuNJfSfIq4AEmKwXETEeOQS0W1Om2DSQRxkPoUL3ZVEYK62XfJSAGj+J8TJ3LXNF8qTvPvKhmp2vsJDJX2KhyGBhDiC/SeWJ5sE8N5AGQrZPy8hwW87lVilh/ayDzvxLwFASeyWcLYWBVI3S5WvDScGxsYFAoWRdslKycl9O8mEWNRyNNZxMn9Q198x8SQoT/td1ds/fA8HIcgCACqSwIqVG3Yzo/79tFJnQK/2e5WlGfc6pULJgKkH16empgixehVvgm2S4sJNtF5hrB/JWLdl4Awyv5MecBjOe6LZOV65ZNYzUbDZMyAySTxHWVJtFKpVrL0naZn+vKnVmNzVUgUhQvdXp+piAITYaLtzLwCF3ivpgYu4uXdGNty1hN588MDJBZ/YpSYzw7rZb13hqwXMzt8wBErh++ZwAy1577x449Xrp6mo01A3SAewAe3+dc8a2yPxYK8Jfa/UdBLosE2dJm4jpJqf1x9yegj6+xgMD+uE5XKb9OTp0ZYLT3Z64OiXudY0XWTCdvIfDUbrfU7W5otlhZSFMUsWAxt+12u11TETiw3bBZvvGdN9TstLXWXTc5dJC6dGHzciMnzhLV61Wl3NNBScPhRJVCSUkc8XYdHd/XV7/6FauM+t3f/VdaIdWO6GCFXZ7Lp14HybJ8eWFBfrJSPBtpeHaoP/3z/6SzfkkrHwm1k67nr+udQA5Ur3fe+d7yCTyNCeRA9WlMPd9nPoFrnkAOVK9j4N8NVKVqKda//lf/XK1ay6S/p6cjq+6gYubG/g0LK4LZQ4Z5cXGm/Rs3VAwD1asNAzNIHZH54p9E2ohf1EJvLOyoodEYiSjQL7GeTNSJgJjeRV/FUlmlatmAarlcVb+PV3SlBemv9H6uMr366qe0TB2reVXvQggUXZugCfYHkMPnaF2VTf4Oi+abj7ZaralWwYc6UqNVMyaXqGEAFqAEsIqfEOaPF/vBMzuaTZzH1S9cpsKWzGfZqDdUCnydnZ/p/PxClWrJ5KScM4wy2wQUGVvsuWRjkxLj4xUsW2y9p7DSsMaAtPlyaf5XpLyAe/o4kfsCnABcyEQJl1rrrNuxcD1WBCDVqgYeR9b3SmjU0oAcrKTJWVP2KcXz2aUceeYkwKFLwWWRoVFvGyAEqHHNTHqKxBr5LuFNBA5d9uhyjPR1Xh1XWCzYObF/2EqA2Xy2MDYRT+x8NtdKJP2OFPq+SoWi6rznEhRyX8BAnp6d2gydv9il71oVT6vxATAH2MECcx+6yhbZ+cKgOpDqkpHtGiawnBTa4FUNrX7GSWoBgsi/I5MUG3PueQaMPd+7DDhaGnAH1DLf1aUMm3O2RRAWKAp0626I28zzuAcn9nMCG4oMm+Oy41gh3Q2t5gjE+fzzL9i1LheKBpSpIMKX3W23VK6VTUp+8PhUJZ8gLTpk27o4e6zvvPktqwf65Kdf09r6pprNjsZU7yB1L4bGDC9mM/PG+qWSpoO+ikqsD/nP/uI/aTiqKfIalnadv65/AjlQvf6Z53vMJ3DdE8iB6nVPPN9fPoGnMIEcqF7H0L8XqLbq0qc+8ZL2d/aVAG7iUONBTzdu3LQeUio2+gOAEw/2c52enegfvPaaLk6PVa027IE9SROr4Gh121bRQWgNoMH3CpaMC+MEACG5FgDpZTJgQ+ppnK5UrjatxoT3UD3z8P17jvW0xOGbqjXbrgMzc5LhSokH7tQSUvE8UlkCEBmNBgaaAT0k7Zr3MkQ+SShTyeSrAEjACl8D4MBsPnr4UHt7t3R+dm7HCDMKiweQmdCbWixpc3NHZ2enFlbEcfZOT5wUGT9sqWwACh8igJL9A7YAS4Ai/g1oA+BUamVjR/Fbkgy7WEQ6HwxM6gsbB3ADHCLTZfsOTLnwKQAk18BCo1Yre9+VH5c/Aa28YFwBSAoD843WmQfAxvesImhFgNEqUqnowDBzMKZ2tTIABfA0BtpzYH6VugRegLsv+l1ddytzBMwxU8Az4A92neRkvLOcj1eE4c0ULyIN6Iit1R2wjxZ2PvwPn6jr1Z1rMh+7NOnLRGiOixkyc64loBKAx7ECeFk4YPZXiwLGZF+C0ysm9er6wIoCwGFn8fGS4syx2PYL7jh5XTH0HBMBTYD+K38saJB0Y5vLyrHmMKKAbT5u81jGdoxzKmsWc5Nedzc3bD9eEGijs24/I5w7/ttOu2VhUnhISfglDAqGtFGp6O133tD9h/dVqTX12c99ToUCoVPTD/pVAcqPDw+1vbVtIWIL0HOWaEYQ2sO7ev3L/1XDaVVR1rJwKLdolL+ucwI5UL3Oaef7yifwdCaQA9WnM/d8r/kErnUCOVC9jnF/L1DtNAv61V/+efXPe9q5dVNxEqpZqdnDPKwh8lRe0XKhcqVkX+PBf3dn0xgovJiAGqSh0HWwOwAXQKIDH8gtQ00vU3mvwBA1HjBXvYuBwnLNmE/eWyoHOnj/voEtHvjpmyxWas5DWCw6cFLFl5lZd6mBToKNAgJoHJiFVSTEB1AzHAytZxUfKOAHlsuknz5pr46V43xgPQEohZJL7x0PJ7adVrdrjGOhQPJtasCdYwCUFYSs1IXewI6Wy8UP2GSTdiapvZf9kf4L6JzNpzYXAqQM0FOjI888m8h22Tf9qo8PH2tnb9vALYDXQoQA/HTDTmdq1dy8AI+udsaBKgA2zCPSWZhFroP5ZS9ZRaTXmxsb9rmHDx+qWq+5sCEArPk0XegTYJRtWNiQj48Yxja2WfF1gCFgFDmy9eGilYU3j1NVK45VNt+mz7k1zH856LvKo7XLhYCrYC3OA4AcLQHz/geMKdvluJkb15brw/0IaL8Co27Bwx0P98wV6Ob8AJeAT7uu1pPqmG32xeIDYJltc45WH3Tp9QVAksarVWLni/+Vnwe3+LCyOe3t7snLnDeY+5Jzw9NNmjMLPABhao4m45EODw61trVpizopgViTiYrcK8yi01WNn4VCYIsmdNaen51pMhjpvffu6v6De/L9ov7pP/sXFrqEDJ+Xu4c9k/4iYd5YW7OKpsFwZFL0LFpodHasP/jj/0ujaUOLrGFhZPnr+ieQA9Xrn3m+x3wC1z2B/LfrdU88318+gacwgRyoXsfQUykLlforBalUq6b6tV/+efNHLrNU0dLXeDC0h2rYJljP99+/r063pY3NdXtAfuvtN9Vu1LS2vm4sHuDG/ImlkuYwgMhuF4TkuATeqyRegFm70zGABfAx0BOt1F7btNAi5JaVSlGnRwcGMAm12dqh/sOBR0AIgIF0VEAbbCEAcDIcqlorO6B7KQtFdmyBTavYWCxAC2wrx0nwEf5A3usAUCaYstlkrlrDeW8dI+xrmcH0UncT23+8HzYNQFKifqVctvcDHpE3sw+OE6aNfcLGIaMmTInZlasl8//CPMKoAlAAL0h+u501A1sX5+cWLOX5cseakIy7MiYPqTOsbrVYNLk1Plr2xbmyYMB8Njc2bcGgWA4N0F0BOPZZhDnM0stKmoUFEjGHJaD3EsxbOvGC0Crn77zygMKAIksul5Bqu1maBzZLjFGFRQy8gpPk+q7rFvkxOLZRrVPeatccppH7hGMFYJpMvFYzP7PNHa9xmhnQtfTmNDOAVkUeHAS2AGHeVqSzl6wyswWccoxX58vc8QZf1ddw7QC2bJdFFkCqu8cd8KUm6Or+ibNU08HQ5LgAUUs2TlzgEqnJvK/TXDOpL/uld5jrw73EPcc2TTI/oRdWqjTq2ljbNBn7ku7faG41Oc16U+VSybzPgH7CwbIk1vnZib76tS/r4YOH+vV//E+0vrXr0o2pCYoitZpNXfQuTOnA9fIJzwKMe76FXWkZ6eTggf7gj/6t+qO6Yr9t1zJ/Xf8EcqB6/TPP95hP4LonkAPV6554vr98Ak9hAjlQvY6hA1SLl0A1U62S6Zd/6bMms613m5pME3mp8xgCnuj9hBHa2dkx/yjhQ+PJSMdHBwaI8FLW6nWTMGaer2qtblLH0XBoabxWu+LDjK3svYA6gpRgK2FUi2FZflixdFU8mvFqof7ZqTGPy8Vcu/s3VG24EB+T0M7nwqNK8M4qiQ2IJPHSWCWAC8CG7ROsA8AAfLFvWEcSZNkOQJEaHYCH+RtXySVbuzCwAJMLEweASn3f0nHxwTYaTduO81FmFq7jiETPwFWSLA0M8Dn2jdzWwNTcSU6NmY7nxpwaCExI8C3YAkG3vWb7hTFF9syc2SafBawCJAF8hCzhFfUTejpnKlErE0Xm/QQRweZV8F8uF/Ynx4k0luMAcOIPBkQxa0DbNHJMIaARsGjALXJBRoBGfMEcux0r19G8t6THcgauRoUhWEVR5l3+JzsvtkGfC9egTP+uMnf98O5esnuASgPKsKK+bIHDtu15Fiq1u7NrwUkkANs5mrfWseBXYUgcN+wu50PvKPJtrinv5Xtsy/lSS3auHBcMMteJl92H3KcZvtKV3cseoVTJylh7Y8ChwLlOna6rPcpILHb3CwsOAFV3H3gm3+Y8VslS/YsLDQcD3XzmGVVKBCb5FlbGuQJwnUx9qnarY9ev3z+3MLHvvPOGvvnNb+rFF17SSy9/yo6H/dPbaz5vGF8P1jt2adT4k1k8QB4+n6pTrWhweqT/+Af/px6f0Om0aZJiJPP563onkAPV6513vrd8Ak9jAjlQfRpTz/eZT+CaJ5AD1esY+HcDVU+ba2X941//RdWrdU3iuc7OxtpYW7/07PkajYb2MA0IAKACfk5Oj7Sx1tbDRw+tXxWWFLCRybcHfXuOJ4kXxo2n44BwIffAT4coQBHUZXUttbpShVrMHZDtdJp689t/pV7/3I7h1u07SmE4AQ74KXnCT2IDc4A2+kRhmpAXA6YAPoAUQDJsF7LXVJnJYq/8qVS4pKvUmF5LikXWeulXtHCdQsEAFedNv4irnAkMIBKmQx0LwAWQC2TjfABOhRDA0jeWEyAGkDK5sXkWfTtfgIyT4yY2q0azZXJjPLpXwU5sBxCN1BhWFt8jDPPGxpqDh76ngue8m4BI2FaAKIDL6kouw5wAPs5T65KYeZ8dg+cbeCPNFi8s4HY8HKnedJJdpLC8H2awGCKRndtnAaNX6bo2Jx8AB+vrvLC1KuxlxUAvUmmOZ+VdBjotFlYtY2FGi+gDFepVuBF3PrMB3F9VHHH+gMZyEU9r9EEaca9/Yaw29xBpxufn5waoTW5sbGPLOmgBgleeVEB9tVb5YMHAsYtcC8eCWupxsWgyZa7DbLKwRRA6XjlvelR5tRpN2y/7Go5gt8vmh+Z6V6p1RYuZ3acsDhA2FUcLPbj/QLs3b2itva4hjHihYIsPIbVNSWL1N7CtPoz14ELf/Kuv6N3331a0XOl3/tm/1MlF3xZJKtwnq0jpKlbv4tx5rGs1ra1tqOjRSJQoWqXWc5vMp5oOevoPv/9/6N6DhVTeMtl6/rr+CeRA9fpnnu8xn8B1TyD/7XrdE8/3l0/gKUwgB6rXMfTvBap7O019/jf+kT3EHp2faLH01OmuqdvpaDyeOU/hWtceigELw0HfvJjzYc8AIMDihRdecKEynm9MJV5GWKRa1aXhAsyyS28nD/+T0dTAklWBWPRtSbNprFqtor39bb3xja+rPzyz4J+NrW3Fqae1tTWTy5rXMI4MDFF5g6cPho3jg2XiOObzSEmcqNPpGgOaFQK1W03r7ASEWJrtfHHJ8NLzeSntRL4cFj5g+PBCEmhDYnC5VtfSfK8UbFJJQrJraixdsljanABzMHi8kABbyFCET9TJTPk34NdqTNbW9PjxsbrdjsJqxQKOnA8XdpFtJfY+Pre1vW1MMC+OHUCfRPNLdtH1j7rUXBeKZN7OODbwzr5ZJOD11zU+gQO2QaBRf/xBABUzQRYLmw7DyTY4LyTEV8Cccx4MRhYcxeIB9TxhKTRQyPaMkV3gn6R/taAodeFVpSBUv3dh54gfFEBtKcN0hV5evySDD5Tm04UBz6sUYhYCAsB9kqgKg3zpkWVhgnnDfsM0csxcKxYKruS67M/Sm2FOA98k0syU4+fe5fNXoUskWLO4wHbWOxsm+wVolkru/IfDgV03F3K1VK8/snNTSrpzYLODTWWBAEUAfbGk8aJIeOVjn7TjQFKMp5p0ahKYe4O+4lWiaqmmarmio6NDffVrf6nRqK/f/Pw/le8VFZYqWixJI86UpSsVC74mk6HKpaom87kB5c1u2y1apJn64546lar6p0f6wz/5dzo4kqKgpYKFKf3kvMzb/F0vY6q/7/VR3vODzvAHbftHncSHOZYfdPz//t//+/wZ9kcddv7+fAI/ZRPIf8h/yi5Yfrj5BD7KBHKg+lGm9qN+BiYpVOolJlvd323r87/+Szo/PdVitZQXOomrS8St2oO7BdNEkaLFQuvraxr2z5Vdgp/z3qmB3M2tLat4IZwHZg2PpJ9lVukC2AmKoW7s3zJwACCqALaSROV6Q4t5rGa9a4zaeNLX4YP7Cgqe5rOx7tx5TpMIEEtvpmO9YFQdawjLlirxnKQ0I5So0TBJrANaK21ubn7gZxwOARa6lAWHjmFcJQZakIMC7AC/BjCXDmCNB33t7u2pN5hYmi3gCxDCTOgjhZFbLhfGLIZewSS1MJ4cJ8c4ny8MIDkAPbfQKR54AUvIRmFph5OJvceSYkkZLrntwPbCrEbLWBsbm7p39552dkh3DZXFzufbbnfUH/Q1nXJ8geskDXxjCWEbrwKtYNuuvJqcF8cAoBwMBup21y57XwsmoTUmMiyaL9SkzKQsA4CtwsV5hV0/q+tBhU0kpOrqfIuFkm3DApisk7Vk3tix+WhdCBRyWWPhDQAO7e9XjDDnB6vrPKgwmo4RtvTmYsmuG8Q63k5AqrHXMMapA+QEdyHtJZgJhp1zdWzrwhh8/LfOz1y+TA2eXp5DbMw7CzLdJhJffLCeJrOx6rWqbbdYIELLV7XVkjx3r9D3m2Uw7xO7T2HQk9QlK1dLZb399tt6+ZWPOS/zfG7hSdV6xfymA/NXc52KVsv0nW9/U9/45tf06quv6M6zL2o6XqjKzyNhYaulVQtlSWTX1Wp04pWylCNa2aJJcNkTuxgP1T851J++/p/14DhV7HUV/ISFKX0Y4PdR3pMD1R/1/xPy9+cTyCfw951ADlT/vhPMP59P4KdgAk8TqPJAdLXqfvVw9GFX4X/U9z+pS/HDz8H1mUoFmkTt4fbWjXX99m/+igYXZ5rHyE0DheXGB+Bus9u9rOAgwXaqSrVsD8jn5wMVi4FSper3zqxWphAUVanWjBUEOABGABVXktsrwAF4JYCp1exaNc1kNrMgGzyQ570znR0fK15MVQg83bp1WxMLKsL/iMz0Uj4aAfocAAT0Ob+nk1Ia2DN/Kkya61qFuQMkE2ADGwajC6jjRfBPRNBRpaTRaKR6vSrkwVZ1Qr1KKq2WsYEUts0+r7o7rfd1Obe5RDFyYHcMzWbtA3YTEIMsGqCqpZPpcmxXwT3m2bWeTwdwDWwCrBaR/R1ABSgE4APMHNADpLZtX4AjfLRUv+BbtBTawUCtdtPqgVzScuD6VS87R3mPeVULXCsqXQqaRDPzGxNCVCoVbVtIhUXHrOekspkSA3cL5L34a6n5wUsbzS2QC2CYJXS1ljUnyIo5W8IyfxKyBUtPgrQ7FvbDdQfAlcOCgdmrdN8rGTeXvlKu2X4ms4X5pmuNqsmnzRu8Wtkc+BzzKXkFmxuEHaAUUAdwdpU4Mpk3HbvMhPdZpQyLNJ4DvNwrANawQA1OpNXSdbcGYVFRxOLHjvxCoPP+QCuSmwMAq9v/fOFAL8FgxcBTNJ7o+ORYL77yqp0n96l3eU2RVgeiB3WiRrOih/fv6lvf+KoG/ZH++e/+a7suyH+9oKCwHFrgUhXp/fGRdrYJIGOxgkToQAH+YBZvkDR7iRphRXff/Ib+4kt/qpOer1Vw6a39CB7VDwMWr4sJ/f5jYb/f/3v6wxzvh3nPRzmnH/S7PZf+Pqn/x8u3m0/gJ2cCOVD9ybkW+ZHkE3hiE/hJA6rff6J/G3D9cQHV7waaH2XIPxyoAjYAkKGSzLEwBlR/41c06J1pPEeOWVVYqVsgTSGjz7JsgInqDcAIzI55HEVYzsBkoaPhQP1+z1KAm82WfQYwgiQSAHYVKmQsnkkYAzWaDYXWPxprNB0be0jvZr1c1dvvvKlkCfiMdfv2HfMEGmOaeeYJBJjCjrZadQMhSZK5ipg0M6kvslGYVUsJnkzV7jQNgHLcfH99Y9OBNzymdHImVN1kSpVoOhmr2WwYmCmGoabTmc0CBhlgRBgRQJFUXvMyTqfGuOF/XMawjiQGA1ZX5hXkvfRtwtb6figf726amo8SoHIVEAUI5d8Aw/WNdXcel+wh7LNVASUuqMnV//iX5564BF5qV4zBhbGjzmdp58PXSIetV10nK6DWEmmXrnqGa8ULvyz+2/nKJeIC4JinBSLJMamAcqTdgP8S4MyYQ5eifH5xZqE+HFutgrfTeWIz33lAuU4G4AhCKiPfpYqoZOCac+W1mI21mOMlrVq9y3g0cax7qWxsLrO8Oha2RWUS2wUoIrvlxTUmYdmCnlIClZw8nWPj/Ak5YiZuIcU9Wlj9T+ikylf1SYQrBRYGHcv3kJy7+yTLkEyH6q5tKkpWtm3OFSk60nMALQCbe4capUn/Qr2LC1WbDbvnV6ksUZv+XBQC9ApbZ3Do6b27b+rb3/6G9vZu6nOf+UXSxYytnRIstortesCoctgm415FxlDjnw3lq0jFkPAEJ8qmK73/7rf1lW98Uac9T5Gal/LxvEf1o/xu/aif4f8zcqD6UaeXfy6fwE/PBHKg+tNzrfIjzSfwkSfww4Dq3xfI/V0H9sNB3t/+6R8HUP3uFf4Py+T+oBX/v5sVxr942aNKdEsWa3e7pU9/4mUFfqogLKneXFOhVDLmxsJmPOfb48W2eZBfIkEslJXCnvmJPaRbOm0hULPVdgDAApXoFi3bw/wVWwiQcR4/WLWqIhjQ6ULbu7uKo8gA5XI+1cnpscrFgm7evKU51TLlsoYDQJN7OV+h+xNw5mS0BNQ4vyQsJf/+bs/m/8feez1Lkp5nfm9lVmVmeXN8+3EASQAESIBcAPQbMozYkERKutGFQn+drjaCFLWixNXSYGlAA5AgSIAYPz3T3ceXt+mqFL/nq2rYFUEQUw2CWRMT3XNOVZo385zJ53uc5MJJamFUfc7C8N8EJiV0sCpcp2SDwe3zVFi8lpzMuE+qbPAcAAOaBHY8U6VIl9qdFEAaCozha3QeT4KF6Ed1wUOqqImibagPYUeRqm4koS2VnMx6BnPtjhFguGOmd1UqgCFYP8l2D3oCarCFgEmuhZP2utoYUYgbE1Al4Id98Pld1Q8+TMAdDCJgkPcAZSqBS/tdLKhwqevrLBzUosCl2uJdrQRiJfvDvoKD2DZAm1oizjPPNgKNHtJd0oG310q+Tnj9Mn2mblsOLFO/sk1ghtHeynp3zHeWON8uzCTBT7v7UUzqBhDp5pnFzl/bbre27LObK/eh67wF8Dtm3oFUd61a7Ya+r2PJN1YWAwpAdH20qzi1s7P7Ss/1/UApxEorNs/OL861PcmyCYHCywzSTRb27vuP7bXXPiIfa1Sr2WQyM2Fo37dOp0cKkmXrlX3hD/+jXd9c2S/94q9aq9m1ciXS4gWqBXpd4+VSPtabm2td98V0rLmTgN1RwnZkq5zFJs/S6cqmg0v74z//gn3wdGlZ5VDXvHjtfwKFR3X/My/2WExg3xMogOq+J17sr5jAC5jAfwmofi+514dxeN8J8v6xfXw/UuHv59h3YGq3v+/87x1I/MeO53uB7W//DBAE0Ilk1wHVw17V/s2nP6GglkarY9UGQBN5aaoKDsBLNazKxwjzxQO9wEKprO7S/vD2eTcmnlAknTB1fJ8HZxhNyTG34AhABOgBUEznM1VqUK8CYOH9BNZM+kOLU8KSArtz566lCf47xyrC8AGWeQEGeQkcbDYCbPgqAa0AScl9lzBeJNZWBFIBr4BPjguGi7CjJHddq8wGJnUxpx6GXk1qUUbW6bQl/Z0hiQWstpqOTTSXoss5i9XL6IatWX9wK7kxeB1Wld7QWq0uJg6wRIiUgJwkwtSbmOSsrgLGA7GJseUcFB61Tf9lv/y3+kmTzLFE4kS9AAAgAElEQVSiWy8onwO4MlcBxiy1xcKxy4D/e3fva3Z8Vh5PUn8rvqXpSknFAGzk2DsQTMgVwAvAf3x4orkijd4xomyD4CJmhJ8WqatY312tT7bRueD1RQ6teheA5xYof6skfLfwwJzwbera4rdUkrHzge7ClVZzUnXdwsnuXJBjq6omzZQqjXSZ+5b3NZp1LYpIokzfqOeYaLG9dOlGoY5J8l1AoRZAPMslh3YS3rDi23K2tOOzu6BLazU7FkZ1+WcBpXiEYX35k2u7W5TJ8pVdXT7Wtg+P8HBvzCsHlsS5+WEosNppdayU5/a1r/2tvf/kbTHBv/Qrv2a+B9h3LD5eW86H2XOPSDKMDHo8VuLyoH9jge8p6Knebth43Ldsltgmmdqf/fkf2QcXsS3WLaqCi9eeJ1AwqnseeLG7YgIvaAIFUH1Bgy92W0xgnxP4jd/4jW97lPp+UiB/0OP7x3xNP+h2f7Q/9x1A1TJrN3z75Mc/Yi89vGerJLMgxOeI37MiNg8QgETxzp07zvfYbushHx8dHkjABfUgh8cHdn11a92tbxL/JF5QHtx3aawnpyffxq4SWuPJA7qtTgE0xisF94ynI3vw8IEermu1hkAe8lRAEaE1sItOShxbM6oqvAngosqWCjUe+CPp+SSQKLcwQB6buZ5M31PPKwFQfC2D6YtXSiDGq0ltCO9bLRPJOOXNJLQmJ1yHsCRPVTScO8ATyTMAL1/DKvo2nU7UoYn8FiYO0Ij8lfRkXlTnEH6kNN6S64+dqtuVKpmyZLUAzh1T6M6Dyp2G9ocXFJDECxDEQgDXZPd+FxKVSpYt2Wm9ZhU/EOsNMAPsSKq6Tq1aC1wgFd5JA1gmTpZdCcSyjicT1dDAdpKmyzlXAyprYjG1HLMWBSplLSywjbX+j11SpY6qbhS85GS4+gcQTPCTwpIIogLgR7qWXDd1s257WmFkCbySd9f37fbqStcHb6pLNE4tS7hfHTurRQt80/2+tbsdJ+3OMqVQs/jQ6TgZOMdZrTmfMN8HzAJQOR8Cqkh8jldzXSfk6LxvpWTmjfV6h7ZcJVYpu/5X7hGuqe5b5lWmHziwdL2yZDVWCFmnc2C+grrW1u0cWjmI7PL6xmphSCmq/cmf/JFd3lzYL3z+F63TO7SwUrXJZGqnJydKH+Y+RRJ+fXWtn0N+BtRdm69the93NrZWp2elMotCZQusYuX13P79v//f7fw2t8WadOQfrdTfH+3flT+8oysY1R/eLIstFRP4UZ1AAVR/VK9McVzFBH6IE/hOoPpD3HSxKU3g24EqHtWyF9uv/uLP2907JzZfxjYYTtWLitdUrJtf0cfwS8LqKBCJ0B+f7tOVgBbgRaxoGNps6phKEkh5YMerChNLkA5SSUAiwANgAOBLBVroRkVq6QAgQEW1Ik0AKp2TgTx9sH4wTjvpZpws9QAflQPVu6j6Rd2fDnwBXMaTsapkAHkcByxrJYABTJ5LNdM8V5gSwUlsh/OeTAkUgtWrWMUnsXaEQljniSwX+alk0LCa9boY2nqzqxkAyhJCeNJEHldmxnkriZaqlqiqxNp+v78NZqJz1bGNzJpKHIDcDnjDCvM50mLxYgI00RwrjIl2H5KHYweY2AZzmM0mYo8BmLzwOiqRdls5w/VcJq7ah2vFvJj1crESs8r+mCMMMqANgMn1EQAOKmLZdTdt5bxsGwmxQCapwMhn0/T5Xcc126kLuC6AYM6F40bajPwX2bU+aGC3TOcHk05YkkvrXVkcL5Wmu9sw7DhzcuDWBaJ9K3vLvabFiDy1FYFN29ogVSbBwpfpxg21MME12cljY+Tt8i9nVso3jqWHVV+Q1twW48q+2TbVSTuPNMyzC+pi0YKk4olSjTvtrpXKFTHuC4VkcS97qpt58x++Zu+99451j7r2c5/5N7aIUyVMdzs9Ozw4sOl0qGTp3THDUpNgzM9enrpzWyex5pN7ubU7TTtpHdiXv/iH9pW//Qs77+c2z2oFUH1B/xcogOoLGnyx22ICe5xAAVT3OOxiV8UEXtQECqD6YU/+u4FqxU/tcz/3SfvkT3/MHj95astlKqwAmwoLefeOk4zyAB9EoUW1yAB2YTkUK8kLoLQDOjxAI8EkkMj3SgJjCjzKcvnqVEUCSFotLaxWrQxIoA6k05XMFPktAAYfawl2UwnCTtYLMGA/ktnGK7FxhBgRJAOjBgiFWQVgiW2y0rZixfkQJfWEGYudV3MXQET3pC/58Frv5wXDxxxKG3yrgeWwaWlsi/lM4UqOtcwkTQW4IsU1z1carNhDI4jIgUWOAwCsYKo4scODQyUU8z82wJyY4TTR8QA2gpIv5ho5KwyvGM917gB9iURdB9x3wT0Kd2oCpJxv1kmDYyXsIg3lXDhOQrHY5i7xVxU+OQy0k9lyjdIcb2kusAtIpcs2R1ZLsm6aakaAcLbHvAHUAL750jG9qk3xfblLCQDi77uKHI6XBQO0zrDo1Ajxd/pYmUGawKY7BhzGlm0rkTehLiiRjJuFCAK9OE/uI4As3l9ApgucYoYuMCmqVrfM9VYqS6fu9lxYUOC9Oo8t0NVxb32uktpuJcMtgfASMWQSzrP4UqazNHE9uofHh2Ku2R8z5lg5Pr43Gd/q2ilkLCKIyrObwWjL3gcGH/7mN75mT549tU988uPW6R2JbX3lpY/KY4tH9tmzDyxRkJmrLzo9uSP/MYsMDpSXFNJ1dXNtg1HfWp2qzW/H9ndf/lO7HZzbe0/nlpV7VvKcVL547XcCBVDd77yLvRUTeBETKIDqi5h6sc9iAnueQAFUP+yBfzdQ9WxpH3n5vr368kNLNySgetbtHViz1bKgHNjlxbWYOGSfEYAsd+ADxocHfcAYTCfATA/wFfodXZouyb2qEFFia/Jc2kr1C4Cs3e1Kblwtu35S5JmAuOliqv0jyaXLFa8sD+mSWWbIeGH5ADJ0vUbwUtt6Gk+SVpJkd7JSgB5pxWJbCU4S0CsLGLr03LLYSa9CQq9LxcVfCrDQ/tK11apVJRsDvAHnJCADRjl/goZgB5fLWCmtTtrqkn1h/pwcl8Ciknyo5BsBwgWK1k4GyzG5RFvISM+yOFZyLwyv/JIkvm42Ajx8navIsXHu1KzonJgJ4A4WMM0EUKezsVhwSWTjbVUMclvSb5dL63XprnUSWuYGAN6U8HqmOJi1AMGiALNjJmyTa8k+mBWsOp25JCbDQAP4OCaX9Ly0yXzmAPfW96nFjiBwFULLpbVb3efnzTapBVrOZ2IOd72pArAKUCLVlkWGlQAr15/kZCf/dQw8hUuwv1xDFiP4k89zzAB72GD1ASexHR0eP/86CyHVaiTAC8DHTwwIXG/vD2qJYGM5T7aP53bFwkK2FpsKaOQ4kBQ7+XYgwArTObi9EjjPdsFY5tlwMrXBgP7aQ8uWC3vnza/baDa1j3/iY9Y5PLW7Zw/s5ORMixSvv/ENsw2SY3e/MrdqULNWuy1lANcNmX3M9Qsje+vdNyxfx7YczuzrX/miXd8+tYt+bpvKkYB28dr/BAqguv+ZF3ssJrDvCRS/Xfc98WJ/xQRewAQKoPrhDx1OiE7PXY/qJp3bZz71UwqOuf/Sy1ZvdfXQvZitJPEEZIlp26wNj+lg0Ld6He9qLJADGCDdFSA1m84sqjmJMOmko+G1gA7hNkgou72uGCHVdGSZBUHVQkDBcqkuSNJ9AWLL1crKoQM0ABsFMylN14FkwAdeTUAR6CKjs3IL1HaVM/gCAXS9bscNlUqPrV91sZyp/uT65lqdoBuAdJpJVoqMF2llo94UGEti13vaqNVspqoWQCEs6S6851jAjmMvhxWbTCcWkjxLTQtzWi1VaQOwKK1LNhyNBFSvby7FGOLBlCdyBfBxdTKl9fp5bc0OFC6WhDOVdLwc9/HxsQsTSrMt81pRhyfzRpbabncsThaSXyN/xqPKfgirAuTCbiK75Rre3tzqWJFmk85bjSKBUgFxpT+bjSZDW6/xj24EcMslt0gAo4mXMqrXtXCw88oCNM33xaBTO8RLScGwtFo0yJ1XdbsAoT9XS4VIzWeuloZ/BdDVFdvUNV8lCwF4Fj6YFQsKzOH29ka+TsAd7DgeYe5jeYe1oFDV+QL2Fc4Uhs+Tgh3A5x6LJDNmUUS9sQQXSb68sdViITCeyrPsyf/67juP7e69s61/uO72kbhAJoA6YVaoBY6Ojmw0nYhxZlZrz3cBYTC+w4G99eY3rFQu2csf/aj1ukd2eHBiRwfH9vdf+3ubziZWrwbGCsdXvvI3uq7cS0eHh2Kjd37eoFyxk+NTe+fxmzYd3dqkP7Jn733D5vORvfl4an50aMk2hOrD/y1T7OFbJ1AA1eJ+KCbw4z+BAqj++F/j4gyLCVgBVD/8m8DbuLAb1+CYma1X9guf+4wA38nxsZX8wMJ6VSwVctazoyPr3/bFBjbqNUltkejyUA4QgMUBzAJQAHu7ihie9WeToSWr9DkzJ7Z1K6+URDQKFbhU8k1sJ3LdRMzXxprVuoBl2Ig4UD2UL6aA06oYThiySgkuFYntWDLUnbcSsDsaj7YyWCS2G/lckTBHzZbAB+xoHscCf7B0hAxNJxNrNF1qqxKEZw4ME5AEa7oL/lFybRDqXAGtMKO8xEqGMJv4X7dMJPJa/K+ksw4GVgsCgY0nT96XhBU59Zp05ZJntWrT6rWm5XFikxm+xqYksKend+z1b7yuhYKg4tnF9YWFlVDg7eLiwk5OjrQtF0SlplEFUN2OrpUKvAMzYSXSQgBACnksMlsWEDhvmEEWGHZg/jmQY0nDIyRorDoZJMbT2VxpzEHAQgGXxsmYd2FOyyTepusiQU6ep/PuAszYtq7B9l6AnRdTGOGH3ojxVdJxHLuQoq1nVX7gRmSz6ViLEEiGWRSQpDuIrAJbvFyJ7WQfSMu5jwmKYkEFjzIAVqFL5VBgVPUyG/pJKzYajwX81cEbhOaX6KC9ccz1fK5jFiiP6MxN9XMEqCV9mvtmPBho/2dndxV6hK91nePvJbkXebNvw8HYokZTEub+7bWlydKyJLHju3d1zsfHp3Z6dtfmk6k1q41tN+7U/uYrX7K/+OKfKQCsVgvE1iIBfvTSR2yDuiF1YVDIp28u3reKlWzUv7KLmxv7+69fWWKBFmSK1/4nUADV/c+82GMxgX1PoPjtuu+JF/srJvACJlAA1Q9/6M+BagkhYGaV0sb+x9/4d7be+glH06lNFws7PDyxatmxTjygu+AZfKJOdopPU2xXtrFqsyW/oSpmIpeiWvI2liGXhBXdhvO4dFlYQwfiWq2OXd32tU1epLWmaSygR+AQ3ZDTBeFMLT2EU6MC8wfIAOR4W1Aj5goWtNnQ9gFnu/oXs1yAjBRjyU7xVK5dnyzSTqW6ihXOXI4P7TCqsXHdmrWoLhZxVxPDOSjoqVazKArctrySNZstVavAKouh83wdN+AI6ed8MbNlGpu/BpQS1jSW9HRTMnXPXl/3xaa1mm0BHs+nfsV5VWEC6TNFrgxopLsV+WvZqzjfqa2tWgsFUgDU1bBmSZrZInYMJjMBgMJE8ifXrVEjQRiZrWOod55dQqEA4JyvAFvJcxLmzTeDmvh8s9k2z/CfAjLpXkXqTPIw0uzQqlHd5isCklyXLQy35MRbRtwBVcd4cj85b6snBhYf7Q5Qc/zM27GVsS3jhZV97/n1BURyfarbAC0l+OJj9WD7G/Kg4pfFO8xCBbJftg1oh6Xk2He+Wq4VPmKOaTKbC6Di+YQJBaiPBkO7ubqW97R3eGyx0pOnksVzj50eHWuxgmsIi44iYRVP3D3A/ZFv7M033rWHr7ys48jzxOazqU2G1Nq0rNXt2MsvvyYZ+enJmfWvb8SgP37/HRuObhXcVNqsbTS6Fchm9r3eibyn1PBwryJ5vrl4bGQfA1Tfe/bU/uYr75sXdcgrK14vYAIFUH0BQy92WUxgzxMogOqeB17srpjAi5hAAVQ//Kl7G3OMagnmLTVvndj/9Jv/vZ2ewJwOlExaiWqWr2KxXLB9JMg2qZlBMhlUrNVtWZqb2FCAxDrbWL3RcKCk5MKVSpvcbi4uFHKj9OCyL1YL9hXgAvBQ5pCV5O3rHXTt8vJc4E9+Q6SljZp6K0sbX2B3FwIksGUbS5ZzgQ8YLXlStx5ZQOSOhQNEAuwkCbayrX0Hyko5namxPKfIegGgAAr2wX4VlERo05LuSnd+u35M3kuHKD2ybBdPLN+7ubmUpHiXMIynEoAktjl2/l2A/dXFldWbdQtCWDbPZouFeV7F/FJFsujA8yW9DQLfZgCZyUzeXPYBYAzCspg/UpM5q2q9apeXzywISoafsmQkzpZtRpVMREKxJ+ZU1wfAKlBY3iYfw8Klmu9uIUFsKj2iqnqhWgbPLQsAVddJG1QsChxTmyPxJfTJdxJdPleOqs99t6Q0y6+8dsfPvvAd8z6uk76Xw94nAqjVWuTqYpZIxKk/Woqt5diRyo5HLGyUBIrx/bIoUK24NGUYb843k17AtNighZTIeVUly+X+hMnNXK8r4JdrDgMPW8ycuU91PKQ8K5RqKWA8m82V7kxX63K2sjkLGmXfTs9O5BWmiffo4MiarbZAMgsBl5fvb7uL+YEjGKtk04Xrx42iik0nIxvd3Frv8FBzabQ71ukciknGM+uVfBsMb+RThWVFffDsyXtm61jHc3R614JK1erNhq3zkrb57MkbNri6sjyZ25vvvm1vvNW3rFyledZp4IvXXidQANW9jrvYWTGBFzKB4jfrCxl7sdNiAvudQAFUP/x5P/eoboFq6G/sYz/5mn3ktVctDKpWbdQFDJWyunAsKWDlts/DMoCkYqWyb81uz6KwqkTeRg0pY2arJHa+Oao+ooqt45U8qWwLtnMxXwnE4UMEqCI5jQL6PZfqMQW4udoPT2C2Pxzaydld+UQBTbCffE6Ju3lq0+FIwUqE8ADEABEAIiXLSi3svKywfccnxwoyKiO1TVILIwB2ptAc1eFsJaF8juOJM9jdzNrNjoVhVaAPkFWvVsW0waTBmnJeyG7ZxuD2xppN9l0SYAJIwi7K45gmFicri1epTUZTM28jUApgfPPtd+zu3ftiitWfmqYWhYGZD3s2lPdwNByLtU2zldJ8+dx8unBe1m2672YdyxMJe8eCwGLlOmmdFNkTq9lu4dl1NTAAzt2cAG9K0g0JlXKSaGYO0ERm7YBzsPXA5u5PvJ9U5rB/z0l2AaD4bvkeAUGkR1PDwj1RCyOBUV7qVwXkmmcV7jHYdltbvnHsL+FNHCSg0TIHZPHTmo+feKVaFvpn2RzXW2FUPCmo2xVZdEPXj0WGciW0+ZIAqZXY0Z0Eeceu7sKlmCkv3WuLue7dtefYdLaPwptjVUATtUVlJ2EGzFJDdNDp6DyQ/B4fnygleji8MmqUuFe4p5BlB5W6xTnp2mtbzae2WkwtWSV2eHLiqm+yjR2d3LF6A5l65phU29gHTx7bURef69CuL57YfDGxV176iJX90IbzmdXrbavVQru5fM+evf+ereZD+/ob37B3Ho/Ngua2nmYrX/jwf9UUe9hOoACqxa1QTODHfwIFUP3xv8bFGRYTKDyqe7gHvhOoli23X/7Fz8rfd3BwaPVmWw/+Cq6Jl3Zzc62jImSn0+roIX4yn1qt3rZK5Lx+eAWVPLqKVWUypTfVNyWaEhAEEAAAIXFVzYzvuZ7QslmeTG00Gluaro3HcSSTfjmwVZzIN0miMHJMyVfXazs6OtQxiZ3bbGw0GlgDnyI+QwKVVrHAg+s69Vx1TOpYM77eqrdtvpoJ0NBzSnARQAvXLizuaDZRmNPB4YmtVqlVIyS+NYU7jcYTq0ahJYuV+eWSHR8dW390q+O6c3yqecE8Alp4AdJ4ETKE7Bdwy3m2Gm3HTJYrdn55Yb3jIy0SLOcrsX1twK9ndn7x1Nqdlo1HEzvoHeic58uZwBCMW5Zu7Ob6RufZbNdssZjIV0lXKNUp6RpvrJPm+nS0ipl0IIyAIzGLORDILQ4onEmLDJGk3IAzwDT+T6TGfB9wyHsBb/L2BpGtVnN5JLkGXGe+L49pjjzV+ZKBR2ns/Kq8YC9nc+pikGH7krim68zVCW3odPVtnWfWrNYk94WRBwTDTAP4lfaMPppwq0ognynfF3NeMS0UhNX6FmRmSugFFBMmxdxhyM+vrnW83JPMxfW0xlaJQpuR4BtVBVR5wbYD2KlMAl+zQFKrN7U/QrYA7OttXy/3K523pAEv5kObzZH/Tu3O2QMzD4Bbs+l8bkke22hwbe0GncNlu7m+1T1TDiNrNlp2985DAW7g7bOnT206GVuv07Sb2yu7Pn9ii9XU7t19qPCl4XRqtVpLScBZPLKvfOkvbHR7bm+//9ieXa4sbB5ZmnEubmbFa38TKIDq/mZd7KmYwIuaQAFUX9Tki/0WE9jjBApG9cMf9ndKf/1Nbv/b//q/2OnJsT17em5RrSEWDsBAgi+eS2grAowAH8PBwE5OT5XWC/iDTb29HViyzlQXMtsyUSnVLqulgAheR/S3Suk1ey6t9EtU1qztT//kz8QG3X/0sq2WuYVhTUFBztvqPI4AAhhVHuiRIqsCRZ5NzzZpYkMFPEUCHTvWzoHFqphDgDGMG8E6nXbbwnLZlou55JkkDgOTkW8SlFOJqjaezGw2XwlU2rYuxd9WkAA8m4QseSWrhGVLlnSaVrSv/mAgRhAmEsAu1lQyz1C+REA5XkLOwzF3CyvLZ0kOs+scld9yQy9r7jpE40yMIr7FyWwoJo5QnpPjMzGnVOdENZJwV1ahT7ZCvYuUpgKe15eXkm4TPCS2W3UzC6X34n3lunKNSP9l5swUAAcwRsq8XKViMXmBdzmPVqNpJWpaViuLqPjZZI4Vpec2DNw1K1WeK02Xy7n8xbtgJypcdJzZRgsDqrDxPXl58QwreXo5sxCPaQlfba6ZxmmsP2E2xdJGVc03y+iDDSTFrSiV2RObykKKOxdfrCrMMkw+kC2oRJK6A4oBorvjQFjOYgNfQ+bLrEiuDqLIqrW65hDHqd29e09sKu+jaiddraxeq2692iyeZBbPRzZdztRli4ze8wMre6FY78Vqafl6ZeuMf5GaI+3ebEExCzVHdnJ6V8eHGuH82TMdf2md2te/9lWrNUJ77dWfkPSXe7bR7sq/miyG9td/+UVbTAf2/vm5ffBkbnkZhj9wJuzitdcJFEB1r+MudlZM4IVMoACqL2TsxU6LCex3AgVQ/fDn7YAqvCqPrLn5pdR+47/7d3Z8dKhk0iynZmYi0JBvMmtUa0rj3aW0SnabZhZWI8l+xWBma3WvDgZDK5Uc8KAT9ejgQP5THrgBPQBVQANyWUJnPC+1LJnYu+8+Fqo6O7tnrVbX2u2e3fb7An6ksZJQC2MFGOWhXR2XAJsAOfDCwoqrReFYAEjU4HC87FNhQzB0CjdqujqdPLcIoDubKJhnvSZIKRcKg8EdTaZiU/1KaLb2xAyCuPgs9TN4I8+ODsXUIhNGpovfEvCDRBdvoRKAxbrVxAjDrg2phlkQFOUCp/g+AL5UqciLKDkuIU5LqnWoVIkU0ATgmk5nAuGdbstGk4Hm0G0z35n2vd6kAt1U9QBEJS+mXzVEruu8rkiueVGdU/FJLA5sKZazLJkyrDk+ZK4vflTmT0/seDrXsZBUS0esal9guiWBntmGMCPkuxsCleiqLene2JRKdufsjvYNqAR87/paAaqAc/57F9okhhffaBpvu1w3ChsqB77VlBScWbbOFIYE88k8AOBigtfU+2RieNvtpubCHc5CB/sinZrFk9l8rsTnJCNkqyRZMP2ouw7gwXDowDC0LPU5ZUDi3Eqbku7vo2P6V32x72EtkoeWRZXhcGjtekN1PiyMiFkumd1cPpVHOqxRk7OxszsPbDpZ6pxhpCfTgdUbVUvjla4dP5ncn7DNzOfy6kbHr5+NZtuuLi7sg/ffU1fqxz72MbH9qzizs3v3BJ5ht88/eMveeeMfrBb69sY779jrb/bNr7W30t/icerD/y377XsogOq+J17sr5jA/idQ/Gbd/8yLPRYT2PsECqD64Y/c25S+Bahmqqj5n3/zf7CPfvRVq/iRZL2wRLc3N1ZrVq3daNjN9ZU8qLCNsFkAQFg9HvSRUOYEK8WxKjkkfYWNjap2eHCoh24lqUbOzyd2detRzPLYSuvEUCS2SZGFPdusbbZYCiTB3MF68vDP/ku+Z5PxVIzbYr60VU5q78IqW5JoB/6Q+wKm+G/koPhWJSNGIqpj31gtCG2TA8ro0CQYaqEKmzhNBLRHo5mFtaZV/FASY4AcABRms91qWSMM5TMdD4bW63V1nuMZ7GwgQI2UVD5OfL0BoUkmKe4myZXk695TVjpvvdWUL3GXXDwfTzXHIPTlk1S/6dqBKVJ/YdIm44HVOL5KJIYQFpHzyElvpqYk3UjC7UKfag7wrrdeTy7ANixpHq90TXado6Tu7lhp5LjU5cD1LlYOeOMdBfgCaGFkXfVORbWjkoVPxgrUIiSK5GbAIWCRhFuqfGCc1cOqvte12Gd3OA6gIV1mkQTfbUCnbImO3twCkoi3n+H9XAPezz7x8QLKu922xctYwI55cd85Rhu2OXXe49ix3+q9rYQ2Hk/1d65vvdG0y5srMeuVal37pDsVpUC5VNIiBNcOFjqENfZNfan4SgluqlXCbVAVvtuyFmvi+cxGo75ZGWI+tJMTan2qkm7DRntlN9t1moiVTpYz+Xdn86mdn5/b9W1/m2Rdl8d6kxNKZfapT39KYHiuYKbIknxl5XJoF+dP7fr8PSvlmbb5+jtv2Rtv3JpFbQWTFa/9T6AAqvufebHHYgL7nkABVPc98WJ/xQRewAQKoPrhD/27gGopt//6137FfvZnf8aa9ZYNRsNvMl9hxaaj0bekzYaq9Xj27Kk8mkUjVpwAACAASURBVL4PGKvYeDJR4NBCKcGwrIQVRXZ2eiqACXAE1wLekDe2AF6btQ37fTs86ikQJ05Tq9dILs1tvpwL4JRDX8wffkA+O5qMBTQATKtlLKYLpjUFcAJk+ccrWY0O1vV662vMxfIBjpBfAlJBnKTjIrcECM3nE3k/e71DAQRYWcBLkq4l14SNXcSE/LgKHb7/4M6ptg8LhuSVRN/pfGH1al09oyTM3rt3z/rIcqs1MYMp50ZA1Omx/I7qXy2Z1ZotHTfyUtjCxYTKlIqZtxYoUWDScin5NexkGOElXannle14ftlub66UPlsNAePORwrTDWgFXCOPhXGEPeW46betNaravqsFIhXYVQCxb8AXdThnp3dstlgpzMdtExkyMuCSgCAsKPNx3aKO6WZhgOvYqDctS0gpDmyxWmi2nF8N+exWzq0QquHAjg6PLMCbvFwqGIsFiyxZ6tr7Fc/WWW7ddkfyZs4FnynXYTga2nA4sE67a3funilPiXuHY9tsAIErnRP+a1KaCdyCySSXKVcCNXLjlVhgFkI4PzywXHu+xraYxeXTZ1ar13WPBJVQ4VsEZNFj2+32HHOuKpyNgDk3PAsA/asLu76+lB+13enq5wTJ9NHhiVj0kCTljVk9qtho0LfpeGAby8xjgWUDw73SfXNxcWmz8dS6h8f2qU/+jKv8WS5tlSSqnUnipc2nM7u5vbbZ5NqatZbVo9C++rW/tzff7tuKZtUCqH74v2C/xx4KoPpCxl7stJjAXidQANW9jrvYWTGBFzOBAqjuY+5O9MvLCYAz+/znft5+8fOfV91Fo0oi6UpeQdhHy9eSYaoblFCcEt7LqWSP6lGFuVE/asnCasMyQms2JaOaBWYKVi+DilR1R0+JthsSeqdj23glu7q+VigRVR8H3UM7PDy0+XRkWZwIUDx5+sR+4Rd+wTzft/liKnAJMIQxG41G2m7r6EggtH97K4aS42p3Oto/ibHRtr4GMATbCzgl/fX84lyyWYAcbGucLhxw20pUkwQWuSaPKPLKtSGNzuztt9+wX/rc58Rwkm7MZ05PTrU9XrBsdGFy7C+99hE7PDoxJKWwo51O3cKgrGof0ngBavRwArIBoYC4erVtV9c3YkfTHKBEsm6s2hr2jyfy8KBjF+fnSpcdjccK2jk4PBTrCCOMJJYOWtjxTrerkCpQnDpduc5N2NiyJevE6gBJamCQClcCG09GkhX3+wN5NLmmqsZZr10KtK57rvuBFxLVetPJigGpA1jTdlvvoa8VoMqMEVgDuL18Y+12VywvzCQsreqASp6O37R4MLdaLVKXrFKBkemSvjunQmhb6zOd2je+8br90i//iu4F0na5tpPpSP2pZa8q5vq1j3zU5rOJJNPMIwprlqVLAXmY32a7o8AiUqtvbm90TFxzabk3bmaAafUHd5CmdwW0G822QOjOGw2AJlkZlQH3Z56nhl32jTffUK8w1Uuj8UyLKydHd7RAQx/rZpu4DNiERR4Pb22+nFg1KNvRkZOxZ+uNvf32O9Y9OJXU2N17kaKRSMteTobyj59fnlucLPSzdPfsrv3W7/yOvfdkbLPEJTUXr/1PoACq+595scdiAvueQAFU9z3xYn/FBF7ABAqguo+hfztQLZXW9tKje/arv/xLAowegTXrWKBk0O9bsw4DVhM4QpoK0APIBZHzevI+QMUqTe3Ro1ctTei39C2IAru+vhK7CcghQVVdmpvcyp7ZgqTURs1KHuxgbhG+1clCDNn9s1Prddt2c3MjwFnyYTVLdn11qe2QQMsxkXgLlmh1O0rFJYxoPBnrWNkn0kre0DvouWRckmWz1K5vruzRo0euo5OqETo25RccWaNes+WKcwTEkAYb6H0wbKt0rQ5PvueXNgJ/B92uHR8d6cJd39y4WpbRyLyy8/XWmnSs0hW6VudrrYKH0QUVAYgApnhuAU8c9y51FtYTn+LRQcfyLJEMFGBIWi/bJ2X58eP3xPYhf2W2ABHOmf0CKJGGAgLxCd+7d1+MJ2wgbOT19Y0dHh5Yo1G38Xiia3tyduxYUZKXPUKpOMdMHlF8mZIqS8rra19Is7kO/J1rwmIBx8H15P0scADO8fbCsI/GA8m7+QzyVlhtV+u51oyzLHEMc636fAGkVufvDrgSgsX123XcPn3yTMekECUipEsbLVbcOzuRRLzV6tnNdd+Oj4/lW/UrvoAkHt44XtrtTd82JBhLsjxxPaowuVkqya9kySWTbDxeJVpM4D5TD3CtJmDvVjbWmgWyZq6papvytc7j6ZP3JR2mCxXp92y2dEnZlYo9evCKvLOV0EnVBebjpeXZylqtpnqCyQBDak2Q06bky3u8TBIdT40E6iRWZdJ8NrB333lH8z+7d2IH7SP9bP72//E79vf/8MxSgq22/bL7+C1T7OObEyiAanE3FBP48Z9AAVR//K9xcYbFBIp6mr3cAzugCiRFy5ra/fsn9uu//t+4sKNyYHHmZKn8w8PucjZX7ygADcBH4BI1Fzv/4YaOzhgPYqgakCROxTLFi6nY21We2dHxodUrgUBWv39jF8+eyivb7R7byy+/ZHHqWDuqYw6a+OnWCnW6vDgXO5uIfUyt24NtvFb66UnvWLLLeZoIHB0BGEswmgsBBRjisue8kO12S4BpPB0JzLE9AN7ZnTNrIB+OY+eLDFzarEsXngsgNeptG47GSjoWo6sqnLKVoMQAnEEgzya1OoBRZqHaE0KoktRa7bbYXYBot3sgvOCqVZDT+mIcVZ9SQk7tCQwD3Lq9jt3eXtvTZ0/tlZdfUbVKVGG7gU2Xc8vy9fO6F7dokMtHC9AqlzzrNJsCyKqN2XqE1T1qzr+JRDXJMhsNh3b3zh15MkkqVqWMR3coKbllqwMW17kChGBemRuADKbV+VlzsbtnZ2cCkaQH7cKsuKbIckfjoRhcLlAUhq42ZzY3gOhmnQug67ptcjGjXOvVcmXtg0OB0/GQgCtCptZikfu3fev1DvReJLbMnet7cXluX/+Hv7OXH71i/T5S8USs50997Kfsg/ffF4DnPn300kOxqbxcRY4DoXhs33jjDTs4PtL+uDZ8/+mTp3b33j0x8VIUhJECyDhfaoeQPrPgwHmkLLxEkcXLlb3+jW/Yax/9qGpjnj57X+FcYVRztUuV0O7fe6ifqVq9IbDMfcIxtpp1i6qhrimac1QEHC/MKuwy84R9RdHATJJ4Zm+/9bbVGnV7+Oielb1APvP/6/d+zx4/HlvqBZJvO5r4n/eS0uI7Xrtu2n/Klr9zO9+5DfnJt2qMf852d9f4/28bP4xz+i9towCq/5SrV7y3mMC/zAkUQPVf5nUrjrqYwD9pAgWj+k8a1w/4ZoAqIKlkHkDLS83zMvv1//a/Ut2GbyXViyiIaNtNOh4Pt55CX35TqjgurvqWSf7pQovwUcJowiwBOACqliUKs+EF4JWPczSywaAvNm9TKtsq3YhdA5hd315ZPQit2axr34NRXxJWwGF/0Bf5hvz39OzMCP0JSmV75513LPNK9sorr8iHyLHc3vbFNAH8YLcESssVx6q2mnb/wT176603BeJgvQCVGwCWt5HclpRheUanUzFgfA6wDPiCjUPazGezOHY9l5Iir23j83XnzwRAcSxpGktozaxgbstBRf5cmFCewan/AXABdvCGAnSQjRIIRNUK4JZtv/fue9Ztt+3Bg4cKG+oP+0rbhXEGmO6A4a7SB28qwETJwlbSNQEcAj6RsgKGAZ8AIOerRNpLUE9JnaT4RQX+SNWNAlvSHYv0WzJVztEtZDhQ61m8nD3vNeV7ALcgiMRgIolVWnDFswcPHmghg/Rdtz/kwpndXF6qugVmmWvCvJI4tk25Ij9tu92x0WhijVbDMerVulJw79x19S3M7emTJ3YDo3r3SF7QOM5tNBhr4WE4vNUxIJslyGgRL7SAgHd5Oh7bZDwWEBR7nsTyqYLpmBvnyFyYH/NAns6xcQ9wL4N3ubfxTZOGDDOqRGz81NXQXn3tNTt/9kR+Vu4Ljo1jhk2HhW43W9bqdgWCFSC2XKj2KawGArwkKi/nc1vOFwLJ/MxRd+RSpxc2m47t5ubSOt0DqQcqASFUZfvgvSf2+1/4A7u+Ti33SR1Of8DfGd/+sR8GqGOL37kd7vPd13Z//ksHqpznb//2bxfPsD+UO6/YSDGBH90JFD/kP7rXpjiyYgI/tAn85m/+5j+63P+DPLh8Pwf4gzx8fa/P/CBMww/KHHw/5/Xd7wGoOq8aQHVTAsSt7eGDu/bZz31WgC2qNwXOOC4Fwtz2BVBdgm+oB/DROLZut/ucjeK9ADNYMICUZJyqM3F+xtl8omoXZJ8vv/KKnZ6cWJLm9uTJlUAnaaoHRz3z1vSZLsVk8nW2ORwP7OCgZ0+fPrE2yayXlwIDPPQjnaQHBEAGmPngyQcC1Q4wmpJnCavhONZr96DO5wAd6qdcLGzcvxXLh7yYF17RhJoV8cGulzTjIdrzFBwkXmqz0bkSZsQ5AXLWnkuw5QXYoVIFoLGY4z2t6bhmq5mrNgnoYWVZAAY0F9MFIAK8Oma0pHOEpXzl1dcUMvT++++LhQSUTiYA1bWCqVSrEwJISc+FHYSx9cSWcl5cr6ga6XoC2tkPwIpjrlZD8zzXjQpQyPLU/I0JfO7Cd+DsYFgBz7v7Yie/lW8VplSpwi7Fd019i+ckuWy3RKcpsy85Rr5snuP1NhvNCZmzO//AShvfpQaXfZvPCJBq2IMHj8Q4druH9ubbb9i9hw81M8AgiwocF5J0Eo4l5V7D7uMzze3RS6/YaDSwT37qE2If0yS36XRu4/nYnj59ZtPh0Fbx0lKOowRDmcsTO5lNdI1hSWHt+ToeYOqSQKac2+3tjc5ZcyX9GBky/a752k6OTu345NhWydJm06lk8PwssbDBtaDOBmk9AVnVKLTpZKZrElarWojhnLTvTteiIBC7yucvnjzV1503PFMAEyoF7MIHhyd2cnbHqo3Qyhbau++8bb/7e/+3ffDB1DYV2Nlv3p8/2O+OH+6nvheD+sPdw4/G1gqg+qNxHYqjKCbwYU6gAKof5nSLbRcT+BGZwPcDVL/zUH9YwPUHAZ0/yGe+16hfJFA1L7fTk541G6F9+tOfgVS0Rqfl/JR4CWs1gUUSaWETxSoGVVsg1SXJdwv4AHMAIICDAE+a2WQ2FoOZ7VipstnN9bW1uj2xcVm6kT9vNpqoOSOPE5vNxi40J8sEDAgCUijSxiwl2XQ+FbgEZDK3l1961YbTqZgwHuCRa+I/5T30t/I5QBNsHrJWwMzJyfFzryVs33I2BR26feSJwNZOKovHE5lnp92zyWKpIB+xoeu1QpOQBwO+APDL1UwSY6p68AueHB/Z6cmxXV9dCXDC9HJ8PiC15OpuDo8OJfmUl7YH8Ge7M70PphQ5K2AN0AvgBMTfv3/PAs/stn+t63R9fS1gD5jipQUGQpNSB0o5No4Z1ptkYNJ35TGFsdz4mkmzUXX9ommi85FXFu9rtpFcGYDLdpBRA9YB0c1mW2nBtVooefKdszOF/ADkYIe5VwjE2qxLtoznSpOGRcyT1HlUg1A1LvwPXiCq5GTKkvgCYpGRp6mSplkywG/a6OLpzazT6el99+8+EMtLRQ/3abPdsCWp0WmmwKqjgyOr1kMBYRZP3n3vseZJuNHt7a29dO+B9fu38p9yHejg5V4KInf88ldv73vnx15Yskw0b77OS3NCXQADPp3ZwSGeZU/gd7Kc2dnZsT1+/NhOjmB6QzGmXBeY7Ytnz6w/uNU2uNc5LrzXD+4/ckqFWlVsL8de2YZXRQGJx2t777131WP7yU/9tHU7BxaFdVvBrmcr6zUObbmY2e/87v9pr79+YThsfd8tZvyovAqg+qNyJYrjKCZQTOCfO4ECqP5zJ1h8vpjAv4AJfD9AdZ8PN/va184jt59LtGVUNzya43cDcIT2mU//tB0dHethmhoYWNFms6WHdYALlSvIDQFmJdi1MBIDBthoVusK/oFN4qGfB3AxqZuNTcZD9aD6thb4afW6kl5e3VzZYu46L/FN8vDuIyldrwUAkvVG8tBep0chjB7I2b/nlySBVD3HIraPvPaajeZThd+wHYCAV9oxWw64wXCRiIrclVAfwB/VNjBn6ltNM9WAAPoI3oHtAlAdHHTFVrEvsX1+WSE6MGSwrhwndStiWn1foAPJ83K1tE63LfaMGhRXlWLaJ2CB2haSdXf+UUKCYpKHg0ALAu1e024H10AL9ctyXFwr5MiAxHUOU1q2KQzixqxad52z7ANWjmoc2Ddmkme51Rt1SZ93tS+ATPyisLa9zpFANwwdADbNEvXUqn82z61arQssAtAJj4JBZobHR6f6ExC+89oCrKFz+dym5GYCoOOawBIrcXgxt1wpy6Fmjxy63qSr99LqJElbLjabbeTrjfkVJKswuhWBY45PXbby/dIdWtZ1AOgBEv2yJykx1UnIZ1m8QEKLBJt7CEksfmAP2hiPcIl7eyrJLosHpbULRyoFqAJSBU1x31WrNf0cAH65jr2DA4Fjtg+YZWHk/v0Hmj0zp3loPBxZbpk1JQNPLQwq1q43bBk7oCovsV+2QX8gz+nRMUA20MzY9tXlpR30DlVTw41U0gJQYjG+6WbNTk5PdJ3uP3qoWqQ8K9kqTmxBYnClpkWS3/2P/4/9p//0RcvpEN4gQt+WDu/nl02xl0L6W9wDxQT+VUygAKr/Ki5zcZL/2idQANV93AE7oIqoFQiY2UGvoYqa6Wxsd07P1O34vLaF8JlyYP3RSP5KwIAYu1ZXoEQSVeSknieZq6sJaYrtqgGWRiMFD/EnQMUPylaRT5OH+6WYTEBJUPFtHbvUVwGJMFLC73yxEBAEhAJykKoCfCfjmd27c0cP9Qv8qFs57mw6FwCh83LHGoqx3kpr9ff1RqE5AC0ktbCEJPcCwgE8BAYB1gDreAifPnsiYEVQDV9Hkswxc44EHgEwAfTxkuMoqVNT2tYSoUWhejwBK6qiaTdtOpuItSUdmZlxTKQdk7osMAlcy114DvtnpiTHfvD4sSSg+BDxRQb4N5PYptOZTacT8ytlyUqRk4JtSGDm2rD9VrulpFtAHUwd54Z8FbCeLJcClfk6lZyV9wJeOWeCjJATA9bQ5IrtXG+s1epovpJYI5GloqZR1/2xKZWc1Hl7TRQ4tJgLZLNIwMz5O8APgMzMkbHWa1WLAGrLmfaVZMhw8WLi7/XlD2XhQ7JjD19qonuE+bMIotmtN1Zv1OShhUmHGV/nqY1nI81FVTsANn/nzzVJuKniYXHi7tk9JSXjl96x9lwP7l3Cw6gs0j6aAMN06/PNde+wMMFiATJpfKTyeNN5S70MSch+yUJUBzC+mUtm5n7Jk7UUBcyAc5M/Nt+IYedz1Dh5Fd9qUcSqiwVIpddr3TuAehKBK0jSN75la45lbNUAz/jGfv8//4H95y/8tQV4qQuguo9fsN+1j0L6+0LGXuy0mMBeJ1AA1b2Ou9hZMYEXM4HvB6i+mCP7cPe6X0ZV8MG5LzcATeSFnv3Kr35eDF2z3pRPkUqOs7t39MDNgz3s3Jw6FytZumXa2AYMHixovFjqMwTd0PmJHNP8svyP+B0BJ3gBeeAHPCx5D1JT5Kf5WmE+rm4DBtexfQTqAKQAqrCKgD4e7hU6ikS5VhcbJqCUOM8sbBeMFr0egEf2NRwOBEr1sQ0SSMfgAtqQa45HY4EzQn4AhVTAlAByYhEze/bsmWNzPdJsYSMDMXB8PqoGCjzivcsl8li3HwU11WsCUIA2jpv3MQ8AC4hGXtFdLQksaRRta2Aq6v9stzpi6gBSBPhcnD9TpQt+VIAmwUjNJuBtatM5DG/NJpOpmPBep6Pzd77EjUAznwHAcax8iY7Y69tru3tybF65ZKMRoVkcd13HxzmyDWaEHBa2TqAy31i1XhfQheUVmOLOwCsbBPJ6qgoncAFWgC8Yd3y+9YiUX9fJCqvrwpRynQchVNwr8tdKduuCumbzhT47nczt6ODAMaYe7Hmk7exAH7Pk+EbjkbaBRB2mmXPxK57ScxUiRipxFlsZLyoA38NDSyCWSRbM8ThZtGOaJUXHa6sqI8/87cIH82ShQNzsGsbb18KCwrDK1MGUBDpVdbS9d1hwqXglm0zH+lki3Ak2HbYV6TUsK6wwP4fcD5wbwJ+fPYVZseCyZfBJnWbhh2MiOquUe5bmmXkVs7JXseurc/vyX33R/viP/9LWUdtKJSTQxePUh/vb/Lu3XgDVfU+82F8xgf1PoPjNuv+ZF3ssJrD3CfxrBar7HbTie7apv4QqbSyqmf3cv/mU1elz9KuWpXMbDAZ278EDOzw8ct2o9GJmuaSvsGolP7DFfLFlrGAKnUSVh3dJZfHtbcEYrJsCZ5JYQJUXoE39j5JjAh752lyABWlxugI0ju307FQMI+C30YaVdJUsAAjL12LqGlGoUCFYRmShy2UsSTJ/UneySld2dXVjjx49FABaZ2t933lqV/JJMgdAMvJWmELkzzB4eAPHE+TLVQECWLyXXn7Jrs6vXRdqtaJtkm5brzUdu5o4gAxYckCNYKe1dbodeXgBX8yElFcAHX8XAKo4uey6lEv2S6rtevtZtgOourk8F0jrbpOCAehxuhKwOjlBCuq8iIC4fv9KLCk+YaS37njwl6bPgdBovrBuoy5Gj2MDzHGdCK1Cv8o/4/nSpRWvN1aL6jq/ckRyrSegynt4AWbrSGS3YUy1Boz4XGAbALdjy2Ho8a6KUcSLmifquOXcxewqCMt5gGE5x6OJ+dXQhv2RzgVYtgufYqNJRkpvrM8Cfrl+XFtwKYsWAEUWSaIy3s7colpoWZLbGrAvRnqqmbLwwAxIePasonCk2QoZ7tTCqCImn8WcXsv1uY7nE30G5pv7aTZbaJEDT/VuzpKqL5fydxM6xXUqe9xriUujJmGb801T67S3PxvTsZ2cnllAH6uUyMRRlZ7LhZmZ2FklUXOPry2n+zYvWWm9scOzQxstZrYYjez3f/e37C/+6kvmN+5bXsLrW7z2PYECqO574sX+ignsfwIFUN3/zIs9FhPY+wQKoLqPkX87UOUhvtrw7OOf+Ig1opr9zCd/zkaTvsAFMs3peCbg2ex0bCxWk/5Nj5BXgVFkjbCqeCJ52KeCQwE+1UgsGC8Ayc6nSHAPr3anLVBQ9hwTB+NHUFCjUbfReGrddk/ePfyX7KPRbMmzCoiAieJBPV3FCkk6aHfUufr+k/cUSFMNa1aNauoZhf1NCKKhmiVJJP8EnKZx7lKM5Xt1cwd0nD+91PHAZmWkIm9ySW2VJJxlAlDUrjAfjg/G8d7Du3Z5cWknJ6dWDasKwKF3k3NE9usCkwincrUk6qZdLp1HE1kzjF1M1chK8tlWuy7WdDgYbRlA385Oz+zy6tLm45GYWpjh5WIuTyehSviLOZ94mVjv4FD1MEhA8XS6RGb8o+4clfYbVQU6E0Kcmg0bjPuS+9arSG0TAVVA8vnNlZX8impcxHB7gQ3wXua51agR4tKZCxxSHYtAW2DZNmGZbQFSuc94cQ10/cy3SohvFlkssl/nAQVEc98RpAWYVEXQdG6T5dxefvkVu7m50f3IHJXKC+OIIVTpyc7nCwhuNlqSjeu9MKgsSFQcC0tgUU4YWFDRvt5++y0pB/gcx8G80nQjmTVnp4RkJR97liUsdKSWbzJdf64Fs2g12vbee4/toNcTKMWHjdfZCypi4JlDs1G3hGMqOc81gBqp7nKF1De3dquu+5R5kUzNxMQB52aV7fEBnjlmt0gS6F52rHxss8FQnuXucdeSzdoev/6m/eWf/YH91Ze/ZGH7FVt7LvypeO13AgVQ3e+8i70VE3gREyiA6ouYerHPYgJ7nkABVPcx8O8GqkF1Y5/5uZ+24x4ptfctCHyBSB7ycUzO5yuBLxhUHszlgYTl8Tybk3pLHU1KgI0vCSn9nwowGk31fkAMQGVXj/HNjtaKgKqTqLInE7O266CknqRccT5O/JK8gXcBstJ45ZJnWw1rhEhmTUCVXtFuCw+n80ACqsbTmVhHAA1ABskxL9hdknhJ6mXjsKWNWkt+UWStAA2OPS9tbIM8td6wi/NLhdgo+AgGmY7VIFA4UreLXzWyNHagUD5WUnDNJEsGYIynI4UAKRCo5VhogCxeW8AHjKBfylXHg8QWSFeuBHZ1dWlHRyf2+MkTBe90Gi3JnWv1yAbDvpPc+ly3lXU7PYtXiaXrRHMHYMkXvF6LxeMFu3tyfGrPnp5rX+PpWCBNTTEUGJUrtpjNLeG6SpZalu/VeZedj5YxphsWApwUt11zQKsSOuANiASUAqSQTO9AuhjA7JvM+C49m1myfa4L+2c2QSXSrOJ8rT8BdABP5Misb8BeKpgod/5O0oQTy6xSDjWLPE3FDCPdVg1St6WU5Ea7LRYTiW6n01XSrkuOdkFUhHkhF+eY8Z7Gq4VUAIDhUb+vRQi8rCgJuM6j4Vjv5RjEHsOJe76VVf/j+oXpCAbgwkjz88T2YGk5dpdkjYe1YodHRy6wTN5dl0ZdBWDTw6tFjS04zVwys8D5am4VK9l0NLZSWLZlmtjg/ML+9st/al/+678Ro5qZO67itd8JFEB1v/Mu9lZM4EVMoPjN+iKmXuyzmMCeJ1AA1X0M/Lulv2HN7PO/8BmLyoEdH92zZrelKhceuh1b5sACoUPIXO/cuWOlvKQHf3kU08wury/s7OxUD9MAPgAHXaE8+PMQzn/vJMC7KpvxeCTWijoXmMpy2ckZAUI8oOMXxDgIiI3qSE7x35UFONccm7dRiEyl7Dpf6aw86B1YluC7rdvV1ZW8k/nOlxo7vyegsNGoChDjR3S+UoKCkCbXbbmIBQiUIuuX9WzPMcC+4tfFzwpDChDBL+mYvURsaK/bFZOH9xZ2X2TPFAAAIABJREFUkBRXQP3u3DclQooqClfiWACtAG+OY5cynSdz63baAnOw1lHVBTjx8iqhFgwaAjpUsiQCdkkabyWmkS1mS0mly6EvKTXbB+z3+30Ba5KZOS98rJUgcue19YpmycrKfsVq1bq2x/Vd65rGqokBiHPeMNuEAsmLTL0M8mVk3+YAqCTVgO6tdxXGL6yGDqRFuwRdB9iz3NXokKpMrcwuxRefbr3mjn+RAubmVqtUdK3FEit4Cn+zY6lVEcNiydYXK08pVTtJrHuZxQfew9/LUWir+VyfY3GE48DTSmUN1xF8CNjDr8v9jdRcoN8vWZbENp9MFa6061EdDPq6x/Gccr/zqtapdiJsaq2fg4PDA0m8WQBh0YL9MJec7lpofZmoPbtz945+HmBaOeayvK+kH+daBNoFcCnMzFxSdpatrERA18ZsuprZIkns/N3H9pUv/bH9w+tvWNh+ZJnBqBaPU/v4Lfut+yiA6r4nXuyvmMD+J1D8Zt3/zIs9FhPY+wQKoLqPkX87UAWg+EFmn/3cz1rgle3O2SPLPcc8InfloViS0iQRe9rquD7OilexVbxwaaaeA6cAWoKNeMjmeZhAFwFcJKMV/IEuQEgyXBg3GNF63YZDB6CiKNDD/tMn56rq2L0XyWmGlzFOBSrUwZpl6t2k7oMHfVgnaj/YTqfdtXfefkeeTdJo6ePEq+hVSgIiAJ9Wqy6mC9DAsStRdjLZJtrCsG4zpxB90u0ZL7fVN75ChmAonwMiK1m2SZ13s+xrBkg0nZQ1EUgRmE0JTHKdpruqFnW3JnR+rrYpuLn12g3L1FPadMwsQT0l2LrU0jUS10zpsfgTFdizWuj4L87Pt+xlqvRf5nF8fKR9K+ioEth8NtMxwobCFOKGhVWE8dxkuUvQJThoC2hUmxNFZCxpOyweEFbU6x2op5NrCZgF1IZR4EBqvJInNvTx764E1Nj3Lh3ZSZBrklJT5cP9IrYwCBTGpWCikvOMKj0X/WtQdgsDeFEVVpVLTivQStJyrSY5rSTBWzk578Ejy/mxGKHPEFxEJ22eiVFVDQ/+3ZInpQB1O/hMlTQcRlpwcDLegVXD0LI0VnryqD8wvwxg5j7x7fLyQoFX1zc3Wqx43kPcbGqxgXsdv62CxOjjDQOdN9LnNFnJj4q8GxaaRQLAJ927SJ1hzmHFVU20TfvFz6z0Zs95wrN0aRmLEwSPreY2T1Z28+TcvvqlP7HX33rbos7LBaO6j1+v32MfBVB9QYMvdltMYI8TKIDqHodd7KqYwIuaQAFU9zH57waqtaZvn/70x+3s+MwqflVyUphAAFbUbNjV5Y11Ou1tHQ2AMbZnz87t/oP7z+W/vJcaGoACaa+wimFAHQiy3o2CgXig5kGbh2sABn2kzTpS0lgSSvpB1b+6pvolkVxWfsEktWW8sjTfOGBE3UqzZes0FjOJ7JevjYZD592LIru9uZGEEpB7PRgIcMNKsi08tlSY8KAPgAAMjUYuGKcS+KrCAby2ajX1cXJOg/FY4BSZKICrXm3oXG4HN/rcbf9WxyYQtFppmzqPJeFJbp8AFthKgA/BSAAoQJFfKuvzMHEAwrtnRwI1zEdy0q2sFYA7ns5dEFOzrutDmq5Y6BiZL77KSOcIcNoQykT1zXBgn/70Z6yK9DTPVI8DA4xMdm2+nR4dCWi6flXSi13gE0B+MBzaxvctqlCl4qS5XE8WJ+SzLDtAiaSVTtn+oK+v7fzDOw8uYLyBhDZZ6XyQSQNUuc4CtrnrgGXGMPfInjkemFsWFoaTqX44qGaBXRRIRRjNxYfRXa+VlgvgRxlA7+hugYBjYs4w/PSxck2STabgKDzTAGzug0a1LuDIIsrB4alY6c32Gt3cXDsmdTpV0vPw9laLBI1mw8bbrl0+t5Nf83fmwqschrouHC/3zwcfvK/7kS5W5NYH3Z71RwOlPHM+XAPuj9OTU3vnrbe0D89zvlxCm/gJ9hUW5XzWCudax7ZJMwtgZgPfbkYDS6cL+/IX/9D+5qt/Z9XeK5auizClffyG/c59FED1RUy92Gcxgf1OoACq+513sbdiAi9kAgVQ3cfYv1v6W2t69pM/9ar91Ed/0nwLbJXM7f79+3Z9c229zoHYoVa3a+MtWFAqK4ATQLeK9eAOuEOqSHjQq6++Ktbz9nYgmau8h0gdo8Y2VMmFCQGG8yS1t99+21qthrXaDvzBch4fnYp9Uk/qVjo8Wy3lPQSY4YPsNlpiEKeTiUAOwAFJ5de/9jUdf6vtfITjkZNa8qCPL/D84lIMGgCAV6PVsifPnmkbtVpk8/nUaoEDF2x/PJxYp+P6Uql+ubx0HZv37t2XRxJmExby5rovv6lCoGr4Zgkxcgm/gDT1o5bMPPpDSiYgCtPHjGEWAcdU4RwfH7sAKvy0ZU9yZGYgL2x/uD0Ol77bJWVWEuKlqnwAVAI6dL1uYnl7kRirAqZRt067bVeXF/bTn/i4zVcLS5Jc+wHwHp8c2XK+2oYv5Zo9SVPzGI9yTamyBAXNZnhHA5svpgKRzA3pMTMA/OYpPti1PkOgE0zgZuNZo950QHhFKBasOr5hWO6BHR0e2XX/Wt5N7hc+k6bU1jQlDR/PZnbQOzJ/Y1vWdqn57oChunhVXUResgOuyMq5R28HA22TgKXpeG71RtOW2crGA7e4AHsNYByO+rZew4qH5pVDO+od23A+t1defsW++tWv2mGva/GSECQWQwJbxjumPLX+LQFkc11P+Z2R7ZLKm1Ah1BRbT/ewW6xxygLuSRh26plg6Zl1KOn50ixPrddu22A40EJHtRZoJlwnBWFtw6dUzyPGfq3AKI8qnLBii2Rl89ux/ekXfs/efPNt84rU3338cv2e+yiA6gsbfbHjYgJ7m0ABVPc26mJHxQRe3AQKoLqP2X83o5pv5vaxj79mvXbPPvLqT1qWL60LMIsigYQoiCzL1hYnqcAVMtOF5J0ubbXRdDJOl5aaKnkXQIhMFOZMtS+EzAQkzsLwDQU2YcZKm40AcbUaygcqPyVVHlt/K8ALhpZtlKNIjCQy3iRb2cnBkdJYAWjIKGGZ8EUClpGsAhDwcQKMOq2uuixJEJ4vHGMIqIK5otO1tGUug7BsUaVsDZjeNHkuXZ7PFi7x2PP1uXqjJdBBkiznPpoMbT5b2f37DwScF8u5mDsYwl11T7PdtMUKL2ksPyyeRUKDAj9QHyxpvAAQgNJ8ObfDg56AZxQGxmflW5zMJT0FvAKEqBGq1RryURKihHQWwNYf3FqSLMUyA8iZNcm9MKkw1+WSS15GFo289OjkUIA6YN/zuUW1muph6LRN1SfqQqwIMwJg3d7eyB8L4CfwCkBNiq0CiUiiDVw1D7JsgTADqLa2PlqXVgvIAnhV/FAzIp15ES90v3Es6malfoZAJNjESmSNas3S2HWaAo4JVXKJ0g6wAZbZP+eKRxlZMosksOz37j2UOgAJdn98a61q3earmWVxYnFCQnCu1Oqz01M7OL5jtvYsqDV0nWGP2w3mWLbFfGbdXscur290joBQjhcGleN4+uTJtq5mYs+efmAHB4eqIiqXAwtr3NtUJy3FqrabLcl6kTrz9Qx1gMqJ1jafTmy1Wuh6lby1Qpq4p7k+nHuz1pLKAWY1XWcWc+29suXe2vwotPUita/85R/bH/zRFyzqvWq5wYoXr31PoACq+554sb9iAvufQAFU9z/zYo/FBPY+gQKo7mvkDmCSKAuDVPJyOzrq2k985Cfs0aOXLI9Xdnjc04P3cjm3sh8IzEmOmaaSeCJnxO8IkPUJzUEeii9ysRSgATS26g0BR8l853Pzyy7FlLoOAZFNrgfyy8tr1XHg65TPMaCzsiZGDUkrkl3AK1Ue9EkSYERwz/EhktWFHtzx8+GXxVe7mMNshfKKjkYDsXsTZMaNlryAPPCPZxPn7zOzr3/t6/K+0tmaA758l24L8CLQh/OE6VPiapLafL6wBw8fKpwIPyLASQwqZaSbko0nYwFlZuDAmpNnwgDCoBEWxYz42m2/b816SwE6q2Wsc+eY6KCFtYRp5fyQpt67e0/ni4R3Oh3KzwjoctU0+HZzLSIAAl3djUupJVm20agJAAEc2VZQhoEmMCgT0G816pIET6czt5/VUsB5sVxatd4wwoKQcnP9uZ6b3fXzPHXVlvySQCsvJLLyfXqeroP6UUmxLbvrTrUQiw0rfLFrvLJ1gWtANvtFOizp7DZkivuPRQbYV+4Z7il3Hzmp9S5tlwUQVQvJW5romPHHcq+cHJ9xa2yTlSu2WK1stSBpGeb/UvVGYeDSian3abVhtUPL1niLCTEqy0+9XEx0jwFoR7Ol3Tk9FnPf719rcYNrB3BlsYSfDdhnmFgA9XAwsNOzMysHkTWabTs/v1Dyc6/d1c8EgF8/I5u1xfFCagOOh2t+0OtobqRxJ8uV+RXFVDkW2fMsXaeWzFeS/2Zebs3egeXzlf3Vn/y+/ekX/9z85iNbe4X0d1+/Yb91PwVQfRFTL/ZZTGC/EyiA6n7nXeytmMALmUABVPc9dkJs8Lt5dnTQs8999nNWCX0b3Q7s4cO7tphNVOcB+EIiSjcnYBFJ5QYNK0E8lYpNF3MbjsbWajWVYouXUh2lvvfcpwf7FwMwS546NJGFJvHCFvOxQpfKlVAyYQKaOt22jUcTaza7qlkhxEl+z3hp9XrVqlEo/ylA4uLiXPJjGEZYs2G/72o9NmsBTUAPAAyg0Wi0bRWT1Loh6UkgHKYWmWayRLZKyFJTzB5gznkGywK8JBLj70Te3DmEfVzboN/X+S0mUzs9O7GL8ws7Pj6RJxRgjsR0laQuDVfJrJm163X5ddkOzNsrr75qi8VK4Uqwih988IFFYcWqDdjHlcErEjxEqaYL8onl0xyPB/IqEoiksKIIJraiawKbDXireCago3Tkiq9j4F+AT4S0OKpZyQ/lywwqSG1dzyzHq47QWt1u+zcCQ6oMyujMDcUgl33PQJnIVinv5L7g+iF73aXyuiTd0DzkuAo0qj731ToQ6BhVgcBGU0AfvzI+VgD9dDrZpkVv5Oul+5TQKranFF8Cv9Sp6+mcAX2SiVcbYrVhLGHMVWtDd2+rrVoevLcsutwOryzPUru5vrDFYqaZwILfuf/AqtWWancAvdxfzBmp+vX1pbaVZrndf/ialda5XV2f2wZva+IWafLN2s6fnVt/MLTT0zObTUd2eNAVqKY2iblvONeUxYiKgrHwK8Nww5ZzTvPFTD25IF8k4wSVsdgwn00sXiITX+o+x/fMNpI8szyOzSNh2qd4NbTp9cD+4W//wv7qy39tQedlSzcFo7rv37DsrwCqL2LqxT6LCex3AgVQ3e+8i70VE3ghEyiA6r7HvpG3DSbzox991e7euWPZOrWzo2MLQ18P30FU2TJZJWs0WpLD1mpVsbGAPqWswjDd3Agwwd4hY2zU6vC18mYCKAjIiRoEBMEOUtVxaMvF1BazqcBiFNXElIVhxSazkdXCuoGBAHHUxPCQjjwWSXK70xIIgYEktAmwyOdURRLH1u/fWDWsqu900L8VaOYVx6nlG+df3JR9a+EdnE7UtZknmViwk5Mj+UfZlgsCCsRYuioWT3JYPwys3e4JxCE9DpBuWsmGo5GAMeCCOXl+2dZswy+LCUOaWim5Xk48vQAmmGKOn4CqJ0+eyJfLHGbLldKLV+pKbQhk9W+uNW/Yz4uLp6rIefjwkRYakP/2BwOBWgArEmfAJInAnD9Marvd0H4Iqbp8di45bat7KDaRmdy7f0cgCJA3Go9d6jBpygtXQzNfLlRbJL8x13dDwA89skiVp3ov0luAJ3JWzq+sihiAatnKAZ7NXD2w1AgtkliLIDDDsJ2AQkDo9e21/LTMjG3R5QpQzbRYEtrVzZXCtFyVEYFLgaS0zBlJbLd9KDAO+ON7MNLXV9cCgtw3SHG17Ypv5+fPLE1XliZL+Xk3SMKbTfMqyMzLYnmnk6mdnBzr+gEMWaQYjUZ2dvaSRUHZlquZJcuFzRaTbWpyaldXNzo+Kpi4R7hvXe1OYIdHJ1aiJ3a2EOhHas51pc+XYClYZXzh2TaQCQDMvdjrtLVIwfzSONGCCmFhSL7TdWzrODGWgZJ1aptKYJOrgb3z+t/an33xL6168Jqlaypwisepff+WLYDqvide7K+YwP4nUPxm3f/Miz0WE9j7BAqguveRiwGDHPv0pz9lw9HAHj16ZOVNSWFFr7z0wKYzuixbYtRIshUIotpj7SpFAAEk49I5CcKDdZKUEymjZLowbXhcHQAA1PIQzmc7naYtZ1O7e++B3d70bTC4tXydGmWQ3faBzWZzpcECFggBorKGkCAe5mHgYGlhPIeDW8kv2SbM4d9//e/soNO146Mj+WEB0ACrwWgstu38/Nw2FV+g2qXrTqzX7tjl5aUAnTou63X5Ta+urnVRAPOE/xyfntkijsUcI0Hm/EqE3URVyX3xC7o+TFcjg+cwCmuS46qPdeVAMyAG4MK5uH5OX2AM4Pfs6TPrHh7qfPqjkevnrNUgLgXIamFgXlg2WztPMHUxjx4+sul4rP1rFmZ2dX3lkoUPukpGXs5nYpcBvQD6Zrtrg7E7dyTPXHN155acfBnfK9e5vIFZrNkQLybXMwit2WiohxUGE1krwUyAMlg+wKOnftpQYI9t8OI6dLs9m6+o1THL1iYwjHx5Op/rerANQOhbb71h9+7f1fm1W13HLq9zq/iBwCceYOcdneveGBKYVavrXsHzyvdYINFCilKKPS0ewM7jW8XDSqctzKVSmj0n98bTzH1+cXkjH26rXdcCxJ2zM7GwJ6d3LU838rvWm217dvHUjrptO3/2xAVHlX15a/v9oc4RAA4Tjwye6w1Ynq9WllN/Uwl0vvVa5BYgWi1JhTWvfG31RlXXCaC/nM2td9CWImHUx3/MQognz+t0MrMwKqtHtZRvzIsqZrDXs6VdP3nPfus//AertF6yjTm5d/Ha7wQKoLrfeRd7KybwIiZQANUXMfVin8UE9jyBAqjuY+CABucldA/SucDRv/21XxYzB6sD6wdgq+AlzLNtBQw9nqaHfNhLAQ+YSepktomriyQVYwMrBpCs0p0ZAhoAJC17/8kTx7pS27ERoWfVMLB+f2CHhyd60Efam2SxZJ4wXLCtMG68YNdI5cWzCCAhcgZWsXfQs37/1lpNPLG+xSn1ML5AIAATwCLWNqzZaDRWKNOgP5QXleMHdNXC0C4vrswqvsAgAAoQe9Du2HI5s2azLTlsu9u1OMkEauWRrAY2H43t9PTYBuOB1at1x+BumVvON9se+2g0tMiriV2k7gcGEVC4SlbfZFWfPhHAC0nZ9crWbLfEuuJ7DMsVAd7lfCrfKOwgLOrJ8bFNAIl4QX1XbwIDahtPs8N7CXtIjQryXhYRAEWwowPYwtNTBVnhZyUsadd3SngTc/ZJwvXxb6a28Z1MFZDqZMRLyX7pQK3g8aQ3V+FEJDS7+4TjBDlznu2mq2ApR1Wdy3yx0rlVAGs5jTGucgXmlGNme0nsfLQcw3S+cGyuX7LRZKSgJv6urtvVQsnJWYJUuLWt0nH3KNJqFlt0fPLJUoeD/NZ5eGFYDzo9Jz2OYxtNZ2I2k2QhOTgzIeSq7BGElEq+XYI99zaWLKbmb8OdWBih0qciDzeBWjDihIi5e03dtZyfrr0n2TU/YwBYdf36BP5S9RRspfBLW6eZWG180MiTAbMkOROS5YKVUqUo16OqLaZzax12LPN8iycre++tr9v/+/t/aFH3VSkUitf+J1AA1f3PvNhjMYF9T6AAqvueeLG/YgIvYAIFUN3H0L8dqLLHUmltn//sz1vvsCuJrZfb/9felzVHkp3XfZm17xv2rfdZyOEs3ERStknZcpi2ZZtB6R/50U9+8Lsf/CjKDkfIskjJ4lCSFbY0Mkezd083urGjUKh939JxzkXNYEB0I1FAF1DIryYmphvIzHvv+S4wee75vvNJvVEVyxkwpRMEL5udkX5vIKlM2rQHOUpHRA9QtgIJh/lyDRWu1oT5UFyCPrRWSdEx1bb80mbqpF+isejR1xwJWLYkUxkaAeFlfugYAxn0vkQtK1JvQZiQDovaWKROBgIhvuRDmW02WlSVqKaCN1jCOkakF4PYogYS6hkIiTMQsYNh3oNa0sJh3vTftES6rRZYOB1um402SUN2Jis+ZyjRSFj6gyHXAuKH2kqk+lJ1hIOuOJLLZaRUKZE00vyI7sINCQXCJChMI4Vq6QRJtIAVag9RW5nJQjFssscmSNv+/h7VNtaZhoKs5wWBC/qDpuUN1Fkfam9rNCiCEugM+lQD4bLsDAdMCQ0EIkdGQx0eSDQbTZo1sU6Y/TpDUmnWSOKYKhvwS61SlrnZOT4Xac7VWolOt/bA9LfFvXBkxgdjpNJp1uNC3QMmIHk0u2J7GLT3ManhmDeUY+COwwKUOGM/sU613uT+aSGWmB/kTZB7nzHiYoxAvC1LqrXGF/sNqioUTLa5gQOzH+nUMAizJBqO8UDAOPEOaPIFwo8PUptx4MJ/LEtiiSgNu4ADDgm2nm1KdmZOKpWSVGtlWVtbpdIsdkCara4M+iK3b9+lkh9PRqWwtyPNdoMkf/8gT7LMNQPno58PxvKoBzDSuyGPA89YLEqyXSwVOD56qm5tmT6ro5RtOGPDvAonPvgZwd4GoUUaNerDkcrdQV9cuFKj/DoaknZ/KBFfSH71Z38iv/7gQ7Fjq2LZWqM6id+wJ8dQonoVqOuYisBkEVCiOlm8dTRF4EoQUKI6CdiPE1UQAihOfVlcmJVvfusdpohmk2kplw+l3zPKIupHYXQTicZQUij1Rk0WZk3NHsx+8AEJZMsQ1AwGg4Z4dJr8OtJt4V+EpNdWuynZbJbmNcGAX/y2xdYxgWCYL+vhcJAmOnTtHTisKwUphToH8rq0tMi/w9ipWET9n4UMWJPa2e+I3xlKPJFg6ivSXHvDgWSyM0wNhWttPr9PJZbpxekMyQJqBNELtVapszax0WqzJQ6cceFKDGdk3Ntu9/hsqIdIPy0UCjR/yiQSVOLAr0A24PaK69iGJ2xakQAHuAVXKw32X4WiRtLos2V3Z0cWlxZlfn6BLVVAaJAeC4IPJREEC21ohjAx8vuYUu34gSvG7Zqeo52O9GhE1JJYFK7LIEaoJUaNKFp0GhIJqRdEGhhCsY2lE+K3HKPYhnAIEKCSDPKLryEWiWhMur0jR9mBSQPGIcCQJNIxhj5YZ71xREjNnghH0ZZGiE0sEqHxEg4aMAf0RTVOvqatEPYSNhfWgg/iAkIG5RfpxaOU4t7AkDW4DFcrVZJ9xAqHGdhzhtg6JKp0Jz5S/IEhnoGY4CAE+wVbFwZc6FPKFGcfFHscojSoOg/FKLC1RpXuv7YPJB/mRSG2YOoNutJq1qUHZ+yATz766APGem5ugSpntzegGpqdm5FOp0+zLBx0dBsNicbgkN2QRCIuzXaTNcU45ECMDvJ73EdQUNGnFxjh55AGUUHUH/f5nC8a+IDE46Bg4DBWdADGuls9efdP/7t8vr4u4dwDGQyNwq2fySKgRHWyeOtoisBVIKBE9SpQ1zEVgQkjoER1EoCDLuJXKkgq+jcihRdpsT5555tvytzcHFtcoFY04DNKZqMBR9yYzC8ukjhtbDyVlaWVLw2HgkG+YEMhM61IfExpRAsNkAG6tQ6GksyijycICZxiRbrtpiQiMT4bpkmoWWX7lAFa0pSl04aza4QkFmoSe24GAiR5+MBVFa1Uuk6fpkggJslwlEomCB3cUNELttWDU6xNohsJRSV/sEeyDOUPSISgbg7gSAzVcygWU2b7JPCpaEQcqy/pRFbanR57qTqWRTUTKcbzc/MyPCKIqCGFogvSAwOmvjOU9afrJB3AB6mg6LWazeaMWuoPkKwZY6i2LC0tyc7urgR8AaYgs59pJCbdfo8EBam7qFWNR3F9k61klpdXmV6KVi/NNvrD9sSRgWQyKRl00BLHphqI1ikgxiBqUKKBY6Vck8XlOZJLqNzAyLS+Mb1yR+ZImCPTYFttPsMcIkBhTrJtEcg26jrxAeEHeQSwSP0GgUP6MzBJp7IkZDzQ6Hek32qTaBsifkgnXNS/oj4YacGYN4gmsAJxxd/RVgaHFFRZ/T4eFmAtC/MLVE+LpUMqwaxhRusWmDMd5GV2Zpb3s1YYxlpduCeHqNgz5da2qQ5jPBzewOSr3e9Iq9FmyncbvXuPzJTS6azcvXuXBNoZ9rnmUiEvm5tQQiMyk5uVSrUukOrhCnz3wStiQ41tNrleuE370BYHhDRmVF6qvYDNBtHucU2dOtr1NCUWj0kma7CjCRRU46M2OA4ObaD4D4cSCyeYHVCpV0hin3z2UPYefyKbu3tix5bF8cUn8QtGxziBgBJV3RKKwM1HQInqzY+xrlARECWqL3sTmJdwQ1QNsUA6JlJ/I2G//LPf/RHbsAQt9Jmss3UM3p7R0xQ9LBeXV8TyIbVyICG/IacgWXjJR70e0ithXMN2KjaUL6i1Fs1nkKbYGQ4knU5y+N2dbVleXpSIz/QN9dkwaULab5t9OfGiDiKxl0e7mYhRlGomPRNEBoSLvUgHQ6m14ApsyCDSJbOoH7Qs1sdC2Twslkl2kFLbbnckN5tluigcYtNwWm01xR6K1NDmJpERR2waFMHJ6f7aqrTbSI/NUBWGYVKpUpGZ3IyUKoeSzWakengozU6TqiFSdJHOC9KJvq17hTxTfUGsWFc7tKVWb1C5Y8/PcEQqlSoJLwg2Vd4+6lodEmt/IEgzH6iSq0vL4shQeu2mZNIpqdbqsri4IsVCUQ7LJWi/JGKRaEhi8agkwnH2lG00a5LJGuMj1OqCmEGVA6HEdUipBsEZtZaJReKsK4aZFQhSAc61SAOvGoILoorDBcvnFxt9P2Ga1e+zjU8jqbdpAAAgAElEQVQignpUKLSIlUlxRisVGEWFYMhUKJAUs4XNsM/2QtFIVKKRkLS6wKj1Ze9Vn48YzMzMsgYZJBKkHfvLHHgI3YnxLOA56qcKvPH90d9BDg0BNfWy2Du4Nx5LUJWHgoyaU5hQoU56Z3tLkomo1FtNqsXNWotEFWQ9mU5KMpXks2LRlNSrMJDyS71aMnXCUIwd9JYVSefSMuz35PbdB+zFCgdnuCpvbm6I5fRl0GvzZwd9dCMx83OEuIDzYx93GqjDthgf1CpjD+CDnz+orJVaQ77+xjfk0ZPHYtkBGpDFAwHZzm/Ju3/zV/K1u/fl0/f+Rn790fuSnntd+nbsK/Xp5uff4HKeD/A+72eccc47xouuPzlnN/M5656zvo/54Jo/+qM/Oj9gl7l4fZYioAi8dAT0h/ylQ6wDKAJXj8B1I6puXkSuHrXzzWBoDcV2jJpqXqQgcA4kFPHR+ff+vbskbngBx/oLaDszGMhMLseX8HgCzqUZSR7Va9abTbYNASHsD/vsQ0mDogQUOdAqpPt26RbM9N9hny02YJbjQ/ppIMQ6VbyYI8XS77elUq7ITDbLnpPlcs0oqgJXVuOCCkUWpAgv9uj72YYyCrdT25Juu0MlNZ0FGe1QGR1aPgmHQlIqlalqBsMw5vEZEx4Zyt7OjmRSCdnd3ZP7r77OdGMQSxBiPBMkeHdjkynEaLdTKBZowANVDhmkwAf/kwIhw5xMf084BQeoTMKxFoqjMYbqsh8p6jzZn5VOyn7WxbLOEsSITrp+tnBBgFA/urmxQZK9BHIfCfHPUBGRToy1oU0P0mdpnsSWLE1ZWlhkKqpp/zLkf0EgTXprjamlWOOgB7diqM4offVLf+BILjvLHra1Votptr1um66ySGWOBMPiY80wamADTCOG+osayQhbF1k8VICaikzebgeOx5YEAxFJp9Py5PFjWVhclCZb3Zg0YsQBzs+dHgimn8ZQ2BOoAYZCjz6hwA8qKtR2fBAXtIkBmUcKL9ZiDJxsaaHPKNrT+AM0JyqWitJutqXZ61JNh2GYz2d90ecXpBZ7AzXUwB9p4yC4UJAj0YQcHM0NijquQVIAfjYW5ueII0zIkMq7u7cnqytrjCP23rNnz9hCCNfjPuwRHJgEAohrDUnoMuwP+PMSjkWPDJVsrqXVaPDgJxZNED/EGanmiCMOIBBvKNBLy6si/qAc5A9kNpWRDz/9UDoopO025b13/0KK9V3xx+9Ibxj9DaJ68rfHKF169HW3pPQk8XtZvzvdzOd5JHR07/Hvv+h553nOiJSexBPPUEX1fP+P0qsVgWlEQInqNEZN56wInBMBJarnBGyMy08SVdMaxWJ667e//S25vbYsiWScag56T0IV6zM9MySdZpMOssGgX8LxNBUrOxBgOi1ablgOFD2Y1ph2G0hVBGkIRqNSLsHRN8a0R/TWpFKLWsh4ytwD0x0quxEqrtVyxbT26KM20McX+FH9II1kjlJISWBTSbFAFpF7OzAOr6gphLIJvSjGOkf0yjStV/AspJIirRKkr9tpSSQckvz+vqRSaSqhDuY/MCY+iwuLUimWqBoy7XU4YO0mSClIJAgl1Em64LZbdD1G2jNIbalYZkptKIR1+aTSrJJoINUXJjhQ7JDKzDY/NvqttpleDJUR45AMW+jf2uQ1UPOQ2gsFGi/BSHfFOMAD9a2onQVOe7t7kkgm2OoFKa8gaqYu1s/+r3g2HJRBkEDkunAeDiFVFumneLYt6VRODoolCYbQ59OSAYmbn31lUPsLQh6Lmp6w/V5XknBIhqruCOtGK9WSWLYjrWZVIhG0Z4kfKe4Rpudi7qgXxaEAUpZJRhFXEamUS1xHC0Q8HGUNJmJTqZaZmowYgszTYdn2kZzDWRqHKflCgU69INSpRIqHJwfoQWv7pNqoSavTkVwqQ9IIgox72erIsuXZ+oZRZ4O2dDtdEulWp0/VG2nYOMRYXFyUbse4YsOEaW5hlnvh4GDfuPUGQzTGwkEJFOlHnz1kejacfYEl1GEbB0a2yN7OliRiUaZRByNhknHTC9cvoUCArtX4gYAiyx69uM+ypVIpMvW73mjK2uqa1DposeOToOXnz+Lm9pbUS3ty+HRDHm/9g0h4TQLhHHIXfuO3xoiQnZfIHX/QyySqx+c1LlE9fh/mOu5zjhPSs9Y8wkcV1TH+R6W3KAJThoAS1SkLmE5XERgHgZtIVE9TKNy+4Jx18u/mOSevgZhqwxHpSFEFUTXpwEP50e/8E0kl4xKLhuRgf1dmZ+el2WxQ2YGjKv4cj0YkHAqIY5taQhjqIG2y3e9Jr9VhexjHQm9Wo4hl0lk5rFSovIG8wKkVZkCNel2CUOASCaOE1hsSjoVIqvCSjhpDKKtIHUZqJtQtGu4wfTPIPzPlGIY5cDEa9qXb6UjpsCi379yRaqVGggulDcY9IH+ooQWxAvnsDXpMwZybm5V2q8FeqlCFoYRhPSCyMIFCai4cg7c3N0hE79y5K+VSiWnDozmBvIJ0wmTnsFgwhj7OgGuAkkzVMxyRUDAsjU5bDg+R0ouepXBBDkg6lea6QUCMM6yPhBUppft7+yRyIEwgdiDfUEVhvGTIrGm/AoKEulnMCc+COghSibmBNMGYCGrk3v4eCT0I8PzcLPFMx+NShykQUkudoczMQqlt0T0XhL/WqFBtDfpt0yIoFGYaK7DlAUIkKrEI3I2FRBH/hWJerhTloLDPNkQBP3qvpjlfUzdrVPghldIuldNao857cXARCvhZrwlyDnUXaecHBwfs9QviBiMlmCZh7/iCQaYWY0z01e32uxIOhpF9Lu1mQwZDtDoKMI4gln3HkTAMkbJJWX/ymPt0dW1VCgdF9seN4KDFj71l4rFfOJRarUEV/Gtfe0MqNJ4K0SmaBx4wDWMczNqw74AJyDhb4di2wB0b61lcWpCtzWfSbtYlmUqIjWOHfl9yM3OcJ9aEZ7PWGy7U7E8Mpd30uEV6PAgrjLb6/SEPPECM0d7HGTjSKFdl4Ayl0mpKafeZDOtN+eu//Z9ihW5LKD53qqL6PKLqhsyN83v+PPccJ5VuCeZ5no9rz1JOz/u8kwReFdWLIKj3KgLTgYAS1emIk85SEbgQAseJ6kmCd6EHj3nzZaSvnVQpTlvXaS+EZ5HU016wznoO77EtvsB/2Ut1VLc6ZO3mO2++IdGwIVFQdti2xIf60yZrD9GyYxZpuf4QCR1e+lHDKn4fHUehUhUKhySlS4srNDlqdlB72mPrlIP8vkTDYalWKhKORCWVzfBlvnyAVh8xvqSz76ZjkRRByQLJBJkBMcYHRAuEB/+C0FkBW9KJJGtA4bK6tLIshUKJaa9MOeU6oJpGqFoi9RMpuFDmQJDw7OHApCfDBOnRo0dSOjiQTDpHFWxhYUFqddODFH0wYa4DQlUumRRUzBkpryAOyWSKhB7poEgJBrr1WoMEbnZ2RjZ39kji5xfnSWyAM5Q3ECLUhLKdy8Ai8cX68GwoxB988AHnArJKvEpl05czHiOpAYkbteEBoTGtbXy8DmMvLy5znfVmQ7a3t/h81Ajv7OxJPBySVCohB4cHVMHhSoyWMXC5BUOlQRL6lDbrsry0LP1OV8JRGBdBMbUkBgUQBj+OQ0xB6G7dWpPCQV5KVP7KMhwK3YKBBxRgpPcilZX1ozKkwzBqdFEnatT4DrEBAbUcn5RqVSqq6WRKdvd3qWiyfRHMmiBNisP9BHUXhlOodbUdh6pkvVZjRgCMl1BLDSdfHApgPKjpIO04UEFqOgi02evGJRmHFfliQXK5WSry8URSGs2W5GayrLdF+jjmW62WuU9wPwgq1oG5oM8vyDT2Eg5eQI7btZrEU3H2Q00lE1ItVyWWTLCVEZ4FAzGsn6nC7RYPkaB+QxXHfqAS7Fjc+zAAw0FIq9+WSNAvqWhSipWyvP/xJ/Lhe/9bFhIZOahuSHOQlVTu1qm/CU8jgC+LFI75q/hSbnveml72WlVRvZTw6UMUgWuNgBLVax0enZwicDkIjIjqaSlooxGuwyn/i1b7PJXzuGpxHiX0stfLVi4niCp6bOKFG06/P/m9fyuRiMXUycGgL//w/vsSj0TRYpSkDmoTyGs2k5NMekaC0QjJkC8YlizMaKo1vlCD9EVTKSp7TB/uD0hWYbYDEkviGI0yhRRKUr1YltXVVZLNTrvD2kB8QA6g3AEHkDlSbMu4tuI6ECXHb0kC6Zpod0JVLyCW3y+7e3nx+wJU0ZDe2ev1SRaN6ZKpt0Qskom4zM/PU2GFq/Hjzz+XB3fuUlVEDeS9e/dkY2NdfAHzfKiTJKjBMNND4XqLMX1QtgJhKp4wKcJ6UZ8I8x6seWtrm21qMCbSR6EuQ/VEbSxSekFaYNaUy87IsO9QIUUqLdqagJSgRc3s3Cyx4N8PiyT1IDRbm1sk9FAV05k0MUcPULZuGQoJP1oM4VlYUzqbInGHw7EdsCTgOLKx9Yzq38rKilSqDcnkZnhYsLn1zKTh1qtm6w8GEqEzryFTwB1qJTHwGRUXzwZhR09Q1OnaNvqpgrTXqaTCHAvzMDW9RlXe2dkhUUcvX6Trol55MHDEZwVYc5lLz5DQInUapBzpuuxZ6jcKNEg2DhLQLmZ7e1tWb63ykAWuzjvbO0zXxvpxqICxgS3a+SB+kVBEIhFj/lQslqRULUsynpZauynfePNNefZ0g+ouUshfe+111lNvPH3KPqjGOds4FC8tLcv+/gHbDaHuGKQSCjna7KyvP5E7K2uSSMak0zUOyiTNjogvFBSYWMG0CfMLOOgpPGQt8cLCHE2l4HodjgR5gAFzMhxI1KoNSSSTJnbOULbXn8mTzQ0p1xvSqRblW6+/IcXajhTqYbGDqcv5RT2lTzntd/C4v1/PQ26VqE7phtFpKwLnQECJ6jnA0ksVgWlF4Kc//elXLCjPQ+iOr3ncl49J4eZmXW7mMs5zviSqX44AZW/0793ba5JOBfnyDgfaJg2OAiQUICIYk+1O4nEJ+EISAFHy+6Xd60s8HOWLN74Hcx/H5+f1oXCQiikIDV62UVMHggMSC4WQ9Z1QEo9SOWFCg08ykZBOqy1+209CBmIGBRH1lEg5RZwxz0a3JdFgiKQVH78dkFqjJUHUuzowsbFZzwdlC2mSTL31gzxA/WwyfRMqH752eFgkiV5dXJREIiZPnjxhaxPxDVk3CSULZKxRb5JcgWT7/KhVLEu7OxB/AOpkimm2NPs5Uj5HfUAbNSiVpi8s1k3S0oFSi9TeMJ+DssvXX3/d9E5Fb8x44gtzp/38Pp1hgTnSgPEh6Wq3ebCAA4EHD+5L/mBfer2WzM8v8jqkWSP9FHNDjeTe/q585zvfZTr07NyMlAt5KZYPSeoX5heZQluBQVIEpA5EOyiDLlq7OOzZCvfdXG6GhB9pyVA/oQayHyna7liWSRuHsomaXT9qm4PEF6Rt5HqM+cOUCERzaXmJJlWlYkGCAR+fg5pbqP+1RpttjqLJlNQbDaqV6GWKNjmo4sT9o70JxTgUDpCwI0aYE7IBDvb2SZQ5T0tIXIEj9hbuRYo51g9Sjbrrp9tbjAP2HEg5Yg4s8bOAVjSoi4ayCtzxNaR3Ax/Uo4KwYo27Bwdy69Yt7iPWzfqDJKiotcW+i8VwsFGWWCwh8XhKWt2+dNptyaVT0u60mBaMTAQcBMCp2uzlGp20gWmr2WGK8vb+Dn/GHn70kdy+/0BmFhdkZTYjX7vzQP7Df/z30hrkxLFN/bd+JouAEtXJ4q2jKQJXgYD+ar0K1HVMRWDCCJwkqqPh3aTBTniqUzvcSaI6UgbwMo/6Ur8tcvfOggR9PslkUyRTSFGEaoQXePwLcgJFbDY3L4flIlMd7z54VYZdY+iD1i31dotkEWQTqYvoNXpYOiRZRc0k0m9h9oM0WJCxeqeNbjBUBKH+0ThGHHjHkLyAmELRQsoqvog0SrzwoxawUDkUpz8wtZr+kGzn83xWhv1KbTq/BsNQFodU70BqQLLwd9SygswirRY9OKGyssdqu0MXV6OGBiU3l5VyqUh1kops3yHJwTyRVgqTqHa3z16rTF0W078UH/zXtPFBbW6TdbKdXseontUqe4guLCyS2OLPILVIu8ZaMX+ovD7LR6UPJAufdCYl6+vrnBuUSBB+tC8BicY9IK+DQVfu3r3PeWLeWBfIE64H4QKBguqLFjsgo4d7+yRckUSMLXpwH76Pg4FgKCD9NvqedmTYG9D4CKQfuJmWNXAabjC2o3Yw+PqoJhUEfKS4IpZQyhEvuEDD6Ahrn5md4dxhzNRpo643QNIOI6qhICVaxAoGqWIDBxDWVDIl0UCQaj+wxLq6vTZdeOMJYzIFjECYcWiwv7PD+t4ge9G2ZG5+XkrFEnvbsn1Pp8s06vuvPWAMQV7RwgYxx74BuYXKiZ+HaCh4VFOMNGHTExZrBKm9deuOzM8tyJONZ7y3UNiXxbl5pq/ncln+nDSbdUmlE9Js1sRnhyS3sEgHbSipOLTotdvSatb5M9Htom0NUqL7EgjZEg7FmAKe3z/gmkvVCvvmvnr3nkSSCYkmk7KQScqzh5/Lf/4v/0msyG1xrBB/pvQzWQSUqE4Wbx1NEbgKBJSoXgXqOqYiMGEEnkdUMY2Thh8TntqNGW4ottg0T/rqZ0RYbWsgKwtpSSZNr8t6Ay/mDfYFReooVBykcLKlyHAo4SjIQF/iqYxEAiFzT70ms4uL7F8KI554JCKpeIwv+TQGisZMym3SmBaht2jXMT0HQSpAOEgCAz7xQcFEGxvUybZMGizIDUgfUnBxf2cwkFa1JpVqhembtWZb+qzvhPFTiO1wkI5arVfk0aPPOI8f/OAfSzSM9jM2HWWxqHQqZYj2bFakN5BsLi2HhUO+3I/+ARmBYjsirEibtnwi+/u70unDmRUKXYQpwMCKpjsdYwSFgwDUoWLt+BekEgQN6jLSUCHzgQx1ei3JZLIkWyCDILmouVyaX2I68ObGpszM5bhepD/ncrkvTKhAQjEmHZZrFWLMePlAVoccD/FZWlqULvpx2iL1qmnF0u90xHIsCaDtDFRR26ZibMlQnGFfeu0OTaRatbr4QzBNggoZ56EFjZp29ySbyxojICieSfSEHVANRGo5anyhHuMwAGuFoo6Y4IMDhGgM/XLjEo2E5SC/a1qw0GkZxBm1p0mxjlR91N2ypUyjLvbQkUa9xn2K5+TmcmyfUyyX6XSMlGC00hl2+sQZKiUqY9HuCK2DQN6RNo2xMCf0dkUP4Fu37xB7OPIWDgp0u/7888855mDQk1g4TCUZLXcQJ6zv4AD1rDnuPaSG19tNKRTy4vT7rAPGHkdacK1akQZJKNK1kZUQlkgM/VmR4m4OQAxhb0mlbBRX7H/0OUYqdQdtanpDGoghQ2BxeY39W30OXK7jsnL7jqw//Ej+76/+Uv7u1+9KYvZNcRykzv/mz/6N+eV2TReiRPWaBkanpQhcIgJKVC8RTH2UInBdEXgRUb2uc562eRmiis9vvrAyZXrYk5XFtCQSEaalIt0WL81LyyvS7nRIBEFqUPfH1iAWzF9CbDPjt9DSA2SmJ7VWQ6LJtNSqJbajiUfCsrgwS1KLfqYgBSAafj/UQr8kslnZ29uncugP+qkiou6vUatLAE6u3a7cv3dPnj57Kul0kmojFDB+/H7ZeLLOesZ6CymgaLECQ6ih+H2W9PsdEo2/fe//kGz85Cc/kTt37sv21i4JHZTdTz79lCmpb7z+NekOOtJrtkkKQsGQ7O7sSDhq6mT7PTi7IsVVJBoLs82L5XNkf2+XabsgUCZNOiSpJJTKKo2FQFThLFyolEiKMMdRqilUuFLR9DdFmuzAQRotUowNGTPKpCMryytSq9ZIZiNxGO5AsXVIrlHzig/UQKirILlo+QMSidYmmPvc3DyNlBC32Zmc1FpNsQO2HB4USGLDqO11bBoOhaNRtucxbVaaUikX6VBbPDyUVr1BRRWkN5lMM/UXBwzABYorHHnXVo1aixphpIHHYhG64yL1lm6+1aZJEw5iD/ipfoL0w7gJ6bBI0w1FQ1LIo2dtXJDgGw0nxAoFSOxANkHc2K+02SQmMHMy/WI7rH0GvphjOBYjaUTKcvWwIn7bJ30fDLmEeyhw1AsWCi1azOBQIhSy5d79V6Td6hpH5VqNsd7f3+EYJMVIP6BAOTgimyEq2cvLy+L3BWk2lslm5Nfv/z3vBR7z87OsvUUKbjBglG6Q2ngiRdUYhxww4o7GIxILh2Rra0OajaYxdoqadj7YG6hxRV1zowZjpxnJzS5KpVyX2mFR3v7WO1Jq1OSvfvkL+eX/+FMp1Xckt/xNESWqV/LrWonqlcCugyoCE0VAiepE4dbBFIGrQUCJ6tXg/tVRoZ61JB4LyvLSvBQKO6yRRK2fzx+RWCQhvf5Qul20MzFpilDrQIJAhqASgnw2221p92EUY9Ngie6wsZjM5LIkcqiHRLrk4uIS79/fzxuFEb1Hy2Wa5aB1y15hn4QE6cC/9d3vU20FO0CdJ1QtEJtKBe1B0HKlK51ujyQa/Tfv3r0rpcMDaTQqsv7kmXz22UNZuX1bfu9f/xs5LJdIYj7//CGJ49raLSlX0A5nIAvzC9KD2Q36dA4NIQP5yOf3WesK0gA8kA4LklVDy5hKiQQQ6hdINpRffzDMtigwuznIHzCtF46uIMR4BggQ1DmYFz15sk7XWRAukGkQc2AxOzvL1NhUKkMSjPuAM5x2oaayX2mtInNzORIhON6i9QpqXje2n0mlWpO5uTkJBEMyk8uRSGE97MvaBFnskXgiBlCK0xmjiKbTWSmUSkyzhpss2teAHLIe+ci4CKnXJJuBkNg+o4RjTUh9xfg0z0okqGaivhfnIH1iVOEhANga1gmskN6KPr1QtXuDLr8O1bHb6bMOOpnKsLcr5u2IRUMv1D6jDrXb7lBdx4HK3h7a79hU3IETlGOQROwt2+dn+i/mGYkmJZ/PSyyKuuCKzGSzfE40grX4JBQLSbFY4XqQBg3nYsQSrYxKh3nWzgYDYeKJGCEuqKllS6ZMhocOUI/tgGk1g3Rh1AW/8sorjLlPkD4fN/Wo2awcFopi+QKSiMHwyKLBFfYJ++Pm99mPFgc2wTAyGoZSLhxKtVaRVCJp6oCjIUnGkpJKZE197bMn8vOf/7F0mm0plKoyM/8ApzfX4ReM5+agRNVzIdcFexABJaoeDLou2XsIKFG9JjG3BzLstyXkH0rpcE9W11aopL791jflyZMNsaBIDdDiY/Sr2ZJ5tOagyU9Adnd3mf5olMUwlU4QHJCIhfl5upr2+m0SCaRirq6usRbU9BoNUT2ko6zfL+KDaGvJ3//9/5NXX31NQoGIUTaHXaZUgqx2Gj3pDdGeJEIyhfsb9YpsbWzKZ59+JPnDmmSSUfnWd78n33jzLSmXquyjSudgKFPJFKgB1a9ba2uSP8gLCiLZJ9bpy8LigtQqNTrxgrjgPpoK9fqSzWRIjECk4Zo8MtbB96JHhBA1tp1OjyqqaUkDwyHTZxYEHunJ+/m8Ma9qNlmnifTdRCIp+/t7TL+FOjczm5ODfIGppp0m6lGhFvdoUAUOAqdh1Gw2KjW5feu2VJsNYoJWLMAMqjL/bhuX3Gw2LdVGWZzBgHXCqXiCNbRoYQTyDoUS5j2DTpuKIepAQTJBvMIRpKv6JIi+qWLJIdJsIxG2dgHJNIcWqGk25Ih9QAemthjkGio2akOBF8gs6lMHOGhot9nSCER3f2+PBDMSidOYC8ZJ2Ht8rs/0UsWhBK416dRDEsZSqcLYzc7mmGac39/noQiUSzr8hqOss97c3GQcNzaeyc7Wlrz64BX58Y//BdXSvQIOFuBKjBY4IalVqxKNhqTXaUm9ZloDsTWSBazQv9U29dNi+v5ivCpa9YTjPBiAEtrvd2UmmyF2PrhVO44UDvbYt7hWa9KoC07DaFWTSqePyHpN+sOB2H6ba+p30K7Gkp2tDbpEoxVUCKZlQZD3rsRCCWnW6tyLn3zyvuwVDqVeH0gys8TsB/1MHgElqpPHXEdUBCaNgBLVSSOu4ykCV4CAEtUrAP2UIUGofLYjteqhbKw/kq9/4zVZWV6iGc/DR4+onoIswNUVL824Hi/+SDlFiiR6kaKn5KePPpV0KivOEOpQmsQMChGMd3IzaQmCANQarLEDWYFjLQxo8IHrLIgHahj39repTlmWX+7ffUBS0BtASYXRkV96za4M8LVen4pZJBqSymFR/vzPfy4HhTKNj/7p7/5I3nzrm3TBzR8cmDY4JBNVSSWTJEAwZqIpUBP9TG2JRWPsNQoC1m31mOYJtTeZgGtthCnM+MCVFaoq2+OgmvKIoLW7HRIdkC0QUtSqhsNRElEQKholBfwk6SD4po4VKct9kxrN1i0h1qWifymUQBD72bk5KmWzczk65qJ+9e7d26wTReptgm1WQlJrtkgcoVgWCkXihnmA8IHcgYzWWnXTAxWkeQCi15ZgOCQ+v01nXxAxuNuOnLRB6EEyoeIBLyjqGLfeqhM3uAiPanARjxGJQ29VuBgTCxw09E3dKHrijgy26lBQu21pt9pSonHVQFLpjAR9IdZC9+lObVE1xmEBe+vGo+ydywMAGD/1ujw0mJ+bo9qKVkGtdovfq1SrMjc7z4OTgN8n5XJFuv22fPLJJ/LLX74r4VBAvv/935Zvf/s70un1Sd6RutzstCUWRl01+r2WJIRaY7phm1cTQ1gNkUQmMNR97Gf8LFh2kPsIjr9IEUdf10a9btr9tJpiSV8sBy2aHCqq+HnpDx3OHWo1jMoGTC+2TN/gBpyeHel22iS7pXJRErGYdHsDGk8NeyIH+7tSONyVDz58TzoDR5aXH4jlS4jzxcHS9fg945VZKFH1SqR1nV5GQImql6Ova/cMAkpUr0uofaxHRLFcv9uSw1JeqrVD1l++hQ0AABulSURBVDXCEAZKZyKVlIA/xLpVtDBBui+IFIlOMETVtN1tS7eDlEz0u8R//WxfA1KGHp+oV4QZz/3792V9/dmRMiZMs4Ub76PPH8mzZ+tsn2J6pFp060WqLJxTURNaq5elVe9IpVaT/P6eISX9jsSjYRLBVCotKyt35e79e1R3kT7bHfRYqwmVCwopCcZQSPKwHswTRAofGPr84Ae/LcP+kMonyB6UMrgZI8UXNaNQG9kXtdmgGgdFF+1iQuwZi/YqQodiEFWki4Kww9AItZ0gPyBu5UqZLVcwB2MUhPrFAVVVENhSucSxE7EkCVo0jPXBWCdG0ri0sigH+X1pNlrSa7UM8bdgWJWkGm56u8aMsr27yxRmHCgEQxES46DPljgIfqkkrXZDPnv4qWm50+nJ4uIyU7GhdoNwwin3zu078vDRQ6q7qLest2o8dIA5EVv+oG2ML0AyCmKJuACfdrvFAwXMD2QfMep2DUEf9ru8FvOBCzG+jv0E8gZX5FqjyX2GMaGmOhZIsUiv3aLzbSwaoTINzIEX2vAAm7feepMHDNjSmXTWpGvXKlSIP/30U7bMaXfasrC0LB999AkPZH7wg38ki/PLkslmpd5so1EqST+MnqqVsnS7TYlEfaavK1Ock0d1qubgAYcA+Fq9BvMsUw+O9SKm2Ec0r+r3JJNOkqwyHTmWoAFZOBJjTTgOFZBmj9txiIP07C7Mlaol0w7IslmPizrdYCAi/e5Qtje3JJ2Kyy/+7E9kb38TDVrllVfflv4gROMs/UweASWqk8dcR1QEJo2AEtVJI67jKQJXgIAS1SsA/ZQhUd/H9FTbB71UBnC2tQayt7slxcK+1Js1WV69Q8L19tvvyPb2trz++tfkvff+TlZX1iQRT8rTjXXZ39+WaDQhoWCE7VbwQs0WN5ZJe6T65MDUBjWEPqpSI8MiOOHSrMkZMl0ThkB0GnYcKZdKNA2CA2u7izpYGBA5EvTBNTggc3MZyWUz8uZbb8oPf/g7Eo4l5NGjz6lKQeEr1yry+PHnVE+hhoI4gQyATM0jNTkckYPCAYlNbibHGl2oVmilAyUUdZYgLJtbm6ZutN1mXSPWh9Y8UENBeKGoIp13pLCCEIPMgV0h5RiEC2QQpLZ4mGdfUDwLRlBQTqFKAw8g9fjxY84HpB5j2c5Qmq0Gx0cd5vb2JrGBWheAqVGnK7NLiySqwBFjU4mG+2zS1DWCrIfDMcmmkyR7aAnz5z//Y/ns4SfSH3S47u987x+JLxAneUMdL4yvgBsUZKjDpt64LLFEjATdQv1os0WiLY7F66CYd7oticUCdEJeWlz6Al843wJzEM5quUjiv7a2KjMzs/Js4ynJMeKTy82SAIP4sb1Pt804iQ2ib7M90OOHj6iQ2wE/70PKtt9nU83c2t6WarXOFGqkGx/k85wb6poZ115PXnn1NRJCEM87d+5JLBaXZDxFgtesG/MnHBA4gz73SrdXo2nV3t4u9zVUUhxUYJ7YhzgIyOcLMjNj6l8RByjBSH+Hkowa4WwmJe2jfrP8GQlHJRSOkqyWKmXuNfQRHvT6jCXqpCGM4t/NzS2Jx83PFnrMNnBoEgzJzu6W/Nf/9jNpdbpy5+4rsrb2ili+KA2m1PV38r9jlahOHnMdURGYNAJKVCeNuI6nCFwBAkpUrwD03xhySKXKclDPBgnmSIZBiqeNN+Q+1SC8mMPMB59I1LSyQQok6kzphEsyOhDbDhy1FrLY+uTLD/7siINGqSc+cJ79zc+XXxs6UJdQZ9mSv/yrv6YaiU8qirYwNgnVkyePZWl5SV77+hvy4AF6Yor81ve+L7/8y1/Khx9+KPfv3yPRQboyyAVqJKGEjVJa127dYmsaqFogoOlkiioa0n1BfGgo1Dfk4Re/+AUxeeutt5myCtKO1iyHRwZLMF4CwcWz6erqOGzzApVyb3+P5AHPC7Fv6EA6rR7TZGdmciSzaFXz2WefkvyBfGHdMI6FORO+jzlg7vjvk8ePZXZmhuMvr90huX+y/lQyaZNKyhYxINAZ0++0UtyXUrEge5tPZTjoyi/f/V/iDBx5+5035NXXXpdgOCGvfv2bsrq2RrL8q3d/RbL/wx/+iERu/fG6xJMwTuqyTjm/n+daqpU6CTrSbOFaG4kFmaY9MzPDtQE7tubx+2k0hD+jthl/R0xQ44wDEeCxtbEl29u7VOqBHZRKpOuyv20uw9TmDPrgHh6yr+vm1hYV2DfeeIPPPigccq8ifbzRaBLLvd2CNBt1+e5vfY/jfuOtt9jSCCnqwGlhYZbkeW5ugTXCWBPMtdAuJr+D2llLghGbBwuYE+aLeRcKBSrl7BXbh7FXSGwLtc0BqVZrJPnAAeQSPwHY1cAT+yYYjrD3b7lWoyESDxZQr91qM8MBxBbPQ/9VjInUYqSwYx9tb21xj3dabXn3V38hhcMaDw1+95//WNpd1EEnpO/AJVrb00z6t6wS1UkjruMpApNHQInq5DHXERWBiSOgRHXikJ8yoCGqUB8txy9oZ8Oen0f1bUhjZCUm/+5QzRoZ2Yz+DBILgoG0Trz0G0MdU8vKDwkrSC/GGX3xeWu3REiacQs1WPNHtHGB2gTygDq+Qc+Y8XTb4g+HTG2khRrQIM2YRr09kUqKuj+0jAHJA8nF96Ci1epVmuagfyjUMZ8FdXaOaZlb2xskIPE46j+DX9TVon3L+79+X4qlslhDOLQWZG11Td56+02ZmZ2lgRTuh1ETSC7SN7H0u3fu8lnPNp4dpcoO6P4KYvzs2TO2hQHhB35fe/11qsqPHj7koQDwLOR3SZ6QCg21cX5+jgcDSIlNxqOSzcyyRRAIIeKC9SBOSBlFDEFq4Vi7/vAz1vq2GmX59OMP2FblO9/9NtvTgMh3e4483dijEgtTIiig/+4nP5V33nlLfv7zn8v3vvc9phX3+i0SPqjpUCVBzIE1iCHIKdK24a57584duuSCZMGxGbEAecM6h0eKejSM1jtdkjcYHhWLJbpDgwTiEOLDDz+Qe/fuy87OtqytrdG8CBiHA0Gq08urK3Lv3j0S+ocPH5IYg1R//NHH8vjxU445tPzSgmGXzy9rt1bkrW+8KXfu3pEH9x/Ix598JAcFHCAI08zbIOEzs0wvRur6oNuT+YVZadbrTAfG3sEny/6pAfb2HaV0x5Nx1sbGwhHOEbEbtZnBfcYlO0CyDWMoYIj0ZfFZVEmz2ZwUDwu85+OPP+ahBeqVraP7oN4iWwA15Xt72/J0fUcOijV5/dV7srR8m+7GqNEW7DuTw3Adfsl4ag5KVD0Vbl2sRxFQourRwOuyvYWAEtXrEm/zMjs8IqdGHXVoEgPCir+j/6MhoEOSDJA9/PfLjyGmIxOe01fm5sX5iNR+8YINcmyMZTD+aEzMC0orDYOOUoFNOw6kFo/I8ldn8cW9R4TaKIBQg811+L7pYWrWBXdd1KMiNdr0kg2z1YhpWdMVcfo0LcL34Ii7sLhIhQ91l0hdNv1TDV4wMwKJxJ8xZjIFxbZD8om/j4ynQDAxH5AyEFs8m1x/0CeJAaHF+KjpBAGOx2Iy6HRYE4sWK1DuoBibg4IBazGRDouWOayvDYVl89lTiYZDVJkL+TzTqdHT1h+MkHiiFhlqMMaGkugPBCWdMjW6UBhTmRR7rZp+sCW6AKNmd3Njgy1/8PWlpSWSRbShAdmGoRO+DmXZmApZIrZPZmB2BDI9GEi73ZRKpcZUYqjAO1s74vhtptSC/K6urEixUJB+d8C6YaSDP/p8XULhiPzLf/VjukLj0AFYgpx22z0qtzDlGogZH2Q24A/wsACtcaB8Ig7F4gHXe+/+PWn3OtJpNZnWjVZLS/MLksmhLU7b1GW321KrVblGkE8cAKD+dXV1VZLpFA9LEIOdnR2xxZLZ2RnuG4wPIywotul0inv3yecPeSCClPFKtcJ9VdjbY6006ribrb68+eYbEk+mOQ5aIL3/Dx9Lp9Wg4/Xc/KKsrC5LKjsrto36aJM6bgiqvkpdxW9YJapXgbqOqQhMFgH97TpZvHU0ReBKEFCieiWwnzLoEcGzHBlYcFo1BBUv2fiz7RhXXtaQHqmbX/4XxNCoeFDRRiTXENbjas55f61/SYIx7qjtCf47avuCV3KQSFZKWj72JUXdJIgZ5j1SYEfE0yi8I+JtCCTSMkfPN0qxaXcD1QsExyiSGAf1tCdSlNFGBEIxCDSMqI7I2MgF1xB3Q97NHCwqwlBOzfdAvLE2M2867h7hBoILJ+JuzzjxUtVmHGwqZiA9qL3EwQFqi2E+1UWqb9eQYZBwtEcZKdFIS4W5UYfK5aGEggEJ2jaJYjyZYisT1MoihRVfx3O5Xpg/iZBgwmEX84LpEeoqMVXUxoLgOVgf4m+jbjgo0ZhJy15ZXZX3/u5viSfqUJvNGrfF1vaWzM0vSygC5XdgnI87bWk3W0e9TCEy+qTeaUi93mTNLcZBGyOS/W5fAr4Aa2nTM7M8UMDY5jDDYAn3adSj4vq+ZQ4i/D4o9ub7hs8NwJcZByjD2A+7+T0Z9vtSPCyLbQ0km07J8vKKBAM2FXOkNs/Pw616KOvrj0lKcSgRjcUknkqz5y72AOpioe6iLhqGSsCgDvMt25FELC6tVp2ZAfM0uQrKxpMtqVZQ47oolVJZNjd3JeT3SSASN+7UnYHgJxB1s6tLSzIzM8f6XGQ7WOKXgWOJYyH7AfuiJ7YDVVUdlSb9W1aJ6qQR1/EUgckjcN43msnPUEdUBBSBCyOgRPXCEHr8AV5SjS5rrc9TtX+T0PB/xCB1OLA4qi02szCHA4b2H31AvL/8IwnTaWmnx//n/qKk1OPPOn2T4xjFDPGVUuhTLz55aHLaRV/kqT/3Cabe88tewqfVfzrHiOHzXmSGR1gyd+AoC2FUg8rWN0fIoUcuerCi7vd4psLxmu7hF4OM4jfCHXNVknoVvyCVqF4F6jqmIjBZBJSoThZvHU0RuBIElKheCew6qCKgCFwjBL6ahWCcsfHvSIk3KryaIl2jkL1wKkpUpyVSOk9FYHwElKiOj53eqQhMDQJKVKcmVDpRRUAReMkIjFTTEUllmvcAaeJfVVRf8jT08RdEQInqBQHU2xWBKUBAieoUBEmnqAhcFAElqhdFUO9XBBSBaUfgJBH9sqb5LHOyaV/5zZy/EtWbGVddlSJwHAElqrofFAEPIKBE1QNB1iUqAorACxH4wmX7i35OSlCnecsoUZ3m6OncFQF3CChRdYeTXqUITDUCSlSnOnw6+XMicDy185y36uWKwLVHQPe3CZES1Wu/VXWCisCFEVCiemEI9QGKwPVHQInq9Y+RzlARUAROR+C0nsFI49WPtxFQourt+OvqvYGAElVvxFlX6XEElKh6fAN4YPmTVJlOEqdJkqbLGnuc57ghjMevGRcXN3Nzc83JbX8Z95z2ozTuOi9jfqfNZ5x1nuc5543xWfM5bV8dn89p+OKen/3sZ/oO64Hf7bpEbyOgP+Tejr+u3iMIKFG92YE+60XwZq/erG5cojoOduPcc1kxcEMW3Yw1zhrcjH1eEuOGILlZjxuyeFlrPjkfN2O7WYNbfEfjjWpuJ014zxNjt2t6ET5KVN3sHr1GEbiZCChRvZlx1VUpAl9BQInq9GyI5718Hl/B8WvcXO+WDJx8ITyv0nHW9ZiHm5f660QoXtaL9nFyPYrP87A5Ge+ziJIb/C4aq5Nk5TTyMi52L2uPuPkt4Aa76/QcNxi7+fl/Hhl0s9aLXnPW753n7QdN/b0o8nq/InD9EVCiev1jpDNUBC6MwCSJ6mkv1cdfNC6TWJ31wj4ucJfxsnqRF0g3L+rjrm10n1ti8aJxznrBdDNHNy/IbvAYl3i5uc/NOs665jSsLgO/08i/m/077rqPq3nPW7Oba87CS7+vCJyFgKb+noWQfl8RmH4ElKhOfwx1BYrAmQhMkqienMxJYnpZRNUNeTkTmOdcMM6L/mXNZ1x8zrtWJaoGsXEJ23G8X6SEjq47eVhz3nhd5MDAzWHAZc3nZa7zsuaoz7kZCChRvRlx1FUoAi9CQImq7g9FwAMI/P7v//65LTLdEC83quHoGjzv+J/PC7sb8ngaST7vOJd1vRty8LxrznrZd4PlZRCwy8LiPCTrNPLoBstJzPUiY5ymMl6WonqReV3k3uP78CQhn5b9d5H1671XhwD2nqb+Xh3+OrIiMCkElKhOCmkdRxG4QgROI6rjvCSPc884y74JxGScdeOeSWE87vz0PkVAEVAErgMCqqhehyjoHBSBl4uAEtWXi68+XRG4FghMG1H1MmFTonotfmR0EoqAInDNEVCies0DpNNTBC4BASWqlwCiPkIRuO4IjJP6e93XpPNTBBQBRUAR8C4CSlS9G3tduXcQUKLqnVjrSj2MgBJVDwdfl64IKAKKwA1EQInqDQyqLkkROIGAElXdEoqABxBQouqBIOsSFQFFQBHwEAJKVD0UbF2qZxFQourZ0OvCvYSAElUvRVvXqggoAorAzUdAierNj7GuUBFQoqp7QBHwAAJKVD0QZF2iIqAIKAIeQkCJqoeCrUv1LAJKVD0bel24lxBQouqlaOtaFQFFQBG4+QgoUb35MdYVKgJKVHUPKAIeQECJqgeCrEtUBBQBRcBDCChR9VCwdameRUCJqmdDrwv3EgJKVL0UbV2rIqAIKAI3HwElqjc/xrpCRUCJqu4BRcADCChR9UCQdYmKgCKgCHgIASWqHgq2LtWzCChR9WzodeFeQkCJqpeirWtVBBQBReDmI6BE9ebHWFeoCChR1T2gCHgAASWqHgiyLlERUAQUAQ8hoETVQ8HWpXoWASWqng29LtxLCChR9VK0da2KgCKgCNx8BJSo3vwY6woVASWqugcUAQ8goETVA0HWJSoCioAi4CEElKh6KNi6VM8ioETVs6HXhXsJASWqXoq2rlURUAQUgZuPgBLVmx9jXaEioERV94Ai4AEElKh6IMi6REVAEVAEPISAElUPBVuX6lkElKh6NvS6cC8hoETVS9HWtSoCioAicPMRUKJ682OsK1QElKjqHlAEPICAElUPBFmXqAgoAoqAhxBQouqhYOtSPYuAElXPhl4X7iUElKh6Kdq6VkVAEVAEbjYClmXJH/7hH+o77M0Os65OERD9IddNoAh4AAElqh4Isi5REVAEFAGPIKBE1SOB1mV6HgElqp7fAgqAFxBQouqFKOsaFQFFQBHwDgKa+uudWOtKvYuAElXvxl5X7iEElKh6KNi6VEVAEVAEPICAElUPBFmX6HkElKh6fgsoAF5AQImqF6Ksa5wUAo7jCFIP9TMZBE7DGjE47+fkc877jOfF/LzPOe+8cf1o7HHGeln4nbaOceY3Dh64R4nquMjpfYrA9CCg/6ednljpTBWBsRFQojo2dHqjIqAIXDECL4tonZdUKVE9+5XxvJheZGspUb0IenqvIjAdCJz9W2c61qGzVAQUgRcgoERVt4cicP0QuKjCd5EVXdXY44zrRr12Q5DcjP2ia9zM43kxcTO/F8XzeYqqGxLv5ho3e8nN+k+u0809J8d28wxco0TVTdT0GkVguhFQojrd8dPZKwKuEFCi6gomvUgRODcCeBF3Q0LcvLC7ec65J/icG9yQtnHGOguPcca9LOzcjD1JoupmPqMYHL/2+D5xQ0LdXOMm1uPEwc09SlTdoK/XKALeRECJqjfjrqv2GAJ/8Ad/wIIuty/Cz3vZPM+LlRt1YHTNi07Q3c4Zz3LzUnTaWG5P8M+zJjdb7LS1nRdjt7F60Xyeh/FZeL5o/uM+0w1up13jBks39z1vzefZh27X4CbW41zjdvzRms6K82lEwg1ObgjSafvXzZpPzum8a3D7+9DtGs7C/LL252Ws+3k/B+NgOC7JPH7fWeM+Dzvto3rWrtPvKwLTj4AS1emPoa5AETgTgfMS1ec98KwXinFf/q6aqJ4kzFf5onzesd3E5KwNMi6pvI5E9TjxcYONm0MKt/v6NJxHcxiXqJxFBF40ptu4u8HprGed/BnC389D8l6kEro5JBhnDePGxO2eOY7ZJMdyG6uXcd042Iw7DyWq4yKn9ykC04OAEtXpiZXOVBEYG4FR6q+bl7mz0srGnsQ5brwOczjtJdMNfudY5qVcCqwuOq9xlbXTSNRJYnbRubkF6SQOl4HLcfI1qXW4Xe9FrzuOz2VidZF5XdY+vMgcJnXvuJhPigiOO7+XgZ8qqi8DVX2mIjAdCChRnY446SwVgQshcB6ieqGBLunmSRLVaX85vowXysvC4CT5wXaYFMF7WUR1XGzGve+SfoTOfIwS1TMhupYXTIqoXrfFn7ZuVVSvW5R0PorA5SOgRPXyMdUnKgLXDgE3RHUcwjNuOttZAF0FUR3N6Sxidd0IyGkxOC9BvKw1XSVRPWtPjfv9cbEZh1CM+/M07ljH1e+z9j3we1mHAcdjM87voXFje9p942B5meNf1bMmift5yxueh4kS1avaLTquIjA5BJSoTg5rHUkRuDIERjWqVzaBEwN79WXwuuCv81AEFAFFYNoRUKI67RHU+SsCZyOgRPVsjPQKRWDqEbhuRHXqAdUFKAKKgCKgCFwpAkpUrxR+HVwRmAgCSlQnArMOoghcLQJKVK8W/5cx+mltPV7GOPrMiyMwybTKi89Wn6AITAcCSlSnI046S0XgIggoUb0IenqvIjAlCChRnZJA6TQVAUVAEVAEXCGgRNUVTHqRIjDVCChRnerw6eQVAXcIKFF1h5NepQgoAoqAIjAdCChRnY446SwVgYsgoET1IujpvYrAlCCgRHVKAqXTVAQUAUVAEXCFgBJVVzDpRYrAVCOgRHWqw6eTVwTcIaBE1R1OepUioAgoAorAdCCgRHU64qSzVAQugoAS1Yugp/cqAlOCgBLVKQmUTlMRUAQUAUXAFQJKVF3BpBcpAlONgBLVqQ6fTl4RcIeAElV3OOlVioAioAgoAtOBgBLV6YiTzlIRuAgCSlQvgp7eqwhMCQJKVKckUDpNRUARUAQUAVcIKFF1BZNepAhMNQJKVKc6fDp5RcAdAkpU3eGkVykCioAioAhMBwJKVKcjTjpLReAiCChRvQh6eq8iMCUIKFGdkkDpNBUBRUARUARcIaBE1RVMepEiMNUIKFGd6vDp5BUBdwgoUXWHk16lCCgCioAiMB0IKFGdjjjpLBWBiyCgRPUi6Om9isCUIKBEdUoCpdNUBBQBRUARcIWAElVXMOlFisBUI6BEdarDp5NXBNwhoETVHU56lSKgCCgCisB0IKBEdTripLNUBC6CgBLVi6Cn9yoCU4KAEtUpCZROUxFQBBQBRcAVAkpUXcGkFykCU42AEtWpDp9OXhFwh4ASVXc46VWKgCKgCCgC04GAEtXpiJPOUhG4CAJKVC+Cnt6rCEwJAkpUpyRQOk1FQBFQBBQBVwgoUXUFk16kCEw1Av8fSJrI9qwLY2o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4" name="AutoShape 22" descr="data:image/png;base64,iVBORw0KGgoAAAANSUhEUgAAA6oAAAJICAYAAABohxkjAAAgAElEQVR4Xuy995Mk6X3m96TP8u3Gz3q/iwWwAIhd7GJhCAI4gFAQJI53pOLuD1Ao9N8o9IsiTlKELuKORhE6STRBwhAgLAmQ8Ausnx3T0658pc9UPN/s2unt7Zmu9tVd30IsZro76833fd6snvzk8zUG9KUKqAJnXoGPf/zjxZlfpC5QFVAFVAFVYGYU+NGPfmTMzGJ1oarAjCqgH/IZ3Xhd9mwpoKA6W/utq1UFVAFV4KwroKB61ndY16cKAAqqehWoAjOggILqDGyyLlEVUAVUgRlSQEF1hjZblzqzCiiozuzW68JnSQEF1VnabV2rKqAKqAJnXwEF1bO/x7pCVUBBVa8BVWAGFFBQnYFN1iWqAqqAKjBDCiioztBm61JnVgEF1Zndel34LCmgoDpLu61rVQVUAVXg7CugoHr291hXqAooqOo1oArMgAIKqjOwybpEVUAVUAVmSAEF1RnabF3qzCqgoDqzW68LnyUFFFRnabd1raqAKqAKnH0FFFTP/h7rClUBBVW9BlSBGVBAQXUGNlmXqAqoAqrADCmgoDpDm61LnVkFFFRndut14bOkgILqLO22rlUVUAVUgbOvgILq2d9jXaEqoKCq14AqMAMKKKjOwCbrElUBVUAVmCEFFFRnaLN1qTOrgILqzG69LnyWFFBQnaXd1rWqAqqAKnD2FVBQPft7rCtUBRRU9RpQBWZAAQXVGdhkXaIqoAqoAjOkgILqDG22LnVmFVBQndmt14XPkgIKqrO027pWVUAVUAXOvgIKqmd/j3WFqoCCql4DqsAMKKCgOgObrEtUBVQBVWCGFFBQnaHN1qXOrAIKqjO79brwWVJAQXWWdlvXqgqoAqrA2VdAQfXs77GuUBVQUNVrQBWYAQUUVGdgk3WJqoAqoArMkAIKqjO02brUmVVAQXVmt14XPksKKKjO0m7rWlUBVUAVOPsKKKie/T3WFaoCCqp6DagCM6CAguoMbLIuURVQBVSBGVJAQXWGNluXOrMKKKjO7NbrwmdJAQXVWdptXasqoAqoAmdfAQXVs7/HukJVQEFVrwFVYAYUUFCdgU3WJaoCqoAqMEMKKKjO0GbrUmdWAQXVmd16XfgsKaCgOku7rWtVBVQBVeBsK2AYBn74wx/qPezZ3mZdnSoA/ZDrRaAKzIACzz//fMFlFoX8cWgv3ixsf20/B7/eftxO79s6ziTz3G2Mg6x3+9g7zYfHTDLPvYo9ybnvNuYkmozfexhz3+18k5xjPMb42J103e08d9vrSbTcbey77f1er9ed9uxu89ttTnu9tvc73n7fN17rJL8ftu/3pJ+rSea22++mSea3fS07XaeTjHNYx2xf0yQ63G3OW7+//Zqa9HM4yWf8Xr+vJnn/3bRTR3Wv/7ro8arA6VNAQfX07ZnOWBXYswInCaqT3KDvdkO5nzH2ejO/9RyTAs4kN1l73axJzn23m9XtN573OvdhANhebpJ3g+vjANWdbsZ325/D0Gm3tW9/eHBQXSd5/ySfuUnGuddnYJL3TwJI+/3877bGSeCRY2w9but6xzA3yTiTarGfOe92Dd/t58cBqvfS5qAPJdRR3e/O6/tUgdOjgILq6dkrnakqsG8FxqG/45uGSQFrN2ia5OZr+7n2857tN4uTCjEJZEw61k43kHe7gd3vmJOs815r2n4Tvdd53Guv9qvlpPu/F8je67q2Hn8U59mvNpMCxE7HHXSvD6LhQd670/UwzWvh3O4FqoetxUHGu9d7J/m9sX2dk/yu3m2+u513v+fguOqo7qa+/lwVOP0KKKie/j3UFagCuyqwH1A9LJdgPzehh3Xjf1jj3A0U9gqqu4H/JKDKY+4GfweFsFkA1bF++71B3vXDdggHTPKZmeSYQ5jKoQ9xVkD1MK6fSR/iHHQT7vZgcvuDy9MEqtREHdWDXhn6flVg+hVQUJ3+PdIZqgIHVmAaQHUvN3aHBZiHNc60g+p4fnvReK8X1X61nPRm/KCQvdf1TPPxk0DovfSaVPNp0WCS9Z7UXHdyVI8C6CZd30H2dutatv99+0Oy7euedH57Oe4g51BHdS9K67GqwOlVQEH19O6dzlwVmFiBcY7qxG84wIEHuZEan3a3cLHtN1V3e99OjudhwdxhrHO/Mh/XuacZIParnb7v+BXQhxDHr/lZP6OC6lnfYV2fKlAqoKCqV4IqMAMKKKiWm3yQJ/jbL5PjgsWdLs/jOreC6gz8cjiGJR7m5+4YpqunOCUKaOjvKdkonaYqcAAFFFQPIJ6+VRU4LQocJ6gelSbqyhyVsjquKqAKqAKnTwEF1dO3ZzpjVWCvCiio7lUxPV4VOIUKzCqoTtr+4BRu6amcsj5sOJXbppNWBaZSAQXVqdwWnZQqcKgKKKgeqpw6mCownQqcBVCdTmV1VqqAKqAKqAInoYCC6kmorudUBY5XAQXV49Vbz6YKnIgCCqonIrueVBVQBVQBVeCIFFBQPSJhdVhVYIoUUFCdos3QqagCR6WAgupRKavjqgKqgCqgCpyEAgqqJ6G6nlMVOF4FFFSPV289mypwIgooqJ6I7HpSVUAVUAVUgSNSQEH1iITVYVWBKVJAQXWKNkOnogoclQIKqkelrI6rCqgCqoAqcBIKKKiehOp6TlXgeBVQUD1evfVsqsCJKKCgeiKy60lVAVVAFVAFjkgBBdUjElaHVQWmSAEF1SnaDJ2KKnBUCiioHpWyOq4qoAqoAqrASSigoHoSqus5VYHjVUBB9Xj11rOpAieigILqiciuJ1UFVAFVQBU4IgUUVI9IWB1WFZgiBRRUp2gzdCqqwFEpoKB6VMrquKqAKqAKqAInoYCC6kmorudUBY5XAQXV49Vbz6YKnIgCCqonIrueVBVQBVQBVeCIFFBQPSJhdVhVYIoUUFCdos3QqagCR6WAgupRKavjqgKqgCqgCpyEAgqqJ6G6nlMVOF4FFFSPV289mypwIgooqJ6I7HpSVUAVUAVUgSNSQEH1iITVYVWBKVJAQXWKNkOnogoclQIKqkelrI6rCqgCqoAqcBIKKKiehOp6TlXgeBVQUD1evfVsqsCJKKCgeiKy60lVAVVAFVAFjkgBBdUjElaHVQWmSAEF1SnaDJ2KKnBUCiioHpWyOq4qoAqoAqrASSigoHoSqus5VYHjVUBB9Xj11rOpAieigILqiciuJ1UFVAFVQBU4IgUUVI9IWB1WFZgiBRRUp2gzdCqqwFEpoKB6VMrquKqAKqAKqAInoYCC6kmorudUBY5XAQXV49Vbz6YKnIgCCqonIrueVBVQBVQBVeCIFFBQPSJhdVhVYIoUUFCdos3QqagCR6WAgupRKavjqgKqgCqgCuxFAcMwUBTFXt6y47EKqgeWUAdQBaZeAQXVqd8inaAqcHAFFFQPrqGOoAqoAqqAKnBwBfYKqtuPH3+toHrwvdARVIFpV0BBddp3SOenChyCAgqqhyCiDqEKnFEF9goOZ1QGXdamArwe+DoM13MnUQ/jeuMYP/jBD/QeVq9aVeCMK6Af8jO+wbo8VYAKHCeojm9yxsof1c2O7qwqcFIKTHKNT3LMJPOfZJxJjrnbuba/d+txk3x29/r+g8x169zudd6D/O6ZZH6TnHu73jtpeVjjbD/XJGvYz/UwyfU66bonubbGY6mjuh/l9T2qwNlQQEH1bOyjrkIVuKcCk4DqQW5uDlv+nW7g9nJjc9jzOYrx7uYqTHLzulctdjvXeLyDXgOTzP1eWm6dx25rnORcu42x01wMFChgwChsFEaBHCmAHLZlI0sLmHBgGgWyPIXjWMiTBKZlIslymKaDLDfk6wIZCiMHigyGYaIochiFCYD/7HJ8lD/f8prkup9k3ZPCwm5QulcI3Q2YJvkccc8m0WErxPDvk4Dg9mPudp6tjuIkeu/nOptEi6M890E/65PMn8dMsobdxrqbvhr6u5ty+nNV4PQroKB6+vdQV6AK7KrAtIPqTk/MJ7nZ3nXhU3zAbvA4CdBNsrytN913g6JpBNW7wcd2QBl/fViwYMLAGB9Z7sW0DOR5DmQZXM9FkaRAkcBAhlq9iorrwHEdxGmBjXYPScabcwdk0rwoYJkm0jSDYZoCpwD/z0AJxO99TQJo+7nx3w/ETQIZu2k+yVy3g+m9QPVu1/Ikc93pepo2UJ1Er8P6vaigOslvTz1GFVAFTloBBdWT3gE9vypwDAocFqge1c3NVmi7283abjfFRynjJDeQO7k1W7+3E5hOMu5O65rUGdp6Az/Je45Sw/2Ofbd93692u8+DrmeOAgnonyK3YJs2LDMD8hEuX17ABz/wJM4vLMCyLDiui7lWC51uF0ma4zvf+z6uvXMDQURX1UaembBtXxy/XEg1QWFk4quisHefzhQdcbcHGgeZ4t3AdCcg28npvNfvhf1cI1vnM+ncDrJ+fe/+FdAc1f1rp+9UBU6LAgqqp2WndJ6qwAEUOA2gKvftdwn7G//sABIc6K2T3PDeDQTvFc46ybj7BdWdbvR3Gmu/cziQoFvePAn8TOIIHtZ87oxT+qpGkaNVq6Be8/CVL/8eqhUHF863EI1G8L0qoiiCY9uI0hR5AQwHffj1Gn71yjv4u7//JqIgR1F4yEyzDCU2UgFV2qnmKQTVw75eJnFUjxMej/Nch3/NztaICqqztd+62tlUQEF1NvddVz1jCrzwwgt7blq3XziYxLmb5JhJQWvrcYd1E72f+d3tktoJxCaBs6O+RKdhDlsfQBx07/Z7vb7/OssY8AsLhrioFy828cXPfwaOZcJ3K1iYm8eVi0tYW11DpVJDluUwDAuu66AoUkTRCMM4RF5YWFvbwCuvvIpvffs7gOkig40MJnKjzFU19/ypPOqrYvLxj+r62elhFb9nEvSLQv4b/33y2U5+5EmC6mH+3pl8xaf3SAXV07t3OnNVYFIFFFQnVUqPUwVOsQLbQfWwbuqPSpJpn99RrVvHPVkFBIIKwLEMGEaKj3zkKTz34SdRZBGWFi9grrGIit+EYWXIMzquFoIgguu4sG0TeZ7AdkxYtok4iZAmETba63jn+nV84x/+ETeXO0gyFzBrZVhxEZ/sgvXsqsApVkBB9RRvnk5dFZhQAQXVCYXSw1SB06zATo7qtD+9n/b5nebrQee+swJMIXUKwPdyvPSpj+LJx++XAkit5gIW5s5jceEcsjzHIOyLI5qlOWzHRr8/kArAWZbC8xzJP3VsC625GtbXl/H6G7/FxkYfP/npK/jNqzeRJB4yWABDgPWlCqgC+1JAQXVfsumbVIFTpYCC6qnaLp2sKrA/BfYT+ru/M+m7VIHTqwDr/TadDF/64mdhewUevO9+nL9wCa5dg+dVkRUZsjxDtVZHrV7HIAjR63WkqFIcBSiyFLVKFYPhEL7nI46GSIIewjjARreNbjfEj//lV/jFr18HLA9pbp1esXTmqsAJK6CgesIboKdXBY5BAQXVYxBZT6EKnLQCCqonvQN6/tOggG2k+MKnnsJjDz+MC+fux9zcItiZplKtIk4S+LUqTMtBkhiI4whxkcA0DdgWw3gLyWulA5smCWzXAfIMWTRCmieIoiHW2l38+je/wa9eeQVvX19DXNROgyw6R1VgKhVQUJ3KbdFJqQKHqoCC6qHKqYOpAtOpgILqdO6LzupoFdherCg36GBmUn2X/5MCToWBPM3gmgUuX1zEH33lU5irN7Bw7iJM04PjeNJX1fFdqdSbJBkMq2w3w7fnRSphv0WewyzKgj+2bSNLE+RZBsexkWYJwuEA/WEP195+E9/85jdw7foaQmsOBisBI0VhbnZvzVlkiW1rbIFeA+l7RMrf/Ve7LMjEVjplb1Z9qQKzpYCC6mztt652NhVQUJ3NfddVz5gCCqoztuG6XFHgzj9wJgzpY8rv5pt/0gUFTIOgGsGzMnztD76Exx68jLmFBXheBXHM1jIGCsNEvd6E67rIDYOIizTJ2LtGKtCaZoE0SSVHteZXkOcFTNeltSphwWkaI44iFEWOG9ffwY2b1/AXf/n/YJC5MAwTKYHWc5BkbFtDV9ZkTeBNUCVY39nQO0jKb45/sAm5uu+qwAwpoKA6Q5utS51ZBRRUZ3brdeGzpICC6izttq71jgLjf+JKUC2MRLzHwrDEtSxhMGftXnzsuSfwqU99XHJMm605pEkBy3Il1JfQaru+QGlW5KAHajLcNwccx0GWZSWMxjFQ5DBMA75bBeOGbduSrwmqBN2NjXUkSYxr16/jr/7m7/DOjWUkGeHXAcTx5UtmKVBtgD/b/hp/Z7w+dVT1qp89BRRUZ2/PdcWzp4CC6uztua54BhVQUJ3BTZ+5JRPWtv6Txr8zPHb8YhxtCar8vpHb/H+YWYz7rizgq1/9PC5dnMf84kW4jo/V1Q00m3NIc0ghJbaToTuaC/CmsAiqLNprGAKqBFJ+IwgCAVLHsJEkqbiokuMax+K4joIQjm0DRo5udx0/+OGP8f3v/RjtXogsN8tAXqkGXLqkzHzli8B656XhvjN3eeuC36eAgqpeFKrA2VdAQfXs77GuUBWAgqpeBGdfAcLbGEzvQOodr5EBuzwmF0hk/qdrGnj26afxx3/4FZhmgiKPUG0uwHEY9hsjLwz4lRrSvJCQXLqrDNX1KnZZMMmwkaY5siyB6zpI0hhZHkuP1Yrjly1s8gyW6yJi6G8OuK4HwzRBrl258QaSLEeaAt/45rfx43/5GaI4RWaUwMr3M9RY/lawVNPWl7a2OfvXtK7wXgooqOr1oQqcfQUUVM/+HusKVQEFVb0GZkCB94KqYViIopG4m6YJpGkK2/BgWhlyhHjx+Y/h4x//KC4unoNjloWLXNeC6bjIigLdwQAXLlzEaEiH1Idhsk9qAYfQmcZAlsKCiSJNsbS0hF6viyCJxFmNohDRaIRqtQoDFhKGAxsWXM+D7/sCu1kcIx11kGQxBkEfluNKu5v/6y/+b/zm1bckHJiBv57nyXgMQ2YKqxSAkpeC6gxc1LrEeyigoKqXhypw9hVQUD37e6wrVAUUVPUamAEFtjuqgIUcWZ7Csk0J87Xg4YUXPoKPffxZVCoWfNdBxa3AdatwLBe1ag1BFGAQBfBcD5VKBdVqDe12F0EQwrJtmKaNOIlgGoBn2yjyBJZhChCDAGoY6A96cE1TnFVWAE7phbLAcAHUKnVkrBBsFDDyFHkWi8M7jIZSMdg0XPz6t2/gRz/6F/zs5z9HKnDMljgZjMJGYY7zWBVUZ+Ci1iUqqOo1oArMtAIKqjO9/br4WVFAQ39nZadneZ13QFXq4TJaFxmsIsfFS0t45pmn8ZEPfQQV34Hj0qm0JaTXcavwvRpcx0ORZxLSW1YHLlAUJQxaVplvygJKru0jTmMkcQTkEdIkQL/bgeN6OHfhMlBYCJIYjmmgyMsWOKNRIOPYrot6o4W8yMvCTGkGz3GkAJNlGgK/wyCAaZho93u4fuMm/vnHP8Yvf/kbjAYhcpNtcBgOXObD6ksVmGUF1FGd5d3Xtc+KAgqqs7LTus6ZVkBBdaa3/4wtfmuF2/E/YWwhQ8fxTskhqwB838FnXv4kXvzk86i4Dkwjh2mbAoV5biBmfmluwvV9pCnzTF24pg3LNJEkIaI0Ee2k3WpRyM/ZriZJE8TRCFk0RHt9GZ3eGobDEI8/8QE05xZR9etl0aaiQMRKwADCMEStWofrcIwCOanUsGDZHkzmv+YFsiRFpWIjTALprdrt9pDBRK87wPe//0/413/9OXqD0SZIo8xflV6r1GGsy/aKwGds+3U5qsCmAgqqeimoAmdfAQXVs7/HukJVQEN/9RqYYgVYAGkMWmUJIfN93VYsFEbZFgZSEZfRsgVs20MS82sbphXBNgtxRVvNFl5++UU89NDDmJufk6q7tu3Aos2asRJvgThOUKlUJZTWtsr+qGGSoOY7iOMIFbeKTr8L1y7bzxBcHdMSJ3bQuYU3X38N/X4fYTiS1jMXrl5Fk24pCly4eBkL80uSUxqLa1pBwj9dB8NwBMuxYVs2FhfPIxiF0v5mXCE4jSPkeQbTsWTsNMuFQeMgQKe9gX/4h2/hJz/7ORvkIEvornritNJhNe0cieSz8mtCLP/cot2WRjelxuPiU+rQTvEHRKd2FwUUVPXSUAXOvgIKqmd/j3WFqoCCql4DU67AuG/o+6dJlGJrmGzzX6syrLcMqWXorG3am0cEuHrlMp5//uN4/LFHUa1U4PgeLMsp29G4LrJwhNFoBN9xUK/WYNnOpmvKQkcVqc47GvSkMnC9UkOSJEjiAHmeSp9U17Lwq1d+hvVbbyGOEsRxKscUlo0XX3wJru/hJ//6YzTqDVy+dBXnL1xEluWo1+bAwsFpmsGxHQYVi03L3qyEYIJlGIWoVRpS9Ena4OQ5ojiE41nitCZhCNsAuv023r72Nr77g3/Gb199C7nlIcvMsq9rUUiPVoYVl/Bf5rPSbS7Zv4DJRNl3XwqqU/7B0OndQwEFVb08VIGzr4CC6tnfY12hKqCgqtfAFCtAaCtdw/f3QS2/k9EJFffPkDYtdANNi/1LI5hmhsXFOfzB7/8bPPDAA6h4PtI4FteUMNiYm0dRmAijSPqYlv1PyyJHbBXDpjU8znMrSLMMFVbZjSMYeYwkizAadqR6cBIGuHbtLaytrSIcjbC6uoaFhSU897GP48KFSwKW3V5Xqvr2B13cvn0LrUYTjWYL83OLMCxboJnubaVSQ8z2Nq6L4Wgooca27UrhJgHfopDvsbCT7doy3zQOkach0izGzZs3JX/19kobP/3Fb9AfhdJvNUtZMorgXjrUdKHHuayEfQK4scVVvaP31tDhKb5UdGqqwBYFFFT1clAFzr4CCqpnf491haqAgqpeA1OsQNnXlH1KS3Da+l85bTqCQrICqWUFXyDF0rkWPvnS8/jwhz+AileBY9sYDgbwPV9cRRY4Yh4qW8Ow0m5RMDC3kGq8jUZD3Ey6nITJPM2QpCmyOEWeJ7DNBP1BG73eGjbWb6PdXkev00O32wdMF488/Cjue+Ah1GtNXL16P9babYFfOr15mmDl9jvo93vIixSO4wiEVqsNyUl1HR95DswvLCDNUvR6PWl902w0Uan4AsqcF0OEDctEGsWwjBzBqIc0DWUug0Egoc/t7gCvv/U2fvbTXyGIcuS5LXm0BPASVNNNZ3XsnvJ774utnuLrQ6emCuysgIKqXhmqwNlXQEH17O+xrlAVUFDVa2CKFdga9stQ1dI5lfBYhviy6FCRSKsZhvzyy6WFeTzzgSfw8ssvwXEszLfmJAc0lsJFhlTpbTSaWO90YVvMMRXfFH617GFKoAyCkcAsw395Hob3EmCRphj2OhhFXUTxAIN+G+vra1i+dQv9zkDg9PmXPgvH8cQFXZhfFBg2TQtBGKDeaEjOapEEWFm5gdsrNxHHAbIswZWr9yFLAMt0Mb+wBNevbFYFHko131azKV+zDQ6LL0m4s8lurYBVMP82RruzIj1bW6053LyxjGq1jkEYYX1tHb959VW89fZ1DIcxMrBglFVWgpKXKWOL08xcX32pAqdcAQXVU76BOn1VYAIFFFQnEEkPUQVOuwJa9fe07+AszF+oDEZhCpymWQLPczAcDlBnj9IiwaVL8/jKl76AhcUmPM9FtVKHaToCfoZplbmeSYwgiqWAEV+NRkvyPgmldCcZnlur1TEc9OBX/LLCbxwhSSK4jiUFmW5eewvLK8uIoiHW11axuraOorDwh1/9tzh//jJWugzxraBeb6BWbSAKYzk/nVC2nplrtBAPB9Jjtd1bw/r6Lck3JbCalo04jHH1vvuR5bZA8/zcPFy3dFJtyU8txGklU5qOL5AdDPqwbKCzsYq5+ZaECA/6ARyH4cMjrK7fwigawbQsvPHmdfzkJz9Dmjow4ImbPK5cTOOaWjBUefxiO573F7CahWtO13iaFVBQPc27p3NXBSZTQEF1Mp30KFXgVCugoHqqt++MT35c+If5pwxXZbYlQS2G49AVzNCs+Pji538XDz54CUuLLSwuNCXvNIoJcw56/ZFU9bU9V9xTVtr1vYq4slW/hnZnQ/JFacdWazV0Om3xbOnGEh7DYR+mUWDQ72F15SbW1lYQjEYYDEfoD4Z45ulncd/9j2J+4RwazSYigciyNUyt3kASp7AIyrYF27GRZxmKOIVhsD3NUNZxe/UGlpdvSdgtnU06uyZsCQsuQ4ZtaZFD8OSL4xCG+X2GMjNMeXVtmWWlUK1VJHSYebXs1RpGQ0TxCKNoIN1V+/2RhAH7dgP/+T//JXJj05mGIUWgHI+hx0cDqndc2zN+2Z6x5XHftr9K9/3wX9vPtd/zKKge/t7oiKrAtCmgoDptO6LzUQWOQAEF1SMQVYc8ZAXG9X3p/klpIDiugS984XN4+qknUav48D0bVd+H53pIMyCME0RJJq1a6MQydNewy2JCrODLrwmB7FHKokR5UuaLDsMhqr6HNI0wHPXQXbuN9dVldLptjLpdpIaBTqeH++5/CI88+iS8Sg0V9kCVgks5/M1qwhyb54qjGIZloFarIQgCmIYB12bxJBNxGmI0GqDqOgjCEbrdtoQod7udd3uqOq6LkO8zCd+xuLzVWh1REKBarQrQDoIhFhcXwCLGlsE+rynm584hjkJ0+xvodbuI0hiLS0sy3yjIEEUpNjp9vP7a6/jOd7+HZLPCsAELSVZCCN1Uvpj3u9sNwU5AsRPgcLz9wgffOwnITHLM9gt0kvdMcsx+Lvy76bR1rEk0m2Sc/QDnfsbdjw47XRu7nftu1933v//93S7Z/U5R36cKqAJTooB+yKdkI3QaqsBRKqCgepTq6tj3VoBAdPd/auh6lqV/5BYWJnJcvXweL3/yE3j8sYelYFKclw4pawPZBl1IX8Dx1u1l9INQqufaMFGwTYvNvqEGTLatYTVd04Dnu4hHI9TYN7XIJew3igP0+xtYvTQhlI4AACAASURBVH0Tt268LdAaDYYYDEPU5+bxoec+hqXFizCY42oYUql3lMSo1+pwYJVtZExWDnYFrBi2y0JIQTAUYM0k5zWT/FfPYwuZTHJLCbF0dNMkRBgO0GjUpacrfz4OU+bYdEoHgx7q9QryDFJwiRBr2qa0yrly+X4JO2a+KfNr19Y2UK83Mc+c2ThFlKbS8mbQH6DebKLT7uJb//Bt/OrXryDNWBG47LVKrbaC6r08tL2A6kFgdRJYnOQYBdVSgUkAeKfP8G4Aud/ffNvns9t5FFT3q7S+TxU4/QooqJ7+PdQVqAK7KnCcoHrabiB3Fe8QD9jthmzSm8rdxuGN3W77sFuo3/YQzt2OF9h5H+Uw5LQEVQaa5pIoyQI/ObI4EbfTNhwUWQLHLtCoufj0pz6Bz332ZaR5IqG1c3PzsKsNjAahOJ4MXXU9H5bhIIxDCY9lXmjF9aVX6YD9Rl0XSZZKz1JWAs6SBI1GDVkQIRz1kEQDLK9cxzvvvI5uZ0Pa0vR7A8lDfeSxD+KFT35KKgUHo0hCfdkLleG+fDEkuUjKqsESmstvjmGPebCGISG8xEDWGGbOKHNnCc6s5MtKwPyaXXKWl68jTZKysJNlSLsc/mwwGIgb3Gw2pefr9etvS6hukmcwbVuqA3tuVeDZti3JWe12ewLNzG+NI4YmF7BcRyoE+66Lqu9iMOzjnRtv4evf+CaWb28gSU1Ylos0LsocXtlEFlzKJJ+X6y4dVzrWFgwJLD7c1yTX1SRn3O0zsdMYkwDcJOPud5ytn9NJxigvtb3ftu31AcNYq0nmtNf57Od3093eo6G/k3wy9BhV4HQrsPffeKd7vTp7VWAmFfjEJz7xHoSY5AZkEqEmuUnZz03Sft6zE+RNMr9J1nmcx+zVbTjMuY3PfXDdLLD1KcGGOaelX2ohZ9Vey0QSBXBtVty1EA0DnFuaw5e//Hv4/Oc+g2DYFWgjqBHc4iTD/Q89hrW1deldWhYayqR4EeGqWqliOArElfX9KgbBCGmew3Ucuam3DcB1bQnFTcIh1laW8c61N7C8/A7CcIQ4SZHkOR544BF88qXPwnDY4zQTyGUlX1bf5Xm8igebhYuCAay8zHWlY8oqv+KAFsVmu5tUwnWJqVEUCTyy2BLHIXSHUYwoiRGFATzLRLu7jk57Q8CXjitzV/m+SoXtdhykUYROd0Pm6LgWWnNz8L0qfL+GLM0xNzeHwWiAbqcrocHs00pNHN9DY34Oy7eX4RUmKnSV0wCr68tYW11Hf5jgr//qb3Hz+m0kUl3ZET/bslBCvst831RcbH0djQLbQfXgn7ujmee0jqqhv9O6MzovVeDwFFBQPTwtdSRVYGoVOElQ3enp/G43ZAqqdy6l3bQaA/okx+12ge7kXOz2nvf+fNyrc/OfFhZjkZpDZf4jnTqG3jK817EMAdI/+Xd/hGc/8CQeevA+WJaBdnsDpvQBtTAcMt/TxtKly+h2u+JG8hUndGNdAUiGyLJKsAFTIDgMA3FwCadZVuZ7FlmKQa+DtdWbeO3132LQ7yOKEymCtHTuMp798Edx5eqDZU/VxhyCUYBqrSqOLkNy6VrKAkyWMspgFea74bws9sRCTsx9HY1Y1Il5q5C1UE86oQRV1/PKVrBsM8OCR8MBiIYFciRpLNV+R5LfyjzVCEmcCLhGYSTVj+vNuhi3DOVdOndeiikRnHk+yXd1XQkrfvLxp+XvbE9Dnar1GskTrusgzULcXr6Fbq+PNCnEhb1x4yZ++Yuf40e/+AWijHtTPgBwLQdpkm6GZJd7xv/XlyqwFwUO7+HXnbOOf08pqO5lJ/RYVeB0KqCgejr3TWetCuxJgUlAdRLQ2Y/btx/42S+o7kkUPfgQFNiafzruf7p9WMJqAaNgH1T2G2WIbwW///tfxEc/+CFcunIBtl26kXEcSWgvoTPPTQRRKjDm+R422huo+BX0+j20Wi2EQSSOJ9u4MFyWOZmNak36lWZpLHCXMQ90NMTK7WUs37qBjc4ygoAFlCJYpocnn/6w5KIWhgPL8YCMAG1JqxhCISGU0EjIi6IQnu/LWsrerJmcl4DJ4kjjEF+ung6rbZdQx+rADO1tNlsYDobiwmY5+8Gy8i9DtAskWYJ2uw3f81CpVCW3lADOcViIieuN41BCiS9dvITl5dsCv/MLi9KmpnRuHXTbHTz+2BNotlowLFug13AceLaNgpWIjQzD4RBZkqLXHWDY7yLLE5w7v4Tv//if8Dd//3W88frbrDmMIh+XV+I6iL1jZ/wQLhsdQhU4BAUUVA9BRB1CFZhyBRRUp3yDdHqqwGEosB1Uyxvo9yYUHiWo8nyTjL91rfuZ32FopWNMqgCvH/43dtmYlcnv5PJtupwFUnEiTf5Lk2c4v7iAl196AX/w331ZnE4CJUNoCXBZniFLM1g2fUYDcZpL/iQdRL/qCSgSyuj2MYR2+dYtyQ1lP1XHdmE5DuIokEJDvueg015Ft72O9ZUVrKzcluq4URpJWG+jMY9nP/w8Ll95ELZbQaPZknBc5mS6hoOK52E0GsLkxBnDLKGxZS4q3VWGH4vrKOGxmbimvL4Z3suQXb54HN1jFjZiqxuuk/MXlzXLJY+VbmicRKIXKwSHUYTV1VU88sgjApRsS7O6uiJONCsNX7l6VfRkESc6oTIOz1/kyNJUqg8/8tDDWFpagsnQZYttb0wMZS3AaNjHaDjEwvw8Op0uhr0OFhebUtRpZfWmVDT+5a9exT9++4dYWekgZU9b2xVA3mzEKuscr3d7HvOkV44eN7sK7OfB5d3UUlCd3etIVz47Ciiozs5e60pnWIGdQPW0yaHgOm07tgOoFrmAHZ1IgpFhFVIoqVqt4A9+/8t4+eWXsLQwD8vYzOdkZdzERBKzcm0m7t8YggiuScL/YgFGAdk8Ezij89jtdSXHld8bu5oEP469vraMtZXb6Gww/7ONYBRKvmuj1cIHnn0O5y5dhWG6AAs50b91TIFG3/fR8JrIUlbhpStqIUkicThJk8zbHOeiyrlkkYbA6hjaWOGXwDoOASbwkvOYW8rQYDqqnW5H8kjpBrtOCbtSzIhtZ9IYtVpdiizx57bjIBgNxbWtVas4d24JSVoez1zYIIzEdR4NevJ1s16X0GfOx3JcDAZDjMIRbt54BxXPRb1RFfbmQ4H5uQaKLMKt5WuI+uvy8/X2ADCr+Ku//jp+/drb6I5C5AWLYZmiM2Gba9vah3Xarkydz2wooKA6G/usq5xtBRRUZ3v/dfUzosBZANUZ2apTtMztoGpKHiNDb1lIiHDpWBk++ckX8Sf/7t+jWq9gvtVCFIwEzMRZcVxYhYMiNbHBQkKmAdf3xRXNswRRHCKJI3FtCaVBFIhryCq2BV1MkzmtbczPzYtrOOr3cO3a6+j3u4gCOrAx+v0RavUmXnrxU3j4kcfQ6Q9Qq88hiGIBPNq9w2CIVrOJqldBlhpSaVcKLcWhnFfyUBlC63nijhJYx6DG3NQ4Iiw6sibp22qaCOMY4XBYhgtv5qry/YZpCnRyHHIuw3sd15ewZzqlBORavS5OKkN4s6LAAw88KMA97PUkVJjuLF9RGMKr1DG/sCBh1axs3Ou2xdVlKDBDnDlPhjsvL99AvV5FkkYS4kz/m+HRRZ7CdgsYQR+OAbx94ybmz11GmpnojmL8z//L/4p3bqwAlo0kZQ9ZX/ZvDOd7jZQ4RRe4TnXKFVBQnfIN0umpAoeggILqIYioQ6gC066Aguq079BpnN97QbUsgJSi6jroD7v4zKdfxh9/7au47+plcRIZJos8BUxbwnoZ2mraLuoMiY1jjFi517Ql15Ngl2YJahVPiiuN4Y4gyBBg5obSpc2TGG+/9Tbq9RreePMNtDdWEYVDCadleG6WFnjiqWfxyOPPwHN91GoNaTuT5AX8SkUcTIIcw24HvR5cx0O10ZSwXKSJVCwmeBIm+SJoluA3EpeUkEoVeAzXNw5N5vcJmFw3qx5xvnRSOX+G6jI/lcey1Q3fm2UFbNMRwJRiS+z1Ggzl2HqjJWBa9lZlHm8JwITT4WAgwN1szaNSceE5BhosnoQCvW5XeqVKkSXTleJMQdCD7zuSl2rmhvR7TeNA4Ni3DfQ6G4h5HtMQ0M4LE91+hJ/+9Ff427/5e3SZF8wiS5tVjqkJoVxfqsBJKKCgehKq6zlVgeNVQEH1ePXWs6kCJ6KAguqJyH62T8q2MywGlLPibgGrAHzXxosvvoDPfe6zuHLpPCoVX6CLkDaGG69SQZoXCCI6r8xTZeEg5llCIDU3TIG/IklgGRCnkWG7o2CIICjb0BhFCs/1sLKyjFs3b2JlZQWDASsCM6Q4leOXls7hiSefhltpwvXrsBxfnES6lclmWxnCG6Gx6lUF7FhJ2HDLqrcM+WURIrqp42xuQiXbtQyC4buhwoRSFjMaA+3YUbVcV1zTLM/LtbA9ThwLoNKNpBtardGdZFudioQncyz+Zzu2wHAUx/AbDUSjoCzcZNsCy5YAb1qGDNuOtNihi33h3CJQpBj0uxgFIwRBiIWlJXhuHRY9VCODX7EF9iuO926F4TSOESdxWfTKYIh1giGdY9uH4/gYDkP5+7e+90P8lz/7c5kzk3bH+apn+0LX1U2rAgqq07ozOi9V4PAUUFA9PC11JFVgahVQUJ3arTmxiUlvU5a2ZUajkNidhpl0R+U7RrZZLKkslCS5okUq/VBty5BiSI4J1H0Hn3npE/j8Fz+PRqMpPU5rlRoK08SIfUg3z5NnqUAfXT46gwTLIi2r4MIkSBmI4wSu5yIYDmFkCRK6m2wxAyAMhzCQSgjszVvXsbqyjEGvL0CWEPiqTVy9+iAeeugxzM/PI85KQGRRIvYIZbVeFl4i7PElhY2KXCoGly4tW8AY7zqorkWQTuVruqxsf8P3VP3KZuhvLi5op9MRiOQYzKs1pZ3NeJxMclbZE5W5o8wvZdiy5/kIo0Cc1DL/2hRAzosyb5XnG4yGcDxfxpWiVQZknPLrHP1BX+Yx12whFiidF2BnUSnHtmR8AVtZt4dmsykuLdvg1Ko+PFYzDthSh9omck5+j/V9qUkcMUeYocGOuNx8EPHzX76C//bf/ga/fe1N0bQwcqQFmwmVObZ5npZFqN4t2Ma/l310y5c2Zj2xD/0ZO7GC6hnbUF2OKrCDAgqqelmoAjOggILqDGzyHpcoLCqESlf0bm9+b1gn3VHpKSq5qKnAzgu/81H8yR9/DY2KhzgJpcqt7Xiot+ZgWKa4oDEL/kiIaxn+Sngi/CVhhJSFlywbzmZRIX6dsYAS3zvoSbsYuocE1vbGOjbaa1IoaWNjQ8CKYGuZFp545oN49PGnUeTMEXUkHJh5puzVSjCWokOWC99j/qaLIIpkfmxFQ/AjJPI/5oUSLPk9OqKWzT6sGWzDxOraKpqtpjizHCMvWKk4lePLEFuCKkHNhEXgy3O4niOVdgfDgYAcmZRuMMk7Ttnn1RJ4LlvWmDDMMrxZcl9ZuMj1ZLwoSmROzMXlq1rxUavXJLx4NBxJj9mPfeQjaLfX0etuSG5vjb1gAXR7LLRUQ6PREuBl2DO751CbaMR5sWqxI4CZxHR6GWqcIc0NgVrfcyU8OksC1OtN9IYJvv7Nb+O//vlfIE7ZTshCkVvIkgyWW8I895fvKStDj18aJrzHj6kefg8FFFT18lAFzr4CCqpnf491haoAFFT1Ini/AnQx6ZhuvnITxbscUf7FyAmlmRRJ4ouFkmzHEIj8yhe/hK/92z+UIj6eY6Pfa0uYLEHIZVEidnUxDaRJiphFfzxPAIahryyCRECr+xUkbLEieZ+B9B4l8PX6XeQJnVggCIYCYwzNZYGh9Y0N9IcDWAZzLTMsLV3Ahz70nBT78fw6GrU5BGEZKmuwrUuFkEoHsYlma0GKKfFndELfza9ky5XCKMNuGaKbROj3elhYWEAYjGRdzAllKHM0GsHIC3Eu+f5xFWDOkV+z2NCly1ewvLICx7HQ75ctYUpAr2AwGEhuaL83QLVW5qQmcSrnpvFI6CSAMs+W4JsTAzedWo7NtbC6b5rEUo24rBZMdzvDXKOOa9fekjXPt5qi6e3by1L8aX5+AfPzi3A9gi9DmlM4lgnbMKRX66VLV7Cyehuua232gWUuKlsNFag36tKuJxh2Jd81THMkSY6NTht/9md/gV//5jUgsWHARmRwLTa7EfECktY64qKam09D5JrSWw/9jXRwBRRUD66hjqAKTLsC+q/FtO+Qzk8VOAQFFFQPQcQzN8S4GNKdhTFUV175JqhKUxIexz/pumX46tf+AJ956ZO4eOmSQJjrONIShu4jXU/Hrcg7yDhpkcFkjir7o0q4atlmhuGrAlh5IZDKyF9Ws6VLS5cvDkaII7qEXdx455q4e2vr63I+hgwXhgvXr+Kpp56VvqsEY1YLvnTpMgy2UmFVW5Nhsqy+y1xLh4G/0hM0k5Dn0tUcO7uVWkOAkXPiHOgcs/UM80hLeBwIQBPYWH33/PwcVlZXYNvOZk/SjsAjXwRgFooK47ISMHWhHgR0uq3jgkyEULqxfNHlLR1IVhjOESWRuLH1ZhMR81tNS8J36UgTiAWmUzrEtug5LsDE9jHhaCCAT1e2rMAMKaR07tw51OsNAV/m4oqDDOYPpwKrFIwFqsKADitrSWUgYzJ0mhWYHdcSIKbuDB8OgwDdXgf90Qg3ry/jb//6G7j25k2krok0yeG5rDCcSh4zH3bcCflVV/XM/So5oQUpqJ6Q8HpaVeAYFVBQPUax9VSqwEkpoKB6UspP73kJI+OepZylhKWK08UQ1LJPJvNBWZynWvHwb77wOXz60y+j1WqW+alZIi5kxuJADONlQR/TQFEYcCulo0ros5jxSHC0rNI1ZDmkoihDW0cBYFmIYrqHkFYpBEu2mRn2B7h166YUFep2O8iyXMKKs9zAUx/4MC5duR+mxfBbA/VmC6bBMV2p9OuxwFA8ErCG9HYFLi5dwjCMkRQ5/EpVYFZa5JimQCuBmSDG8xE2CXAsAsVQZxY3Ikh6riuOZDIcSFucixcvCjgTPvknYZR/J1DT9R0XR4JhbTqnbInjSFGlcSXhsatLGK/yvHkuoc7Ui8WUXL8iFxELGPF7dGQdl+sLZUwB9yIXUCbQVj1Hfs6w5/bGBjyvzHelNswtZjVkhkDXGw3kSYJKtYJoNES1XhXnuIzWzeVaKNIS3hkaPBwR1qubfWNZQXiAIOxJanG328fDDz6B737nR/j/vvF1rK62kSd0g8tcXW4uHVzCqrazmd7fCadtZgqqp23HdL6qwN4VUFDdu2b6DlXg1CmgoHrqtuzIJ8xcSYJP6caxLA5BdTNnlYiaJViYq+JDH3oWX/z87+HC+aUS+pAjDIOyt6jrIYkiybtkniLzMgkiluRc0inN4bMQD53Td3MWyyJDhDEGi7LSb4Fcwk9NZNjorGNjbQ3tjbaEm25stGV8tmm5ev+DuO/+h2E57EfqIEpYnMnC/MIiMlbpZQucgrmlQ6CI4bqlG+hXfLiWhyijW8mCQa7kbBKuwyjC3NycuISERMkvZahtHEk130ajAZehzf0eLly8iM7GBmq+L+4xYZfhtSzcxIJKDMUVyKUrGsebua8WHNcTALYsW8CSxaXoVDJcN0ljcUpZQIlOKaGdf1JRwivb3BB4G805cTHXN9blWN93JTeW+8BQbNZeZkg1bVDm09KZ5nbWa1UBV87ztddex8WLl2RcOsQVhl4nMTyuN4sFJpn7yvdybpax2ZrHAHr9NhynbOnDIlqrqzfg+gYGw44Adqu5BNeuYGMY4pvf+jZ+8L0fI4oyFCZBmQ8qXNlnFovSlypwGAooqB6GijqGKjDdCiioTvf+6OxUgUNRQEH1UGQ8U4MIcGSEIIagJgKhdDUZgsuw18cefQR/+u+/hitXLmPQ75UQZ+TiyBFueDABjH9nCxOOR0ePPWVMQqttCUCRMsfBnnT2xlV1GbJaZTVeQl0UYG3tthQB2thYx2DYx6A/QhgS4nI8+NDjuHDlCprNOQlCtlgpd7NwUaXagO1YqPkuhqOgbNVqGAjDHubnmkiSUNq/ELqSLBWArHgVOJuVfwnKY+ik61iG6bLIESvw5tLnNRgOxLWkE8vQX9s20Gw00esOBDyZy0o3lWsm7BFw06wsGuW4vmg37qNKuBwXbqJSbLvD40o4LR1PgVkWWWLBJjCMly16qLEhOaqEUhbCYusezlVyVtPyvJZtoEhSOfbChYtgsijXzFDgWq2OKIpFB7q6hFXHslF1PbkO2p11eT/XzIcNfC5RuraRFHnKCgMp+7EOBxiNuuh0VgCUBaGo8eLieTTmz8P3qljb6OI//af/Hb999Q2kBcOB2XfWQyLOqr5UgYMroKB6cA11BFVg2hVQUJ32HdL5qQKHoICC6iGIeMaGIFgyKpMhpBW/DEdlq5knnnwU//2f/olUjC3SpCxw5LCP6UhAyDDKEF6+P97s5UmnsDW3KIHDcoxZunvMX2VLGPZJJaQSxOikhhHDcg2pnpvFCVZXb2FtbQXra7eRJmxPU0GvP0J/GOCZp5/F5fsfAUwbluPK+wg8hDPmgrKyrL8JnZ1uDwvzS3AsFnEKkaaxOLWNZhNJmCJHIvmqnDsBla4lIZFjEiBZrEh6qZomwqCsrsu1vvnmG3jqySdw6fIlLN9aFnhj6C+BjA7qOOR3OBxISxi2gRHvOSukHQ2r+TIPtTfobmpnlHmgcS5Fk+jgWqxO7HnST5Vz6vX6kuNpbfZWlQJIRS5AWquWFY3pgIszbbOyMHNL6YTHMNIc9Xpd3FkeW4YRlw4x12P5HuLBSEKaF1rzWF9fR9WnG50iZZEl2y51sOmoco6xtK3hHvL8DPW22As2HuHta28gCUbwahVcufwArly9KvOmBhudLq7duIn/7f/4P7G+1kUYs6hSGf6tL1XgoAooqB5UQX2/KjD9Cui/FtO/RzpDVeDACiioHljCMzLAlkI2BduolCmERRrihRc+js/+7qexMDfHSjoowPxMR0JT6eARttIsx/z8EuIoRpgmAnYEMhbdIfwxn5OFkSp0WtNIwJKOKQGHsFpIoSKGsyYCpv1eH712WyCZOZACuawbbNm4fOVBXLh8n+SgdnohFs6fh8v5sGqwYYgrSeiiG8u82SzNpcWLz1xM6b1KZ9hAt9dGo94QJ9Gyik04T+H7ZfVb9jNl6C3dS2lHY1ni4kpBqDjCpcuX8c4718QVJbRXK2WRIB5TqzTkvXRDGV7baLBdzAC9Xg+262+2vin7nqYxW+zEqFSrskYBvowhz0MJ4+XX4zDs4XC02dPVRJBEUjnZdtzSsQbkfIRwwidDrFmwiLqw5Yz8LIwEFPk9vuhEs42PvIoM3dEAVad0cQmdAu9FApe5rVEg7vEwjDA/t1hWCEaBICQIFxJ+7NMZDWNxa6n1KBggDGLML52DaRaYX2hJhWS2rmHo8nq7i7ffvo7/8l//Ep1uKKDKDGjpDasvVWCfCiio7lM4fZsqcIoUUFA9RZulU1UF9quAgup+lTvc97G8zNauksIN2ztNFiWMjF+5VE3lSxqf7uhGsbLu1hedthystGtLvVWjIEAytNdCkZZghWyEimfiw899EM8992E89PADMhkCnyNuq4VREgi8ENLK6q93iuEwTNYwbTkTwZFj8ji6jByD72dI7SgawXcs2KzqG4cYDXtYWb2FjfVVrLdXUYBtWQhDhGELF85flsqyc0vnJMSXgDwYBqjV6zIXAl1ZnTcr3VBWEs4YRuxJFVzmibLgkF/xBFTpEjJslX1MPcvAIBjBr9SkgFKtWpf819LRtNAfDdGo1jBkCxrTFMd2afEcXN+VwlCrt2/j4oVLUiSI54yDAJWqL2B3/sJ56beaRjHa/R4iFn7KCunLKloOhwKOdGA5F0JnFAeSb0qHmA4vwZvOLtvjMI+WwM5wW7rZtuOXIbiGgcJgexi63RZsjhOGm6HD3D9CN4stlUWeeB6G+vIhA6sC5yn1MGCyIjNh37TFhRUGllzjAu31dRnv8qXLiLJMimSNwgiMq46isuow4VlCufk/uV7KNjm8Bhg63KjXJD+Ye8bwZF4na6vr+O73f4Tv/fCf0e6OxF1N8rJ/LdGVc+OeMe94yyfgXaAte/9ufhru2vv3oJ/Z937+ymrF2z+1d84h+8GLSF/HroCC6rFLridUBY5dAQXVY5dcT6gKHL8CCqrHr/lOZ2TrlPEv3TsA+t4jpWXIPac7HmHnX99yDgID67YyDzVnuGUBkxVuDdZyzVDxXHzwmafw/Mc+gstXLsNwLAkBlvYjm/mmnsuQ1lBCS/mik3hr+RYWFxffBUKvwlYlbG9SFlHi4giLhC6uNJLKtCkqrosw6GN15RZWlpdL13HQF/ir1OZhe1U0my00W/Oo11hV2EFusp9pAk6fQFbmWNYEEAk2BLFmo1G2fUkTNCt1CQeWKrhghWDmiSYCxsy/pEMsiZJsZ2N74lASth3bldBW5muOgkDyW8XZzAsYLFJkGHKOLGHrnNJRrVTrWFhcxM3r18QFZvVfx7WlAvKg20MsBY7KFjwMnWV+KQGU+jAcmuDGHF1qJW17xNYmoLHiMuRYzoffD8MIKWGaPVUZLb25fqMoxI3l3KgLAVGKLFV8hEEJrjwHCyaNorB8yFAU8n3mubpmme/K86RJBNslfCZSKKrb2ZBx6/UaGg3mBXMqLJxUtumRVwHRfZxzKy63Yck5GTYuPWxZsKniS0En7jWd5o1eR4D1p7/8Lb71D99Fyv69fJDCasScM8H4xF/bQVlB9MS3ZIcJKKhO467onFSBw1VAQfVw9dTRVIGpVEBBdTq2hU7R+3/p3sux2YKsdFbfdVfv9DotV/beEEoaPGxBIiGjLt3HGLZFlzPHE48+iC9/6YuYa7TQarakmI/05WSBUXfNmQAAIABJREFUJMaOFqx660qV2Ea9LuBAoOExDPXlmAQ7nsOvVsWp9WxfQkRZaIfOHAHRkWJKBdIoQKe9gW53DSurq+h2u5uhwhb8WgO15gIuXr4fjdZc2cIlSiUMl4DneyWYRnGZf0l4mp9nGGssgMT8S8mHJSTlhbip0kbGc8XJYwudVOaavZu7WTCftjUnLidhi+csCxlx3mU7GvYdJXCN3TKGxo6/5jkJ8Y1WXVxS9lO9cP6C9CDt9bqiG+fHPFsJU2bLmGpts31NXPaSZQh0nr0Lq8xjpZtKCBS9g6GAqTjgBRBGMQzLgueVrWoMEwJ9fPjAljPsIUtglhY1rKKcFzIW943zlX63riuhwgRaQjsLKNGtZhVeakb3mKDMwlqs/+w5lvycFYA5BsOdk7wEZeri+1V0+l3RjoAshaGGI3genfWyt6vv2mg1mrAdUzTvbKyhO9iQ63UYRFhb6eHP//wvsLYxEGBlG58kK1sGjV/l5+Wo4JXnGX8ij+oc0/G7516z4AMVXheH8Tosh3ncxuhebrWC6mHsmI6hCky3Agqq070/OjtV4FAUUFA9FBkPPEiBsrKrwIb8fwmpEtFYQByzskZu+VN6bOUxmzeRW2GVN/bvAiodw/e+LJMtYWIW4YVjGzh/bg5/+NXfxwP3X4aR51Lkhz1PpTUK3cTRCIXFEF5P8ivF+y3Sdx00FtxhgR46iu1OW+DLYo6ny9BX5ov6iMJA+qCyvybzNbNohNVbNyX/dKO9it5giLyw4PksBlTg+RdeAiwPfq0ucJolkuwqfVBv374Nl0BYbyAr6BBaMkcB6EZDwI+QVa83BLBcwxR4LXu1QkJn2RImTSMJRe0NOmhWGojFefSkRQsdZ7qqhDTCWqVG968uFXrffvtt1Bs1yWXl8aU7ncm6CfCch1T6lZzWTEJ6x8WUeJNdbzbR75aATYjnezl/mqfMH2W4MFvaEBBYNZh7IYDr2PIgIBgFojeh05K+sHR9ffRGQwHH5ZvXsbS0KGBXqdRkzQwRZkizXDuGgdW1VYFXnqvVbMIS55y65WjfXpViStWqLyHCnCPd3Nurt3D75k1xjK2CAdkZXI8uagHTrcI0HTRaLTkHx+I1QC2WFs9jo70B37XK0GarzCF2HROXL17G+vqaaAkjQzAYCsjSpe71A3z3uz/C333r20jZDidj79bywQHeFwI8DpTnn4eR37o/UD0sGDvwL5QDDEA4HedEH2CY97113Bf4oOC72zj8+Xe/+129hz3MzdOxVIEpVEA/5FO4KTolVeCwFdgOqrzRGj+xHp9r+43FJMcc1jy335Ts99zjce62pv3Od6vjsNOT/p0ciTLskxVZy5tucQaoO8pKsKxUS6ezTFJl/ijz+3j/7UoYJMFonMBaGHR7xo6HHLS5lPJGW8JC6URZLKTLsTIUeYS8yLDYbOILv/e7eP53PoosDREHI3lvmMRljinnxV6dbIViAH6lIuDJOXhemZ9KACTMsIgSv2bIJ1fCwkAMFSZAOQYdTIYJJ7BdQ6rB3r51HcFgILmM3X4P3X4fV+97CBcvP4jz5+6D7bC3aYHW/IK0dWlvbAic1StlRV/CXZ4b6HY3sLi4IEBEIOR66Z5Wa+zraUjV2hodQsuUcFoCGP/McvY6TSREFkYOIwU8yZ9sSv4o3d2FhUVZ12DQR6VW9kAlcNLUczlGlkl+7tK58xgMh6jW6lKQiO1ruG7mzq6vrYlGBMxatVruiVP2SeWmENjEtRz0xW2sVCvyLII/p0Ndhtk2xRVlFWDuB2GS1Xf5YgVg9oqlCxwmiTip1GDAsGa2v4EhDxDooNL1Zo4ugVtgMoklDNr1HNnDEhh9WAUEnPk9ztl0vLICsQlE4QjX37km/VKZ18t5tOaamJs/hzApc4MJ77duL8u8+aCDDj5BtVJhrnAZPi3ameZmD1lLANtmsaW5loQFF2mK9fYGllfWcWN5BX/993+PN69dhwm2CSoBP5F8Zz5AKR8ISJQ0Wx5tFpbay2d6K5iNf1dwbBa1ujPuzgA87rG7l/Pt9dhJ4G7777i9nmNajh+vdTv0T7o+vl8d1WnZTZ2HKnB0CiioHp22OrIqMDUK7AdUd7phmORG6m6Lvld42bSD6n4clHFIqdysi+vGarWZOJwC4puuKd0uvlh91YSJ3HLFXctZw0acJf6aLqSy6/aiLkZRgiqhqryRZvhqDNvJUa9aePHFl/DhDz4LW3JPbaRRgiSKBDAjApFtwmbOZBwLULMVSumuWaUTWBhlj9Gc0OSU4abSuiWEV/FQazQRRwl81+cEBEjDcICNjRVstNfQ73cxGgzQ7Q7gVip44skPSJiv5fgIghSNRhNZAXgVunoE9FxglJV7mZPKSrXMcYxCQncuFXqpV+lScu62QB2Bq1kre4kyDJUOK+GPIb8JIY35l6xuy9DSIhdQlbYxMCXMVIDS5LtKuGK48M133sGF8+cFYAjx/EthmHA9H/VqRXJzm42WQA7n0ul27hQWggGHBZg2XVuCLvM/pciRtPgB5ubnsLq6JjmxgTwI8CXkmA8suEbJDWYoNPNjpSoxXW4LQRJLOC1Dh7kftXqjfISxWRSKOjEvVaoIs1SVVEqOZb/pMkvYdl6g4pS5ptx3amDafChR5jEPBl0JL15dvoXuxhovTql4TFh2/Yq42HJdMjzZKEOU+dCD3xoO+1JISfq6xmXFaIIy18TruV6tSuGrZrOOuWZT4Pj2yi3cuHkDa+023n7nBv7xe/+EXrsnRZUYhs4cXXloQ6iU63znomK7/cItAbd8gCQFnAR6eT2Voa8sPnaShZEm+f06KcjtpsVJ/3z80GCrs7vTA8q7zVNB9aR3UM+vChyPAgqqx6OznkUVOFEFXnzxxfdVA9nuqG6/Qdv+c7kX3kd1y/HN4fj9/HqnsbcLNInju9t79jPfu23U1rG23lBtdQa2vpfHlDe/pRPEUFzfSfDAfVfx8MOPSF5jq9VCVjBn0MTGxjreevMtvPLb17Cx0YVle8hSAiphlfl77wdVnq8snpQjz1gMCdIa5KknHsYnXvwYTNZRYjiv5BrajOTdLD6UwatXpDKugFCaSq9Rulx0MRnSSbhp1lpyQ88QWq6f6xm7TwFhtVoRty0aBfI+OqIdhvj22uIcdnt9pGmBqw88iOc+8gmYtofRKJJ8VIa9LjLklb1Xk1gcQFbbpQ5cKgslEaIIVtSPfUjH6YQSzkow3iz0JNVyhwNxLqWNDh1faZfDokuhhLQSSOjumnT/bDqA9ruAIgMbuewF5y2VcVkQySgfAHCt1XoNPvM9WYHY9zDXbCFiix6vKrmfdEbHvVnpNnIRCb8n0M/CQ2WV3LKar1EWazJMcVHZBoiaMwyZ8B0GI1m39LYljMMQ9zZO6WaX4dgD5p06jjjghG7P98SFZlg04ZQwNv6PTjcdfO5hWbwJArMcnzmuXLNlOUios18pC2tZEE2DYQ/L199BZ2OdXVslbJku6tz8AubE5aWOluwdx5prtWRNkgtblH1ey6JYZdVpOsEMAW4QWKX4VYg8jdDprmMYDOUa6vZH+NUvfo3fvvYWOl32szVRGK5UH5ZgeBlrf6G/489x+fCJn73yQZE8Dir4AGRcSGl8e3R8hZQm+X01ye/OE/3HZp8nn/TfhfHwPP573/ue3sPuU299mypwWhTQD/lp2SmdpypwAAVeeuml47vb2jbP7TeVO92QjGFvvzefB5Bm4rduBdJJbxbHcCetW7IIf/SVT+Pjv/MRVKo1AZVel7mcLXGzao269OtkmOqPfvQT/NM//RRJkiMzWNpmnI/6/oInrOQaxyMszjfw2OMPy/iEPOYI5gQd1xI3j+1NGEaZyhAGLJdOGMOGTYEs5jsyu5Nw0x/0YTkGu5EI2JR9O8s+n9SBFWTp3BEgKr6Lm7duSFGmIYsJRSMMu32EUYQLl67i4cefwaXL92EU5zANOqUZGvVKWYU3y0qAY5ixy3Y3hkDO6soqFhYX5LwET4b5EpAIYN1eWcCnbIdT5pnyvQwj5XFjh2bsMNN5ZB5mGAZwWHjJdiSvlr1KSScEJ7qhhNxYik7ZyFisadhHq1nH66+/huvXb+ChRx7F5fseACsdVzfdZa/G/M8yzJUuo/SbtZ0ydHcT1FhUSSrtMgdYgnQJsOzpWvacpYNcq9WlUFK/10OWp7J3/DmLNZHH4oSVdOsYBHRFGTKeCcgSqejE8iA64VyDQOGmq8pQYHmokheIo1BCjrk+cbMsU5xqhgGXrW7KkHMWlCJwsw8uXfIijRCFQ+RJjHeuvYpety0PUdjapzW/iPnFJVl7r1/m4wZBJM4xQdjz6ZwzL7fsmVr2nDVLgLcdaa0TJyEqngM2UjKRSdui/rCHKEoRBJnkr7729o3yp4xNFzedRab2XvxnHN3AT4CEEZt0UxlmXV4HHFKKbMlrDMI7PyCa+BeHHnhkCmiO6pFJqwOrAlOjgILq1GyFTkQVODoFThJUJ1nVtIPqTqG/k7o6LGjE1+9++hN4+fkP4P777kMUJ4iiGLbpoDcciLPEkEm6ioOgh9W1Dvq9AL/69W/wrz/9udyklyWXyptn3q+bTC01cslXfPyRh/DlL30e9YaPOBwgJ40WthTCkQcDLJzCFjNNhoma6HX74t4xH5RQIRVhgxHMPJfqtVkaodvpSGgvIZKhqxxn2OsJEPHvvU5Hbvbb7XVEUYBevyvgRyg2DQdPP/0MFs5dkqq+aVIgSFidlk4oHd4CcRLAsQwJGeV/BLZx6Cj1iEJWzDUE2Og2Li7MC1BJJVu2qdnsB8u5cA1JWFbbJazRWRR31QQG3T6Wzpc5sKwMbImjytzTXFzAsevI3qV0SKmFkZVVbweDHjobG+gNBnj00cfQmJtHnKQwWIDKccsw3FZLWtzwoYL0Jd1s30KHsgzZZRscR3JD+WCgWqkIZJZUZJb5xXS+2XKHRZQkD9cX95Vz44OLYBRi4fwFATzuGed/48YN1PyKOKg2XVrTlOuITjXPJ3C8WXiKtabpnvKY4WgowO8SWjfbwVC30lNke5lcwn77w24ZTkw3OBxJn9Mk7CIYDfDGm28gDGOBZubuVhtzMi+Oc+XKA2Vec0RXfrOSLt3sMMDC/DziNAQsttGpot/rSjGm+WYDRh7Dt00p/HXj5ptS7Zj52mGQ4l9+8Qq+9a1/RG8QyEMbwuT7OxJv/U3D847D5sdAm8kDBF4T3L9avYrFpRaGQQBGfvd7LKglXYfvVALOCcSbImwOP+nnfpLfe7N+zE6/V/eSZqGgOutXkK5/FhRQUJ2FXdY1zrwC0w6qZ2uDeLPLippmiZYG26OE+I//4U/x0ideQMWrSWXT1199swxP9Sx4rgPfd+QmPotYTMfAWrsnN84rq7fQ6fXxwx/+GN3OECgsFK6JIknw4eeexWc/9TLOXVgUlO2124jDSBL6GF7J3EDYDD3lf6zC6mE4GAroEV75p4RnsuiTZSMOR5LP6boWQumBWiDO6QCWEGYZBlICIVvOrK9Ku5FEQmNjWGxRYjgSDrp47iLuu/8ByS90K6V7TIghJNEZFBc3TSVcOIqYS5pLsRwJaZWCQyzgFKHuVwRU/VpV3FLpRQoInNH1ZHud0hkre3iyiBDdSrqEDCll2KkURWKhqCKDYzmb/V0jWQ8dRYbMjvMW+X46t91uW0CRQDccDMqiUV7Zd5V5lo5RVryV8G7TwvzcvGjFarcsaiSun+XJOsvQXvYuHW7m/5bOIh1OXifcAzqYIasIpyweVYaLcz+kkUxelK1eNp3PrCidbTqfEhacsrCSKc4zc1I9xy/zTiW0lSHDJZhTFxqbnA+LTo1zpMegHhHeWPFYHN3y4QBDhrlmOs4MtU7Cvjz8oF7dzjrefusN2UeGC58/dx5Xrt4HpzEPJJyJ+MuyZwRoaYMklYDLHGLJM2Wo9Wb4LSszW4YJI08RBh3JL5ZKz+EQ167dRK3awquvvImvf/076IUxCoc5tWL6lk5/kcGwynxtztu2PBQJQ4YTGFYOu8gx1/DxO899EOcWWKG5jYQh0ZUmDKOGudY5bLQ7cCou1tdX8bOf/QIrq2uwzAoSsVxd8cPZKoeYXBY3o+Zbe66erd9k074aBdVp3yGdnypwcAUUVA+uoY6gCky9Agqqx7lFJaiK65PlsMwM5xbr+B//p/8BD9//kMAK3ahbt24LTLDCLFu5sMIub+bNgpDG4jeZ/Kw/6slYWQZsrPXw6quvIykyfOLFF/DEE4+iSGMM+z3pVRn0hwIjLNwkzhFvpG26dszdLCv4upuOqOOWLVpYRZcFfUJCquPAYXvRIiudL/pojNAtMglD5THdTlvc3363jYQwm1twvIo4afc/+LjMs1JrotWcl9xTv1qRtim+58ufBLCxe0jAYPVdAnXF9wVGmfNKoCXMLTTnBHdSIoKEKTNc2RR3jhDLQk8SssmiQymBt0Cz0ZTQZdNgX9XSZWU0J0EvT8qiUARkuq7igDpOmbcJYH1tHQuLc2XrmTjezLUkMDmyV9VNsK957BtrvuuoEgg5Ll8CzczFtLx3IZXhrnwwIO1sNiGdEM33ECJLV9gXwGIF4nHvWob1ZgzTlYrREA35CuKRhNZSJ+YfM7eY1xpBl/1Kg2Egx43db65dXPMoErDkescFqQJqxAJbtcZm1WBen+VDCs5RHF8+SLBsCYd2HFP2nSHKvMbaqyt48603Zc6XLl7FwoVLOHfuPPr9oeQVE2KZ47u2viYQzwch1IjOPa+zUTiSnGDHsuH5rhRaIn32eh0kWSjXLHOWXdfD7durWL65it+8/gZ+8C8/Lyss5azuXLZ1ovPPcHAp3CaOO2Gd0FrgpZdewAefeQpFEiBPRnjrzd9Iq6L7738Cq6tdVKotXLxyGYtL83jjzVfR7XTR6XTx43/+KYZhhjjnwwdHgNgkFEuMgolceiOfWGbFcf5im7pzKahO3ZbohFSBQ1dAQfXQJdUBVYHpU0BB9bj3pOxRSIeIbWI+9tFn8Udf+6rcuEvRoOFQeosSiHgc80MJT8yjdFl9dTN3kzfLqxsruHDxItrrXTTqc2jNLcDxPRRpIm1EkiQUN861DIEQhjRybK9aFmMiQIiz5lQElqQlTBSV7hlDXH1WGc7h2hZsx0KesEJrBjp34TDAaMCCSLG0Qun3+1jrrJdObWEIOFXrDTz++DM4d+4KkoTtbRqAQeigO8dQXbZ6MbG+sS7OGt9D+GCYK2GrPxgKIDN/k3NltV+pQGxZUgyKcJMWGdI8E7BjmK+0dInCssqutPXJRWu6gWXILx1GA2EclCG/LCYlVV7LtjZjgKPTS90JkJwLiyLRKePX8gCh3hCXlK4nKx0z9JYO7NiJ5ph0YFl1eFwZ2fer8n6vUpP8TIYISz4tw043C2wRBOnezbXm5MEB4Zx7I9VxpS1QWelYigdJfifZLZP5jQsiST5qnKBa8WGbfNBQwiXd33HYMU0/Qipf43654wrEOXJEYShw1+t1YUioMt1R5jLHAql0rjkuIbffG+DiuSWsrCxLaLDvuYjpcBs50ijCW2+9hfbaOhy/iktXLqPZmkOz2RJnvNVaQKfTE9iOchaU8uCxenTMkOJCIJWbTRiu8iEAHLkOvAqLRnUQx+zTuiiwu7G+jiQtsNrp4zvf+Q7eefuWhCzT2YzTcaVsFrRmYawRHrj/Kr7whc/Br/ioeq44wcN+F6trN7G+3sNTz3xMYJOh5kkW45HHH0aehOgPutLvdaM9wP/7V18HbA/5uDqwXHn0u+mtSq3u4/4Fo+cDtI+qXgWqwAwooKA6A5usS1QFFFSP6xqgm0p3jqDE3EO2o8nxH//DH+N3PvZR9AOCEHudJmVhHQPSW5KgQxcuDgJYBqvBlg5fu9sWeJVKtDmQxBnOLZ1Hs1X23KTr5DCMU3p+mgK4HNO0DZiOI/mKtVoDRUagM1FvtDb7W+YoDLp+Fiqui1EwYISwgALnSzBdW19BnmRor91GOOqh021jGEZgp1SYNlrzS3j4wYcFihaXLmB+/hwsk+GxPpiamLJwUxajUimdvFu3bknIp+RYWuyPWcLh/8/emz9Lkt3Xfd/MrMraq169tbtnenYMIIIkxMGAEEmABAGSkkIWw2QEJVM2ZYpBySYRdgRDssJh/2qH/w/bCivocIiUuEGCKZGAICqwkgQwwCw9vXe/tfYld8fn3Mqe4QgwBsOZ92YwWRMd8/pVVd6b35tVneee8z0H9OJcYTOBRhhHgdTAF1AFfPkAuQCwHTrZbOyMhJRFimS13bGjw3tih50jMwCtIVCKBLhkEDElYmwYWY4BEGNsHnIOBrh5JkBOfEyZg8trmQdAWzE3dWcWNJ1NxeDqeWBL4Nhd5tBqdR3TS0Zqb+Cck3OX/6mMXK4UclI3eaPEBPGa9TKyra0tHZv4niTPBJYdE5wK5AEceV6gXBE0pYswtczE/LIupekXbCsbBGyMUFcZYW3GZY4C782WoooWq7nAP3FGjEHNOa/FYmX7uwe2nE+1hrCq4/GZDfp9mWJxSuTSPv/c19nDEIDv9HvWbHWt2exaoJiczArf1zqlWWLNAKafyqXOuClPdQ2nhS+gvN0biDWdzsZ2+dKBjcen+pn+bkDicrGyKEntDz71abv+8m2B7WidCtzv7fTsv/6vfsH2D3Z1Pdy4cV3AOV6yAZDZnXu3bD6PLEp8e+TRx/X5Oj07seF239JkbQe7W8rnPTme2Kf/8I9tGZvk7bkLKwafG+lQFVA9r+/W/3ScilG9uNpXI1cVOK8KVED1vCpdjVNV4AIrUAHV8y4+7J0DD/Vabv/DP/7vbX9v1zKri+3ECQlGKi9cDyC4YUnES5ZYgNbWgxX0JAUGaCHrBaRGa3IpfWt3MBuKrNfvSfbb7WGwE4jZIWpGhjg1okAAP8hAQa++dTsu8kWyZBxeFXWCZDW3JF6Jl4IBxb2Xm/u7d27YYjIS+7mcryxB5hiE9mM/8TFrd7cszwCVvhxg62Scmic2EOCGiy19nswLsHZ0fPTAQRhwV5rSjGT+E6pP17GXDgwCKLEohv2M00jHgIHk3ADvgIbSjZjolflkJOYUVhgQVPafYpIE2AIYn56Obbg9FHCGOZQp1HQq2SxMLWsW1gON6cB0JrA/HG6JYYUJpxeTPFVJUunZTRL1qML2AXyZA8BuFW1kq3BvGF+JKW1IRixJdZHr2IBSwCfHgzEFJHdaHUlmWTbmprgXy2QgxesB5/SNws7DfrfaToqsuJnc5LbrHIBdzyvXBCBULsoYaxWFYoAwbeJ1s9nUsbFN3Jjd6+kNBWwCis9OcPoNrNUdCMTiIgygtAJTKa6xBQG+TortFXbz1sv20svXsNK1bndoTz/9V3TeSGcxBsN8qg67T190ErlsYRx4xa76NkdZEIZGzA/GY/RFa1PDz8WuKhs2Smy+iU1CLn3n/qF95U//zL76ta/aE4+/x37u53/WvGQp8E9GLy7P29u79uK164pFYpPn5Ru3rL+9Y8988Fn71B/8gV29elX12Nka2mw8st3dLfviF79gX3/uRRvNV5YWDfNrzU18UV4B1fP+Wn3NeBVQveAFqIavKnAOFaiA6jkUuRqiqsBFV6ACque5AhuTlcJFv/S6oX3y137VWu2G+tyQqM5kutOSIyy9mTBs9BtiUtRC2hrDMhVitdICh+C1nF/TJBOQgdm7dOmSrZYrAQhMdQBSyECVLypgErocThxhazUBSJcxmgo00HsYk6EKqJPRTW7LxdyWSHwnY8XATCYnlqWJxVFqSVzYM8/+qD3y5NNWC1sWhm2rh65PlH9IkFbCggHIAFxyt41j9RYyJixmGa3izH0SAbfFcqU5BzUH/gAWgAXe06q7KJZ66Po4FXnScKDOq9dsPps/iKrx0kQ9sIDglUyh6PldCnQF6ov1bLmOVDtnPOSY0xoxMKvVA/Mp1gNw31XEjzNTwtmXGBUZEIH51e+b6dzKcdhtwNwJ06Xbt29bq9XWOYv9nDpGFCaRepWZooA89ZnCrBrseu+BURLXDkCY9WVTAZMpjkGcithm1jJLBcIA6qXTMTEzrDmglo0DrgvWpNPtljG0MntazGcCqkiSYVepN+cE0Gfd0jx5wHx7uYu/oWbKbMUZeXO0Trdj0cox19Qii1diaM9OT+x0PLKj4zM72N83JNEwlxiJ0ZcMGJfRk3KG0435FddLzVbxymoe2yZgXVhXl0VMzylzI2uW6+vkDLMjPk9TuVSTKQvbS+91xsZGr6Nr54VvfkN9snGSW7vTUzzUjVs3ZDA1mozV49ts41qc2P7unrVbXbtz67rk9Gxc3L573/7kS39uibG5UbMAI6iN3Ld04D7Pb5hqLFeBCqhWV0JVge/9ClRA9Xt/jaszrCpgFVA9j4uAr1NurUvXXxd0sT3s2Cd//VfFfHEzPJvNFclB9iQABGAE8CBnE3bJ8+i3rItlBICMZ2fqJeRGfTKZiVltd9vWbncEugAa9AjiIhs26y62ZWNYBODjef7Q6wm4oPcUYCyggexzvZTbb55HdnJ8aJPRsS0mUxkRTeZTC+pNe/yJ99r2cN929i5buwMb6lm/P5QEGHmv6/l0IFPyW99zhkhIbevOZEgMqXotXT8fwIh+T/pkAW+wrzL48ZwUmJq0w6b6UQGZjRY9ty7uBIlwLXQxOWI101RusZwToL00I2IusIWddtvmbATEmZhU51TbFIAFJMMYC0wrzgWWEtA5FNDkmNR5Mh1vcmedtJtxAUbktAJ4mEunxXrkksAOhkOtG3WABceEp2RhxRIDBgVaC20ccJ4ATJhgwC6AC4DJewCkAG6YUq6pMkMWQNjr0guc63phbK4tdLissfJzNzJr5ktdAKeAWhyKqDPgGgdhHpyLq2ds62QtubDWBJntaumiizJchmFCY212IBkG4HFd8ZidHbkfbY1KAAAgAElEQVS1a7XtbDSyk5MTu394X2tAr2qn2xNo3h7sKJOWOQGQkRIDyrkmojUqAOaXanMCcMtnAWbamUGhCsBkKrflci4m3g+QWzdkDLXV3xKrrUgeK+zu3VtSI4zGEzs6OjGvVtPGynw21eeu02/JeRmAqnOd0fu9Mt/PrNUI7fj4zD7zJ1+2xGtaljsjKnpUAasOqJaZq+fxPVONUVagAqrVtVBV4Hu/AhVQ/d5f4+oMqwpUQPVcrgFuVrl5dUCVBzez+3tD+43f+DXL8tjaza7NF0vzDbMg4ktcJAsNbzjpkosqdi13vYaOWYxtPDkT8JiO57aKImv32tbruZtxmDXYPBkxIe8MffMLT32pgLZ6w5klIRMF5YwmZ86QB7fczDkLx8up3T+8bffv3bJoOVNGKwDg6pPfZz/4Qx+yIOzYap1Yu92z4WAoAOWidTBmWqvvUtLTJLZGPdy499blWMsc6f0EGJYxMAAlQBXsJ2Y7sMeAFTGwGzMkQEvo1XQsyYHVf+tyVQHEpl5PJ6HlXMhmLccB2AmUbwyYkP8CRADYzIHXlWCx7FEtGV6cbJ3LL2DeOfUC0Pg/JkOAZgypAGICWEmseXfbHQF/aqv5Bb5AFsw0a4q0GabZyaIb+j2SZDn6Kuc0kbES4JDXAVSXi+UDN2Pew1qzmcH8YMKpH/Wg/5M10Vw7HRfbQtZrCHCDVed8THNVNM3G1Mn18nJuscZXJA390FlicRZrLuq9NRd3g1TdbTi4vFUAo4BrvW7T+VSbFNka9thtIjiJ8khMPSZMYrz7fbkC7+1eErPpE8ODiVa8BvbJWCmwUJ8LzpFNDzk6M2rgZNP8QQ6tjYj5VDm+gGzmC8Pa7dJnmmoTZTEf63M4Ho1sPl/a4dGxk8XXAyvizBazmbW6DRts9ez49NTqQcvSOLLx+NiGg66l67VNJmv7k698zWJrSpZf+v3yWXdAtYqoOZev2NcMUgHVi6h6NWZVgfOtQAVUz7fe1WhVBS6kAhWjeh5lL4GqGwtmFCBz+fKO/aNf/WXJaDudvtx3t/pDuffeu3dfYBR2iJtyZJyreG1JhFOtA7EwntPZRKCA3xO9soi44R9uckQLxa8AkpCbcnPOTLrNts0WSF9dBI2TiIZ2fHokZ+D1dGrj0YkyQ5FpjkYnNp/NdMN/9dGH7Yef/ZD54cC8EIa0ZquIfsSGwBVABpYxCJ3DbpE5phSTGy/PBeKQZy6WS/MA0/Q1eg70uQdS1rlA0NZgWywZfaUATvoUpUYlXgXmjPeaZ+PpSMeHgeZ8mm3cjR3zBlij55FeScCZQDuS5038zPHJsY6BqVFpmsTzyyWAGYC7EvijPoA25kbMC4B2a2vo4msKsLEvKbTYXEx/kCe3O9oQSInBMbPxbKp1l0QZpnLj2ouzL+foJKw1i5K15WkhRhfWmXkB4JGtIpF2stdAII3XI0FGjpwTGVMLJEc+PDyUe/NgMLSTk2OB+Z3tPVXYbWI4AIU/bW6ppZvoGyJbfA/w6bZTVJNo+YDN1W99l7kKc+8VRLMwl0get0iKyZNV3m3icl1ZNEytknhpjVpDa83vF0s2YOivTe3o6K5dv35Nst/h9r4Nh9s2GG5bvzcQW7yKY2s3WrZcRIqkYcdEObiKdFobkUqT6cxlAtdQJXTtbHQmdpdYG3q993d3Vf/pbGaj8antbA+kGLh27WUZfK3peU0T88OadVs9W4xHdnBpz+7cvW1RikHZzPIksel8ZOwZ1XOzdRTbrXsju3cWWVaQb5tqM4iLIvfyCqiex9frtxijAqoXVPhq2KoC51iBCqieY7GroaoKXFQFKqB6npV3bCosJtLBg/2hffLX/6HyLvtb24qomU4muvkFjUjGWqs58xsklIGLIkG2Kcdb7tQ38SKAnOOjY4tWc/WcAvKSOLfecEsgw/VSxghrxSJNZktJWMX49brmZYmAxHhyYqf3b9nJ3Zs2mU4txqU3MRvu7NqzH/yw7V++bMvF2rLAs0bYUm+kIm7CcCOTzSRPTXChbbas3egIPOBeDEDq9fvqGQTYOadbx24m67Vz3SWnFOMdXtvt29kZ8ubI6HcEAMMmC2hKwuptDJligR9qVYLQs9lExwMw5aljKvmZ1wD8qS9jwFDCbi5jF1UD48prHKCtC0AyTkRPr2Hg5OTB1NvFuyBJdhsH/B3QKNlru6V1UvQLYCqKbBmTP2vW8n3lyLaaANm61oC5FZZJ/jqeTawV1OWsKya6waaEcyhGxkuGp4y2rJBJU3le2iiAQV+tdO7UmnkzP3jHmu9k48qHrTtmExk3LsjUBIk4TGBMpq1ft1aDXtrI4mwpV2HAJmwpjrfIc50Bk5NTJzlsM27RNZ13q9kQWJOBV5aJTZ9ES9vb2rZbt65rQwGIDKNLjy1mX/FyZt987jlbb2rT7W/Zk08+bTu7l2QoBvAPwqYkuRy7yFLntIwZ08YRWi7IQbgB0ytLCrN2vam+2qtXrthyNRPTD9DmmuD1d+/etflsaRHMeGGOzfU863Xbdv/ObTs7PbZuq2Gnp0fm1QNtihwcXLbnv/olq4epTWaZXb+xNK8WWmIAaXfu7k/1uIgKVED1IqpejVlV4HwrUAHV8613NVpVgQupQAVUz7PsDlgqvzPI7dGrl+2X//7fs3azaYOtHd3kx1Fio/HoQbZl6fqqXkSMWkRQOdOcMt9TICcv7OT4yE6O7uq921u7uuHuDbYf9EYCpmAdu622jUYjCxp1WyNFLQAzmc3Gp3bnznU7uX9fDKrnB9ZsdeyZZz5kw+09a7W76pHFrIholCwFcPtib9drJx0F7IXkbRInI7bRs1qAwZDrPy0lumVeagk0SvksTKlji5F7euYF9FM68OhY0IaAbQk0Fc9DtqsMggq9FlYRMAIgAyDzXjF6AJEk0fNIQalpyeSWbCVgXuB2M3/AI+BM/b3mGGHAIEShDJPq4Sb2xkmP5ehshWS1jANgXBNRI5Mdc8C4FoiZxUQIkIVsled5DkAI2CUzVOvsmXpZ1Y+66VWFHYRlTIkrYusBMLzJgy2zYjnfElBTz9QjPxRZMOeW29bWti3JVyVERf4/mU0XU+t22laQlRqzIdDU/2eLsdUagYUAQM9X/WEgGYs5Kh7HfLkNbw+2xHQisy3XGODORNdZKgCOzBfGFkUA7tTUmvVuEzGUJnI8fv6Fb9psubDdvT0bDnbs0uXLFoSh7e1cUk8pmxmsCZsXvJfjs6asJxscyH4XyUqbBgBVAHGXjY5ormsiVe9uXcd58YUX9ZmZL9c22NmVkRjHGfb7du/2LVuv5nLkDuj5hiX1A8vYbErXdvPGN+z0bG1nY2rgWebHFVA9z6/UbzNWBVTfBotQTaGqwFtcgQqovsUFrg5fVeDtUIEKqJ7nKmz6UyX9je2Jx6/a3/07P2/7OzvmB5jkDGTwA4jhAUgF7AD+YH7SwhPgAijBwgHc+Dvgipv1KF7ZnZvXdCO+v3vJDi5dtuliJQCFXNUxV77hbdNo1i2oEaOS2OnJfbt180WbnJ3Y/Xu3bbmExevYB5/9kO3tHyiyJmy0zffr1sCRuBZaENYsS3L1iToDorZAnBhNWEtAIy7Cftk76BjM0mgH/jDB6Mj35OCrfk1FksQCDXL0rddcT6gT/TqQGdRVF96nXsR2Z2Ocs7SwUbeYOkRrB/IK+kQTqD6xxvE61mZA2cMI0CxlqGWuKTWF5QVkUUeyQ8seXsXW5A6cA5YARCVAAkyqb1Nuu3UB6Zlkww5gu+gf+otja9R8AVnl3zr8LtZTPchSjRYWr1cCpp7v6uhAKoZYuCADmZ3LMPWGhRZDiYFU7nqOGQu2FPZ+e7ht83Xk+jTVO0ptG5ssVFyWnVsu7sX8DGDEIRiDId6zjBZWlykW5k5sJNDf6syYeLA2zKHf6VqdCCBl3+a6ZnlwXbCJkdCbSvxPo6n1Rl59cLAn4MucihTn6Vj9rjCyyNpffOl5refuzq4Ml65efVwyc64xNhfYBBnPZhszqJaulcsHl+zu4T1brOe2s71jQeFbqBxgoncON27X9LrWJA/G1On05FT9xYbJmGKOIpk8EUUzX8xsfHoiObEk0R7u1Wvz0lifmxu3jm0d9S2lDznAOIprHjaVn6se1fP8hi3HqoDqRVS9GrOqwPlWoAKq51vvarSqAhdSgQqonmfZy15VwE5hH/7wB+0nPvKjNhz0LahhiBM4l1pMYjaurKUpEDfyANUHJkmeicmChYNNhR08Ozux6fhYoOGxR54QG3X36FiSYskcZ3OZAA0HA8sAJdnS7t66ZjdvvmQnx/dsfHZq0XJl7/2+H7QPfvjHBGoBitPFUgZNgM9up6/M0nW8cvEpvpOuApSYe6/bk4FOTp7oxswo5Nx8YnaWmjO/96DdAFNroktCm0+nWgh6MQWG6M/dsHIyFkJGKmfaloBmWG+6+BuiWhTXYooyIbu1QG4aRxpHZjo4HQeBywKV2ROmSysBKMYT8MvJonX5poA2wCpAD+ddHmVfJ3MrQacAaOBcYpkb82JTodNxbCYgF3CpcTFSArgGnvkAGuZRJ5OVOCAidjytIQwgPaHMDzMrGTslrkawm/TNUo8W7GDu3HTn46kNtgZiF0tG2cWwRK5fs9OTjRcP5a4WhdaJnubSBRpgFWeR8FUdqTPS2LAlEFlsXIHZWJDBV0GfKhFL1NX1FwNAg5qn8+SP3JAnzixKmM0j7bVmIeZWuC/DiGapQF9B02lhFkfOgKrbwS14LSlxWAvs6P49u33npubcaQ/t4OErtj3ctcLDjCtWrzMbHBhILRcLOzk6tnqTzZRAmxrtsGWdZkv1CPxcRl5sEBDxdHp2rA2Jw/uH6qvmMwZbfHp87JyaBVqXkoJjekUPKwZQsOyWRnZ8dMe+8c2XrbA9y/Au8+m1roDqeX6rfquxKqB60StQjV9V4K2vQAVU3/oaVyNUFbjwClRA9SKWAD4xtZ/+xE/aj/zws9brdox0FcAQoAamjJtnpIkABkAQN/4WuL+XYBVABCNUxoukaWSzyZndu3dXZjRPv+d9du/4WIY8jXrT9bvC8BW5HR3esW++8FW7feNFO7x/R8Bh0Bvaj/zIR+zylau2iF0fLCZP/D9O6Z/sWLfds6DZsNAHWGU2nzop5YGYVwe2+v2BGCWyXF1cijs3XGB5cLyz2VSsWLfTsTXxOzFsp5POKgO1juNrLhBYynMBqRyPGh2fYEDVEcgkXkYsoVyRXe4qnCOP0dnI2oOeejVxscUtl9rAaE7Gzo0WAD3sdyW5lcNvs6Fxyr5aTKQwK4pSB8D4c3R05KTItbqFTSSxzu0YU6tWp+lchjdz57zU7yqmEeYQ1pAeS8/CFlEz5uJXwqaAcRwTRVTYyekJBsbqcRXjG8fqDwa8ckzMmeg9btZDgVeuDQCkc8VFeu0LSHIuhfqa6StuPMit5RhUiaxYXLboVWXzAQ6b9wPo1fsZkrvrenXVv0vcEWB5UzsVOk10jmKolfMbbrJzce2NXD81MunUsbKcI6AP1vL07MS6/Y6Mt8r811ZI5EzuerWzRMwm4P/mzZs2HO7Yzv6BdToDAXZYdq4B+n6TLLF0GSnzlbgdq9Wt3+65Hmr6jmsmKTYbQ9oQWC7E3sLwjqZTIxd2ndLvfai81X5/S7UfYcwEeK77Mue6d3jXxodHhmDg5et3LE0GkubnQWRF0ZCt1DuBUS1jnMpvQZfj+86P1KmA6kX8u1aNWVXgfCtQAdXzrXc1WlWBC6lABVTPu+zcCCItTe0f/cNfsSsHe2IP11Ei0MGNPtLN07NTmfM4Ex1frBhGL9ysA0iQ/CJFhBVThqhH/+PKbt94SVLGy5cv287OrkVZbnGUykQn8DC7oZf1vt25c8M+9+//yDrNugx5nnnmg/b4Y09Znng23Nuz09GZTScOyPmbvNOdnR2BCXoM6w1YwMKBI+jM3NN8AQRIdleRkxy7aJTUep2eCg34ATAB1enLpPcPACeGM2wIhMmAKAw1PhE68+lMcuiHHn5o0+sKc2eKM/EVx5I5xjIC8Ebmb0yoMNARQ+15xtzpPYxXTibNXIkkUT/sKrJmM7Szs1O7fOWy3b17z3Z3dgSUmM8KRm0J8OxIRiun3eVCubfkc7baLcl1HRvuzIS2trZcf+lqKZDXbrXsbHKqesbRSta5yG+bYUdZo3u7ewKMSKsByEUW6/iweZgpOdkwYBC5cipRKTXbP9iXeRLP40rbb7cFxJHVdno9ATj1yS4WAvZijINAplCsIwZC9aaLqqEWAOkMMy9MnzZy4vlqJQCJczR1gxkuWWJYXmqURM4siw0H6gsbyjkr27QWWEwcEKZG9JNuepVdn+raZtOpDbb7DzJn6QEddHuOLd2wu0iK+VyEjZr98R9/RoB7a7hjTzzxHrt3755bA0D3Yq4Njk63qRigneG+InF2d/cF+sfjUzHnRCqFdSTYK0nGMe06PD6x1TKybn8gcHztxedtOlvYBz74rB3ev6+54x4drRY2m08sWiztyacetX/7R//BoqhjsbJTYaVLoFqZKZ33t2s5XgVUL6ry1bhVBc6vAhVQPb9aVyNVFbiwClRA9bxLn8v8Jwg8+9/+1//F2o3QlouZJSn9op6YqFJaiuurHFoDXwCs3ug+6OcDnCGFhN0DNMl5NY1sOR/bV778Zbt8+YpA13i6sOVybYHnejM9P7e7t6/b7dvXrdNq2uOPPyZAAgjCBfjg0sObG36cVU29nZjulPJWACJOrjj7LuYLHRN5K9QcLKhccJGF1mBHnXkSQBrmczFf2t7uvkAzj1W0EPsGy4lkldcpYiUIdF6woLBlagv0iX9xgBxgz8E5zoLsWYylWg2BIrJE89SxeMwRoFzHkClN9TPgk/dJUp1hiuQibOZLB1oZE4oTpg4AiRNuPQx1LC/zBco4T8eOOhDc6QKgHOsYxcmD7FgYQ86nzIhF5qpcUOTIROf4gPpQrF0mSbJns9nMfDkqNzbgNFIvr+KJFLnjGFPY6DhLtVmxXq2hHfUctRLj7vsyXCLLEzks5kxcQ9SVjQSksnEU6XwbjZbGQh6N9Hg2nwsw43zLMdcCZ2sbbm9v8mHdOQIyqR/gmfPiugXIUmsAMdc4/w9bLW1MAJinZ2fKEob9roeOtWbNYOuZH+dGH23Nc720w62hGFzOZ2vQV/xLv7dld27fEdC/cf2WZUUq8y+u0RqbOoDWjSS8P9i2VmdgvV5fa0TUEhs2OE8zhyyPLInXynI9Ox3ZQ1cfs9FoYtPZyG7cuC7W+/1/9YdsdDa25XJm6+Xc1suZNoUWk6nt7m7Zn3z+yxYlXfOIFsoX5uUlUD3v75Z3/nja9HrVw2UJf3cPjvHZz362uof97spWvbqqwDuuAtWH/B23ZNWEqwp89xW4SKD6ZtyUfPdnfNHvyJUBWfN9+5//p/9RDNh6vbA4ATTlutEv6wK7VYI9/S5w5j+AWQAsElWYRsCiAFfNs7OT+3btpZfs0cceE1N6Np5ugIQnkAUIG42ObTjsW0J2ZopUE3DjW6PVtjhJzfLCAvpHV2sxVUiHFXPiu35EmeoIrDnAKnfXKBZQkcxUN5cuPgdXWfWP4spbACgxvMERNoN/skZIlIhnq8VSsldEh+5c6Duln7Guvk/GLdlRJLaAIxhFjgOL5+rhjsW8JT/d5JV6HNdzgIrzZEKYIpX/R4abeeS5utxQwT3PsdclW0tETs13QAwJLucnh98N0JU8mhrV3No4N95UfZBO9pw+yFfN8kTAL6g3BeBxRpZRkoAzRlsOPFM7jgmglFwWR+Isl5kV5kZQti5uJzNv4wTNewHyMn1CsiuQ27TQ9wX4tD5Uno0NzKXqNYZ3ETYYT+VmOTUyF/0jua951qRXVuftZMqsuWTCynmtGQ2aOOG6KCWkzc45WVm55Ry9wvwMDOnkyO41uZyOAay+OdAvtrzb1xpSZ8YB9PLAXIpYHzYdMHyiTXelzw+AGxOrwrw0VW2sXrNGs2ODrX3r9vqal+sDdmZWsNZJFlm0Wtq9e7ft5o1b1sSIymoWxUubTsdidR9/6r22XKy0+TEfn9r1ay9YLfRlHhXUkGjP7MVrY0uRG9Qz8/JQ1/E75fFqMPja72TO4VuBxW/1urfL+TLfilF9u6xGNY+qAm9dBSqg+tbVtjpyVYG3TQUqoHoOS/FqUsBzeZmtRmg//3M/a8984AcUGTOeAtQApu6rF/ABMwlYEKvqB5YWtGC6/j+YMeTBB/uX1MuYiLnz7PjwroAArqztdssm84V+H9acNNKZ3xChQcRIql6+JIkETIJ6YCsYUs+3ADApd1iXUYkBjXI8xZ56ktkCMphvCfDEHCYbBjFPnVEPzwuYuIgSQEjJHNMT2Wp1XD/lxlgJOSrsocuJdfEugBDAqkCt5ylTU1LnNQAdwAkmcXmzMKHgmyh17sHUTak+GZEsfbGSLtJGOT+qDUCf/l9yRwFMSGQBZYrOAXglrj9T7sOAcgDdZo20ZubZar1Wv229CXOZCKggNwboUwPWSPmmxLtkkXPvVSZrpl5f1hPgrT5fji9zKMygHJso6W+caINAuaEBgBNDY1jsQgwswE+GUtSq0VBPLoZD9O3q+OulY5aLQqwzQLDZask5mWsCJ2OOSSwM56O1hBWN3CaBclol4XU9sEhpFdVClI8HiG8JGKdcX8q8cfJuNjlg4Qe9zoP+Wm0AZLmL2ckSzccBf1P9uu2OpMkYGAGsMWOizsyNDFfqhsQZQydkukm0EuM5Ho0E/HuDgTVaHWu2etYn+kkS77Xm6mqcPnhPnsU2Ho/sc5/7nD362OPW7gwsjld2994de/LJ99pqHUtKjUz4+Pi+jU5OJBd+5KErAtkvvnTDvv78bcU5oZYorP6OAqqvBqMXDVRfC4rfCCCugOo5/JtWDVFV4G1QgQqovg0WoZpCVYG3ugKvB6i+Wcznd3Ocb3eD8np291+PXOz13pCJxdkwZ290LbxNBIlDimSeItls2Cc+/uP2vqefFLjKs7pAILEYzgyHyBfHoJZSYO7i1cPa7TuWrNEQqHrp5ZfUq5lnRL5E1lFMSN2mE27cxzbcHkqmCdCZTl3fabsDqEgc8CwccEvI+Gw11VtIHyNgrabeyNT1GgZ1a3faFkUwVg7oOvOVQGwj4AOAVPau4qqLjNMBPpi7XIAIQNVqtuVGDOjh/SAk4nOQgfYHPcfaBnUBbtx3t/qDjWuuv+nbdfJgjifXWZn/OKaudCBG0tofDCzC4XgdiYFGBqt8V6WMwIq6LNJVnOq1GCphnMTrqBlyV3ooOS7vc+woTCdZmw7MgipZLzkSy82W3lbOy1MmKID16PjE9vf2JVGtEU8EMyo5bmKNtnMjpi4APUyBiJlhfebzhebaVc+m6/sVkFY8DBsWHUvilcAr0S5qF85yOd52211br527LtJXVyNnlAQohkWFBZVkeGOENdjethGy2LBux0dHWr9+Gxfe+AGIZL3cOmeOTY9xSyaGpiugps0JRf66/FnchImkWS3mkvLCinKtwaJTV8y3JpOxJXpvoI2Nfqtrs9lEmxPaKMn5HPhWD5H3hpZ7rs82Wa8UXhR4mWS9h4dH1t/atZ1dZ7aUs+ECA4/8WA6+KwFKuVWvFjZfTK3dDO3GzeuS/A529+zO7btSJ3Q6TfP90E5PRjafjKzdDm0yHdm9+/et0+rae596wu7du283b9+xl16+aTgrJQTWvurxRoDWt/qeeSPfe6/nO+7Nmt8b/W58q95XSX/fqspWx60q8PapQAVU3z5rUc2kqsBbVoGPfOQj330T0LeZTXkz9Ze5+XkzjvFmFeu1jpiv/fvrHcffVJh+QWyEPJBrkdkv/hc/b1cODuzS5X07PJxYq93UIcvsTQAFD8We1ByjBiPa6/QFRMmVJHeVV52Nx9ZqtCxOXSQJc23UWzJWQp6L+Q1xIRxTWaY1X2yf6ymMJYuk3zFJY2WRdtotMZYNGMU0ltwUuWQCyGy1BJhgJwF/MKwYH20NtwRo6J2FeWNMwFbpJEr/oKTAkpXWLQybmx7HED5XLqxiW0NcYWNbrXGLdSwu7BvP0RcKSJKseBOFQi9o+bPAywbcl/MEnAP6echMaCNRBl1NxmeSm2YFvbVOYszzpduyM4cCBLp+VHd9Ohk1YM+tTyKQKadb2No8t+FwaGejU4FrgBiRPoCwmzdv2MHerjYMGPdsNBETy1Hnc8yjnNR5JWYZF96lxmTNYR51LSDNLcxqvutjRa8LM5mlkWpLxmdpdgTLSU0EiDdzZmz13CLrJfqnKGw6nVgcu9oi/WUOuCJzfdR8pNO+wLRiWYwIF6JqahvjJGcMxQPHZgA+/aaXLh/oPRwTyW2WYrS0ElhdLCY26HJOqU0mM4Fvrx5YnhZiY9kg4Rx7rE2a6DpnA8Gx8zWrNQCe5MaSpVqz9XJqL7zwnMyhLj/0uG3v7Fqz2bNmsyPjqkUEmM60uTOdTHS91Wueag7QB1C/8OKLlvuBLZZrOzjYtb29PXv++Rc0J9jg2WykOJu7d+8ol3h3uC0TrN/5vd+3o+ORRUluQd0pF6rHxVagAqoXW/9q9KoC51GBCqieR5WrMaoKXHAF3m5A9YLLcQ7DA9RySW//wS//l3b50r4YzFX0igmPDGiaoQDnfJOl6fpQc9c3uTFeUq9ivWE+/aKZ623EVAj5atm7GJCfIRA0d2Y/65Xt7+0IdALMACw4qpYgTvLTgJ5VE0ADzE0n483rGhYljpUDBGueGyDnwEnsmME8s16vY+020Ssu4xUJLnPjOcCbhLQePasd19O5cbXlZ5eh6Yx2SnCo3tCN5FZAPnf9mXHuAFjZpyo5c80xn/xcynZLVpo5AwxnEzYG2jLSgU2mt5TXUCeBsw3YfzULybF4Leyl27RAkuu6EXFWVr9lkQtkwsSCtHCYlae+HasAACAASURBVKlRnktay+bAbDqxreFQYBV2nOcA4ByJ2nD+89VCTCzsbJa4yBBqCP3rpMue1cKGRZhAyYDLVw9lr9/V/wFvxJPCjFPT09NTMdD0dUrWnKWuvznB8bglKWwp4+4MhtZqtCVXpg6rxdT6XUCi62PlupNxVbwWqMQcinxdADTsLRiT6whjqN3dXZezqyzZVL8bDrdUs7OTU9seDm05XzrTLubN2iKPzjNr1Fyvr3pgrZDagL7rwnfryxidRlNZrFyjx0f3rdXpWm+4oz7WWr1pRe7MpzDEohbEObGpUEjejswYB+C51vPzn/+8Pk/Ii9/7nqcVZ4OKYDQm4xfJdGY3br6sOvF5vHLpki3nCzs6GduXvvxnlns1M/5UjwuvQAVUL3wJqglUFXjLK1AB1be8xNUAVQUuvgJvJlC9+LN5J8zAsamBV9h/98n/1h5+6JIYTiSNaZJZWgBYMRtyeuESnGECBMABGBC3gbzXmRI5jrKmrMvU8gIpqpMrA6q4OZ9O565X0/dtfHZmvW5b7Ck3204m64yQyByVc2qIFDcXi4nRE7Y+AMpTwF2jbd2tgXmFc+EtZbRysQ0CHRNJ7Fa/LyYUwEQcDS6pzIHZAjCI22FMF4nyCtPJXGSs4zvWEsAC2AVIKGInCKy5YWP1uhApbvZA1ipHXMX/0K9JvyDhnE4yrfzRWs0ZQgGylUfqpLBJBsB2cTSAbsBdaaRUmhsBEEuZLHMG0MJUEm9DHTdLpjojKXVGS/TWAtAdYBcjSWZqs2mL2dKGg4HbgIjX6hVWr6iAum9hvSmgGtScmRXzYUzJfOkPrtVVKwAoQBdYB6NODQCSks3yuyTWOpTX1GK5sn6vL5MixoLFpeeTsdJ4I/GmX3e+ycHNYhk0sX4uZ7Zlo9FItXNrvhIjyrwwbOLhNgzcmCU4bjYA+G6jQxnBGFTVAstge1ttG29k6bwHVl7RTHLCJjuXOKGFdQZ9zdVdN7lFi/kDyTkAOUpTa3b6mmut3jAPpyiqIDYeuXqiyJ6w3DxYLsSqcrwvfunzdvnSZYFZ2FT17BZm48nMwpDzXEj6S9/wI488JjMyXsMm0+9/6tN8Aiwv3kk2Su+E78s3NscKqL6xulXvqirwTqpABVTfSatVzbWqwBusQAVU32Dh3vDbXI9qWAvs7//SL9r3v/99kl2GjbZurunnKw18AHTc7KsfENYNoxYZ5gDcHLjz+Q9WFeZr6QyOcLd1jrMuxoXfJ1HqGMQosuGWY/Fg4gCCZHWWGZiKX1FO6NxSRc/UrO57Np8tbZ0k1usPZL6j3NM2PaiO3QJMKhImDAWoYWn5PRJf2DTJmD3AJuZMRNY4CSlsG6B5tSI6p1AvI1JjmLdOpy3QRwQNQIj5BvSDpq4XVmZOtUBmRKUUGGDIuAL4fqFzB9iKkazhX+uMqmDY1JeZOlY42fRvlhJiADdzwHUY0KR+Xd7vezYZT8QWa0NAcTwbZ1+AUEIfbqLzB5wDYBWv4pEr2rE1MUPNBvZA5gMMAXS+L3OqJFrr2oCZXEabtQ9Ll2SMsIh0QRrsWUq9MdCSOVPiJNyYBVkqwMi4IGdeW5o0AfQ5L17LeZLB6xF9lDgQzHXTaXadNNyvG4CWNccd92D/QODUbZ5kWrOAHtzJWOy5QGzqeqA5Fs+z1sdHx3bloSuaw+nJqe3uDvV76kndnVTc9R8jUeYawkhJ68AGyebaof8a9pp15xxqdQc+R+ORpMSMTS3Uf9oAuLve6RCAnpFxG+u8+f1yvVIckSKQWBvj+USsLH+/eeNl5fcmMTL5XOZdjz921U5OD200PrXj4yN7/PEnBOSvXH7IXrx23f7dH/97Mx821akTqsfFVqACqhdb/2r0qgLnUYEKqJ5HlasxqgpccAUqoHr+C+AZ8sjCfvEXf8He+/STFi2W1ur0dOMO4CP+A4dWbt5LlpJePXoUAW0OvDYtXmOs1JXTLHpd+vgAlvM5bqnhA2AG64aj7ejsTBLPzuaGnfFKU5yy/1bOvjXySWe2t7tj9+7ckmR3OkE6nNpgd9cm44W1Wk5SjMkN/ZiOLS0ESBSPQoNhYQIDc3I8W23nIIuJUFjT65Fylg6ypYQYRhHwgpkNLCRGTpKNwnbW6xvzHqJIXH9mmVEq2fHGaZefkdwCiATIiS3ZsHyAHObEQ9LmjT9rUqQur5WYFmWh+gIo5TjUsNvtCCwBLqmxG99JmFWLDPfdlmri4mrWMoKSwVGe26WDK2L11kkk6XW7dMldE32yFpga9Puq/dHRkQ22huYjX5VBMf2kdbGzHPv49NS2toe2t70jCW+crsWaUseyLrgMw0ZyTTH/fr9va1j0pjNHEhOdO3k0IB7mlusJEy5nEuXAIIAUabl6QaNIbDjgG3ZUGwABvZ5zgWPmpmsgDLXmgH1YesabL2Y6fqMO0+oYbGqnXlNquAGiOq7n69jEysRrGN1Q1xE9qmwC1Gv0KLt+YAHcNcZgDeXGZrljbHmuSFzfbSnrlps04DxzUu2z0UivJb4HVrrdbtg3nvuanZ2dqu7LVWx7O/uKvjkeHVueJzJs2t7e0TG3Btt2586hferTnzbPd+qA6nHxFaiA6sWvQTWDqgJvdQUqoPpWV7g6flWBt0EFKqB6/osASM2y2P7OL/ycPfboQ9ahRzAz9e4B4ACqMFHkjMIwuptrTyynM8aJBQqQjtKzJyaHm2+Bh9zaHSJfCuVvAhpgUuVIu15bjnvvBjghrRR4WTu2kAdAVZJRD+ZsbVlC7yl/Uhv0h7ZKEmu3kPX6dnp64ljVDZvm8jED/X0yGwnk8B5AGUxgGf1CbI7ktL5zeAW8lg/eDxNJNElYA2CQ01m3InWxN6XREUY+sG8AGpeX6hg0AFcJXsueS3oN6fcV04orL9LSfn8zpK/YmMQy19ebkmXbeuD622q1H5g3wfoCygSACvI9l85hN3DzYvwi98UI4548npwp1sRtBpjt7+1tzKzWYlEXc3JIYXk9W67mqjvgazw+s+5gy7IE5rhtywgTpdj29i4JANK3rLX0Cuv3ejLJUmwNjKtyWcmMdSZJMOaSaJOJKndizrPcZMgcw9poSmbLWvi1YBNf43JiQdm4Me/u7AkoTiZTsYhydo7pp4WpRGoM6HRryiYFcxJoVjpOLtAKI4thGOvTajRtuVhq8wMZNHPwgpqAuHMv3phbpYBhIoYw21rr+e2dodV8+mCdMzN9vktFz+DgjGS68eD8vbBuk9HIOt2OTacz1dj1H+dOTo1SIcu1MVT3zdIkstHJkf351/7cRqOxXbly1ZqNjnW6LZtORzaajRVzw+dwFwDbatudu/ftU//609pMKPya+ZL/Voj1/L9ZXxmxAqoXWf1q7KoC51OBCqieT52rUaoKXGgFKqB6fuWnXQ6DG5f9mdrf+JlP2I/9tQ9LBkyPpEyFcG3FOMlekeaWfYgwg4AU5L6z2VwgE3ZsReSLHG2J/YCZy2ywtaUbasf0OakrgKEJ02rc0LvexW6nqxt8AAfMGoCh0ajZeHwqFilLYSbpWfUs8Op2eDJSz2GnizFPTXEuOP+qrxCjGxk+JYp+kdsrTqg1l4cK+GQ8gIhz7q1JftoIm9Zpu+xS/IIAd7BwfoBkF/YMQ5+Feio5PnVCCkzeqFhR9R8iqXaSaACpQKrv3HHzNLbpfGKD3pbiX5DvApaIo4EZVU+nbXI8c5fPqkiUjdPw1taW+iMBsBgllQwpkSoypFJfLG6xC8lYZaIUrW2xgGVsCLgpb5Re2BRZLRmivCaymo8kuK3a0CvJeZEZ2mh2JGn2isAyc6669FXOpjPr9QbqCyUDl7HXMs9ykmDmUwJ1GHhtBmAcxAbAOpJUV6ZKQU2gHQAMkMW4CSAoQDmbWK/TU13JP6V3WoZLaWbLFXmlK9vf31dPLfFH/H9nd2/DwrpsWsA7Dsgw5BwDMFqaXHGdRYA9TI5qoSTHkrIDMyXfLZyygIikhF7XOi3Tcv1Vz2tA3yo9184kTPmtSW6GgZT5lsZOCs06w5yyecG1xU0NcTts6EB9kq0KY881SJ3aDQy85nb7xkv2mc/8kWr17Id+1Fot+rlXNpmOrRayoeOpN/WRRx5VLNTNO3ftU5/6tK51+obp38YwrXpcXAUqoHpxta9GripwXhWogOp5Vboap6rABVagAqrnUXx1JG7gIT5FuQV+bp/4+E/Yx37ixyzP6Kd0+ZzIQSfTqTWaoQWwjXKXtU1GJ7mdwBaSI83azbZNZ1PdiAOGOu2uwAgsEzfWe3sHAqNFShZppJt1GDgYVkBUu4mU1bMkd72SgEh6FkfHR4oewdBnMRlbveF+xunX/FCSXUC3gKpciZEsY5K0EIDNs0w5kzLeCZuSfPLodftirjDGARxnKQwczr8AwIUAL//wpPRIBp76I+mHlVGTuegYHrC9SGpdzEzdIvplyRbVeABDsyZOwFEkhtTnPJYLZbfyHDUFkAFiXExOaKvVXIx1PQglsUVDmqSZXTq4bPeODgWocIt1klLXb+uMo1x0CuZEgH/Z8lohoOSch13GK8wmoKrbblocza3IM20K3Lh+U6AvK5ATO/aVY8JcAsC2httyks1xWm62LazVHXArcpvPJpIpw1Yf7O4r+gWwChiDbY6zREyr5g3jGwTqE2WDQKA7iiysNfVzHK9kvMX02QxhK6Mdwn7Sl+tYVo7F8WEhAZ+Aa86PqCPA697uviJ51O/aqGsNJeENkBBTmtomxzWVnJccXVyCGYPXUW/deBBPU3OmWABq2EvAt2KN6m5TgrWFEd0aDOTMW2AshuEWMvg8V/Ytay62diN1l7kV10xQs8Vqoc9SuZHDBk6jjtnYsX3lS1+0L3/5i/bE00/bzvaunZ6NjGglarp/sL8B54ntbO/LxOz4bGS/+7u/r/5UZ6ZUfkI5+puW/nUeX1TfM2NUQPV7ZimrE6kq8G0rUAHV6uKoKvAuqEAFVM9jkbkhxmTF9TICtJDU/sxPfcw+8fGPCnBNF3MBGfV7biJFypgZlw0aW9hqCUTAgIkh8lD8Burfk3kMss9MYa3qc9zf3RMgGk9GAjbcqJPpCfDAqZZeUkAMIAigVS+zQYvMgL7c6FuayzkXSepwa9uWK8CfJ/AK+AJUCVBspJjm8VrP2s2uWETmCJhFegkQAkwCjpESE2mSq1cw1TwFYhuhQCb9uQBMsXpZblv9bY2XxrEMbba3t208ObWDvUsy1MGoSFmb3Z6YSMAyIMGxy9ti+IAM/B3AA8O8iiMntfZ9m85Ordl05lCwcgDTooCJRNaaWZwmOm5Qr1kSY/zkK+qH32UYQvU6AqnKGxVrDrPo+lkBt7CJirdJ2ThYq7bE5GB6xYP+UNhKJNtcD+Tass7gHtUJM6Z2287OzrQOXoGRlmMUcYCmp3Jnd1fjwk5jIkX9ErnsmmJxYIMJZZnNl8oXrdcdEHX9yfTX1vWa2XxuvXZPNcBUqdao6xpyuatEvIw2mbOx1pa+572DPf0OmTfgc393V9cgbCVM+xIlQL1luzu72jyBGQaoigHeXA8AbLkt54DiUJFIOWCSTRHk5XFk5jsZMb2gXEOwsZpXLdR1AmhfZ4lYZvW4djqqkSJudC3hBE0eLp8T95lA2kxf8TZ94Elk3/j61+z+0YmNJhN79NHH7NrLL1hva8vCwNcaFGmmzaROt68eVfTNv/U7v2OHh8ekIG82K8iBZQwHhqvH+VagAqrnW+9qtKoCF1GBCqheRNWrMasKnHMFKqB6HgX/i0A1z5B8FvbTP/Ux+/7ve69t72wLLAI2FRsyX+oGGrdZ2ChloCap+Y26wA49lfT3XblyRZJY19tYWL3VkqGLektxk8VddbkQqI0T+jk9azbaYhkBLgBcucj6vli1yXxmk+nEWk16LTGhaVmeZGKuuOEHBK6WiWNC64UYNd57//Ce9bod63QcM8rNfLPeVnZnr+8cc5stJ48FaHMsfgZ803sKYJ6vZnJoLSNaAKxiUD3AZW5XrjysuBwYZMXCrOa2RoYrYyYXOQPTiRQatpN6IQ0GUG73+wJTSFtb3a7RdzqdzdTLSI2YM5sHe3v7Amn8IdqkFoSS4iLDPTk5Ng+gHUc26A10HilRQDkSZych5XwAqk7enAikugzZmiVZ4hxsN/mjxNrQ5wsD3h/0LYrI6SRHde3WpMCkCVfi1LwAc6BQYy1XGFm1BZDps+W8XL+oc/PVGHnmAHjgWwjozXKx1hxvPlvIFZjxkxRZdmhBiByWqBiXX4rUF4Dq3HXr1utv6byVker7YrPpNwVUAuwXXIO1wLaH26oFtSJj9PDwUKCbebCQgEFqN53P5VqMJJl68X7kzAL6QV3y7D45tKh5fa7Zhk3GZwLcROkA4AGBjRaZtDOdP5sM1KV0RBbrSj912NA1hAyYccOQzF5fETvz2cxlvq6XNp1NrO65TaSXnn9e87tz7549+uij9tw3vmYfeOYZG52cOFmzOSflwvOs1erLAfrfffaz9sIL117l+lvG1FQS4PP4hn3tGBVQvYiqV2NWFTjfClRA9XzrXY1WVeBCKlAB1fMse2mykpuXJ/YD73/afuqnfsIuXb5kSeYyUwEa9L85913nXCoJsBW2Jg+z7jIvCwDrem30Twoo4GzKc54DtgBIGEUYKWS8uJ8ioVVvIuO0WhoDJhIAA0sGMOaG3QJ6P83yLLDtwb4ABJJOQDRA9n3v+wE7Ob1rJycnYklPj4+V39of9JQRm20kv4pz2WRmgsLUQ4pEudNVPit9nIpCkeLUsyJLLErWtprObbUGPPpiCQF3t+/cVe8ftbh86cBa7Ya1Oy3zw4bYaEAcAHgym1i8cpmtsKrkk24NurZermyFZLkwCxvIkeeqH39vNRu2tb1n3UFP8tulJLgcG+fkwNIo2xgN1TVfAfFG085OTwSCkGurL9fzJIvmH8/BYGDj8URM43Qy1fqIDd3eEYDqdtu2WjkDI9ju5WIl6Wuz1bZ2q2X3792xJ598ykbjM/UjD7od6/a6AmlLWNR+z1LPrScsJcCJ82V+jI/R0+7Oth3ev2+dVsfabXJTYWwz1V9uzPO5zl/ojAzSOBJDClis+c4ReTad29bu9qZnF5ddx+Yj9cUhl+tT8ufxmQ16PTH2MJusLSBc/cTdjjZT5vOxLWZza/f71m51bTJD4t5SP+xisbJ2t6/raTRxuaY72zvaNAAkywSpTi93KjUt9VR/9nJl12/csL39A7t06ZKcsNOkkOwZ4Mo1zhy53olNQl4O24yZE3mqpXOwYnY6bWWoxsu1LdZru398pIik+/fv2dXHHrf1wmWu9jtdmy9n5vl1q9ea1mp37f/+f35L9a3iac7z+/Tbj1UB1bfHOlSzqCrwVlagAqpvZXWrY1cVeJtUoAKq578QnpebVyT2+GNX7Gf/s79pTz71pNXqTQE/zJYAEwAemEb6ComVIYvyaDQS+zqfTCTvFB1UgDPo5QtsuV5brQn7NFFeKnLHziYyJE8SSRyb7Y4FYV2OszB5Bzv7YkZxPj0+PtaNfKNJTyEZnOS3Brazu29pspa5MP2jeZLadD6SWROsJTLVXr8tQLFczjQneiJhGfmHBOYWxq5s14MhXC3nwkcuU9Nlls5nY0lo45UzIiLGhd7Xfm9LRjp3b92WwdPVq4+opxLAUZCbWnfsX6fdFtOMWRSSU1hh+nZXi5mTAgsUYtLjenrV7+v76mvl5Dq9vvEygA0gFnkw6k0ksFlBnAoSXSSmmYTckiyzGbDJJFE2aL0udhqgBZiDwRtsDVwcDNE0y7WFZKN6rveYvkpYUznbbvJeMUFOc5evmqWJWFS/IO+1prgZgDu9u040TH3rmlPpwFxmtwLWlee6TrUhAQBdLWCVWzLdKphDYbrW2FSYLWbq9WTDI8+5phqqHzm7XIeATxkJkT0qs6lNzzCbAkWitSrzZgGRnCdxO/fv3lWNhzs9m4zGto5iy9W7WrOw4SJtakFd4J9eY37PPMq818nkTC7H6nPVuJk2TVTjORJnZMH0G+N83LBmG0Y7tXav76TFMlCKFMXDZ4L3KwJpww5jKgXrO51MLF6uJFVep7kdnRzrWuFaPJtMrIX5Ux1jr6V6yLe39yShPjkd2b/47d+RpPgvAtVSSXH+3zHv9hEroPpuvwKq8383VKACqu+GVa7O8V1fgQqoXsAlQN+gJXbpYMu+//1/xX7wB96v6BaAUxmvgkkO8ldYIG6WO72ueiqRgAIauBFHwnuwfyAJK0CP9xBZ0mw6I6H5eCKgAkiLVgvXfwlDaJ7YR1yCkZDC3DJGgNxURGymm3nPQtvfvyS55WIxsuOTu3Z0dMdSGTPRqwo4cSY79A8CXGAWm42agB5AAgDMH4C0wE2aO8CACZIiUWBukZo6EyLGpU8QUCcbGtx75T6b6/UOlLlsTN8vzAsc6wyziEwavWi8XiuiBQAPsEJKCxMIIOJRyo5pAPXpXcQpuN50MThynzXlhnJc5uOALIAnVJ1gqQGLvJJ5lkCRsej5VQwMTDhxODCcHj2Rrh+S8+D1vEb/9zyLYGMFonXC7n0cG6MheogLXIJdL3BY8+WorD5Y4DLzZUwx169kqMIEMz82C+j5BEsjWlV2qVSpjh0FqIp5Vq+wq4+HuZEMjugxDtSXy5oBRHlFmVHqonILZ4pUpJov16WuJUyYNjFISLY1IiZUrAdyY0ye9DuzDhJ3jJK4LnsDbabQ90lNcICeL6ZWDwKx0WwYLBcLO9i/5JQEYSj2OI1TI2uY3NXRZGYPXX1UEt/ZcqXNAEDvcGvLsjTW5wRTqSSNLE2JcFrqemV+AGzAaKs7tPlyLVb28P6RWS2wve0trSObLDDY9dDlty6Wkf3RZz6niCnq5h5lbyrrUD3OuwIVUD3vilfjVRU4/wpUQPX8a16NWFXg3CtQAdXzLPlG+ls419/93b4988wPGh5IOKQCKgB3gEBuzAF/cnLdsH4Y6wBmkYcmSWbdTs/WEa6r9AHWBBqJ5gi8QiZFeANH64V+7+WZddpNi+hfDBsPwC4387BmAIt4Aw4bgL4iEBMFKIbJWy7P7Otf/6Jl6coi2FBMY2BzA08g04cZhGHzCrGsAAheACiUfJljyTiHG3chnAcPgBPyUSJ5FOESxwJZ9ITyPogqwJtAbAS4cDJbgB+yWydzdv9kAYAAVDKXIndV8TXOyEi5oIwOYFT+qTu2pNSKtsE2ipdvsl2J5BHrx7l45uEI7Hs6PscGAJXgl+MCP6PcmSAxR8YupaeMXeavNjxyV3GqLSxTnA9r5Qx+WA+PbFXMnwpnCKWwkzwVUywgnacCgcQUydAqdufmgDpuzC6qJqUORWLgQ2W8FjDiiSUAW79QVI4PSIc2hg/UpoBbc+JgOA/VbCNP5riubxbQ7I4nUIq8Vl5hxAFtslTJtdU5YHrkenfrBPgWPobKWn5AMMZeik9iA8bMdncPzPPq1uj21U+r3FXPZQwLVXuhzoGNHdaB967IoxUb7TYIrjzyiCTFp+OpPfGe94l9Ho/HVmSZnRwdiknF8Xg8HVkYEM0U2fj0xGZL+qs7kgnXGh2rh23b2hpakXmW+aZe59l8avPpWOAZsy2Ofe/esX3+C39qfq0hM6xXHhWjep7frq8eqwKqF1X5atyqAudXgQqonl+tq5GqClxYBSqgeh6l/4tmSh6ZnZbae558zD7+sY/Y0cmhgBmRMpKPBp5YI6SrDuz5G4YSYBVYSgbnOraw3bGn3/v9trWzIyaH9wLkuBlvd5rmZ6mdnR7rxlrsWrSy4dbQvAZS2UQyy0zZjzVLMadpuJ6+TrMj99bhzq6AXKdbs7u3XrIv/MfPmF/ERhJrnG0AFu2NAmGAJ5xo3Y26ekHrGOMkknUCpgEjsLAwZQAcTHscw4fTLcAtl6yS90j2vGEZy+xUWEJek5M5K7aSMckOBeQxqiegCtgDsAhMAtbEDrs+TDhB3JGT2PX+IhsV8+q56Jk4SgX8dBxJWpGlAphDSUsBpi6Tk55bx2TCTAr0CqshTXXMYslwlsC6vNI8Ng7E2mYyWVKciRhlJNeeakVNZDZETivAsTAxgDpLzlVuvg78vgIyXb+ry5H1BcxgW+UgnGdOup06JhXw9eoHz6uWXqAIHJe/ylwCsc6MA7spRrjR0gLT0yqATmQOTrzIqSNAKaDZc2z6ZtOgFnJs+l5drBEg9cFz6sUubL5Y2Qd+6Fn7yY//TYFrL0COPFfmKnE3mGH1+9s2nc5cNFC8ssFgS32k7UZLNaWH9O692zadL+3qY0/alauPSY770kvXbKvfN7AymwOnkzMB1G8+9+eWrOcWryKbTieax8GVy+bXmhYluT388FW7cvlha3a7Njk9taPj+9ZuEIGUWLPdsrMzxju2P/y3n7Wg1rQ0FQTX5616XFwFKqB6cbWvRq4qcF4VqIDqeVW6GqeqwAVWoAKq51H8/zSeJk/X9vP/+d+2J5+8qr5KnGevPnJV7OV8MrbZYmIAGiJQ7ty7bZPx2OoBTFBsRe7ZD/7VZ2z/8sM2nixs/9JlUmSUlTocDqDCJDm1LBb7yQ39jZsvW56mtphOLYkS624NHjBa73n6+6zV79vu9r4MmzDEAQjEaWqraGmTs0N77qtftK/+6edt0O6Yn2TmNesCjDi0irH1TYwZElUACCAMQOIiWmAYAXOOIQUoKRdTLkrunxoYN/JkkXPSq4j8kj8Y8ui1sH3m3GwFSCVthfF0bKrggV9H0KpjrZBBIwmu4ZabWgOHY/JeoQrJZI1jOeziaDzoDyxPVzLXEevr16weNsQyu7GRCNc3jKYDqgBW5LLgy9LfdXMiLqs1dxJfmFtAoNhUSXCRACN/db2SirFBFl1zsTi8t8a5+p7VYaEVdwNDvgHFMLA4QOM+WyPr1fWJlgyy2yQQkrVaAThEEuzbOl46J+Q8tsBzzrcwbYvHkAAAIABJREFUvjjXJmyIZGSMBlarNcSOs0asr44HU0mEDaCUyJjcjceKCCiz/nWydGFTPUmjAdrMWZsDWSr5dQlOIV6RLyPXZj1wh06ywlI/tL/1t3/OfvjZj1pQb9hynWjDQSuvazqxuPA2TtGhFAcwnJ1G03b3iGJKbT6d2Go5NavVrdHsWas7sEarJ9YYOTyyeNZtnSZ2/+5NZdHev3ODFFZdo0+95ykpFgo2V3BaLjzrtnuWB76l67V98/nnrFkPbR3N7Oj02DrtviWp2W/+5m+bz7VmDoy7RwVWX/3tWioayt+9Wo3wZn8LV0D1za5odbyqAm+/ClRA9e23JtWMqgq86RWogOqbXtJvccBXQxmAipN0/pN//Bu2s7NtnWbTJpOJXb582fb2du0rX/qSHRzsPujb5GYeV12otNHpSNEpJ2dn1t8aisXhVr5eb9hiOTevyNSPl0tuWdh4PLLQN6uFgQ16ZJv6dvfufTnI+r6TtPp1Ikocg4lJE8zYZAIAwPzmzLJ0bl/96n+wP/x/f8da9brt7VyyWhhalkSWR8Ss1BWZY4FjBl2GqGPhAGOAHp4j81J9l5j8ICPdyE2j9VJASrf2cSIzIvoe6T+lv1IxNVbImEh5ssiNAb2APcDYpv/VsYu+mMxcMmLHLhJ7o75PnJLKvsmC4xLbA+MbQKgKDMOqKe6k3ZbkF6YXsAtDWsA+w2LyH8ZBUeTYSzHEgfofC/Vquo0JAfYCUA5ADwRYkUQjm9ZNOpJpyZadqRLML3Jghw5dpIqey1PiQyWl1fjIagG2AT2/qXI9H2wMsGOwkUq7+jswzZwAoALYG1Zbfby8HMVu7lhwen/VH+o5Jh9ALF5f8mT3PCZa1J5aM1vWQJJgEFsJ0TaM9qslyTwFEKbubGK4HN/MxtOpDIsKr2W/9Eu/YsOdfRsO98y8mrWbbX02YD/JssVwSvFERBvRH10LtbkBGw7jSv9ov9sSW1/4NfWstlpdGWMlOBZrvZ1MfjEd2+npkd25c9O6rYa95z3vtWajawlscxAqkrgeOkOy6dmJTaZn9vJLL9psNtGmysHlRy2KV3Z2emi/93v/xqKkaQVsvgeDn1mQ1yRzfjVAeyvB2Xl8k323Y7xabv/dvveNvp4xP/OZz1T3sG+0gNX7qgq8QypQfcjfIQtVTbOqwF+mAhVQ/ctU7/W9lz5AAY7Nt2oplf2n//Sf2MH+nhgjAY0AFrFuR8dHtr+7I5kszq/IKNfx2mqBb/1+X0Yuo/FI3YsHlx8S+wk6QZoZJ2v9fdjpWZSubTYa23Q2kvMsQJUb5cJqAqIwiWHYtLDRsCiKBWbVy7mR3I5PRzYY9Gy9Gtmn//W/sK98+XMW+oHt7z8s0ARUoYeWOUtqKiCUW73REBOmnFS5GKe2M9wWkHEgzvWcMlbYqEnmDIMMUGuFDWvDaAks9mS2U7q05rljD+s+YJQeWmSpDmw7uatrfhTTuXH4dfJfcy7JAlUuXxOgBPh0j8IysZS+O/+NhHjT9mq+72JpxPqyaSBW9JV+UVhLRahg8LQBg7CTEJLCo4B0GTW5CwFHXQcCHUgtHXSpE+cqFjEDhDl3YgA258fPpYTZ9zYbATDVAEbPSZExtuK60blmuTUaTcW6sFnAuQU5ZONGHo3bcA2H6ZXqxngR+a4CoY6ZdUCVmCO3WQA72gyb2oiAGWYjQX2qyLJzZ4YldlsA3hkJwY5qvaNIv1dP7ia2CIA+n02Vh/ro4++3D/zQB+3ylYcESh9/9CmXqxqnivJRLeUSzQZDvAGsbr04HhsLmCI16uTdsoHiriVco8m8JY6HzYW24nAWqsnx4T0bjU4VHfTRj/ykpRm5rT2rN0Ox8wDSNI0ti9faCLrx8ou6npHrh2HHHn7oss0XY/s///d/bknWtgxu1k+1YRQUMPyu97d8UNPXMouv71vknfWq8lp/NVA9r/Nm7IpRfWddL9Vsqwq8kQpUQPWNVK16T1WBd1gFKqD61i8Y7IqDQ684gHIzBVB96qmn7P69ezYYbusmW862DWdaA2DwBKxigZQ4ifQ7AMWcHtYit263KwDITTomM5jn8OXdbbV1vDt3bjsZaq1ue3vbFjZbluCgu4qUmwrQAFwAgnHR5T2L1VLgtVGv2/Ts1I4Pb9kXvvBHdv2lr+vmfm/vIcmMd7e2BDqIKyGbEwABq4Vkt4wRYa48ah6yUiJrYs1VDrKAWrm2zgSWOE6r3rCaJKgYCoWaqzJRMRPaMKc1gWLYUs/F0wAKJTd1bCPHLPtTOU5NzLED0tQV4OcMkhxI1MZBgustzLVjWjmGA+yOHX7wXrG7ZV8u7sipxgXEchwYVQAcLKr7uxuz/L9jl507r8bTxoCTBGOaVDoVJ8nauSXLWMmN7+TNgFf3OuoAIENuCxbCdfkVxg6K1LHNArkbAC03Z3pIlWmbWRytLMu5Ztz8Afnla50JFn26ztGXTROAKs93uwOZCdGzihdTwJpsNgLYcAnpdw4bmnvJrPM+9Sz7dcmJqa/rfV1qo+RDz/y4PfTIVdvd27V1srarDz8iBjaNuS4Ti2CF6Zuld3U+s07HRTSxccOmC5s9MLNlvYfDbWuGoTVb5K0udc3MF7yvL1fnw/u3NPaLL75o/cGOffxjP2OT6dIa7a6Mx7iWswyJ+NLyJFL/a57Fdv3la3b77i3b27viPtV+Zr/9W79rsyUsd+0vMKrvVqBabnRUQPWt//elGqGqwLu1AhVQfbeufHXe76oKvBaovh6p1pslZftWO+zfSRr3enblv9MxXu8Cv1ljyTypCB4wqiVT9clP/rq9//vfb2dnJ3LY3dnds5PjYwGf7cFQN+DcSANGkTu+fOOaQOju7q5NpmOrBZ61w7qcb4Ed/A5QC7NHfiW5qEh/kU42m23bP9iX/LY32BG7BlPVrNdsNpsKsDSb9B8CjupODpoltp5P7JvPfcW+9IXP2vHxPcvoYd3aFUjqD3cemOwgt0VS6kyFCmu2kIiuBGQZE5MnevZwNVYOKY6wHjf5DgxONYfI2o2mi6upBWJUnTFN2Yvq3GsDeCtpVj055Dp5qwNKToLqHHdLIEpPb+kaDPPbUJyKY3wBpsyhBJ/MRedAFmxADmnd0pReVwynCmu3W2KsBe4V6+PYSsfOOqlzydRyfBhNTIf4nSTGsK9y4cX51wFQt32RCfxztlkMKHcuvq6Xl3iYXNEpSEtJkVFVCjcWBkaYTAH+Bdqz2Lk1N5piIenD1fllG5dir3AZuHlsHu+RW6+T9TK/+WKuOruoGd9i+lrZBMBdGD5evcfu3MlKLaN/6EGFCW2ETc2x8LCzBgAHAtwCwHlhq9ixoU5WTZTRypIkt4/+6F+3/YNdK3w2Hcy2h9vWavctCFoCq6Px2FbrhTU7XZtOp9ZqNsW08nmh37imz0JHc+92O1IfhLVA54NBFufHnIlyYtPH8zO7e+eOffP55+3q1afs8sNP2CMPP2Gz1ULRUGwKsQYwvvF6SUeuZZbY+PTUXr52TdLkMOT4E/uXv/17lltXebyvlf6+3u+bd9LrXvsd+3q+K8/z/Crp73lWuxqrqsDFVKACqhdT92rUqgLnWoGPfvSjr85T+AtjfzvA962A6tvtRuVci/gdBnut9JceVer1a7/239jf+Os/YzeuX7fh7q7dPzy08Whk+wcHG7OflXXbXbGb61Vka8Dlem3L1dySaG2NVmgHOzsCOUg0R2dnkphyEw4rOZ3PbTpxoAOgsLe7b91uX0ZDJaOXLFeSCz985SEbT86UKdnv9yxazazVqNud29fsP372D+3evds2n44sSmJrNbs644MrVzf9oyYwvQJwyMQIBrl0nyXOhD5KJJSISB1Y4jX0/wG54jVMoOv/7HVggpfOcTbE/MhldSq+BHAHQ0jkyYbZTAqXAyvAEyEPLayuHkvnRMzF7QcOgJV/MM2RAROGRIBA2MJa3fWkirV12bNE/TSazU3fa129uwBX5lLGBik7Ncs3Bku5MZ9yvamRolkE1vibY1dzcyZN6hv1Peu2AHvORXm5WuI+JLYRyTfuyzxwHQZo8QeTK9ZzvZyKScbdl0INd7YeHEdjJ04yy9o4NhM2NLVwI3uGiS8zZ1Vvel5hm8lj9WFrHcucScAKoPYsWs8soh+ZHNiwYc1mx9UVYyz1Srue3ihxDDhxN2GrrXNANq2e6M3ra3WimGJtxqxWkf30J/6WtTstY5+g22ur7/qRR5+01TK1k9OxXjOfjbVxQITMBOOkVSTLIjYE+oOBwOl8tbSDgwPrdXpWYNzleQKn9NWiGOAaR0aexEu7cf0le+nGLfvhD37U9g4etuHOnqUbB2TWFTB8dnKsvvJEnysMzVZ2eOeuJMRxvLbVemb/7P/451Zv7Fr+LXpU307fRe+WuVRA9d2y0tV5vpsrUAHVd/PqV+f+rqnA/x9Q1a31pq/u1QWpQOl3d3mor1AwRX6w7s1eZh/72I/br/yDXxbYm0zntlw5oPfUU++xb3zzG4oKQdLIElBz5I69Xs9azdDu379r68Xc2u1QBkBkpyKRnY5PrdnpCGBISpyk1m31rLc1sGajrV7N5Xrtollg7OS2i+ER2ZQLyY5xCV5ORzYeHdq1F//cbl17kcZPSSB9YlrkyLqyy1cfFSOJ/JT5AZ6d428qK1xYV+bAc7WNoU+Wx+pxzPJUwAlnWVhOYkEE5ARmyPuMrCC2RmDVxddwHEAU5kiYCPGeKKPftLFxF44sJTrGUauSM2NgBNdJRA7y1pKhdUZAhWSrHB/QxR9ky8wHBrHOe9RL2RDI4bUATIHbjYuxM4tyQFUmTs7LSGvaCnGHdZsGep3yc/m5zCz1zKsh+HXsqXovo1j1Y+4cifc692BnyiQAvQGqSezqzeYFQLjRbKgusOrIb2GNLahbjVyaDUhGHqx+VAy0PNebS8GUx7oxOeKaoAfWxev4ymNdRfR3rixercQ0u2iewuphywaDgdVD4lxiMfjb23su2kdOx66PFYZdubgbBt1JrJ2xFoWdzJf2zAc+oGtsb39Pc9zfP7D+1rZNpitbzNcCqOvVXAz1ZFpKf11/LIoB9R6HofV7fXvo4Yed2RK9zPSAF2aL5dL9TG90zbdr156zF178us1mkT377I/b3v7D1h8O7fj0SJE3uD5nbIgUuST5iooiY9ccmJ9NFxZFC5vNRvZ//bPfNL82tIL1fY2Z0nf3bVG9+s2oQAVU34wqVseoKvD2rkAFVN/e61PNrqrAm1KB7wRU35RB3vUHeZAuKvZTFrNFZu9775P2937x77rcyrBjR0fH1u317LFHHtNN99HhsW7WYb5gKwETuztDOz05sbPxsc3Ozuzw+K5ADRmmnVZbEltMm3DIjVNcZpu2s7MvAx8AVqfbcczWxjyHmBaOR2wHQAVMMzk7tuXi1M5O79qta9+w8fGhmLd6vSkDp0aza7Pl3AY7e1YLGw/6AmES1bMaMwdsZUiGcYZFmAzBPoG/+McFcyj0ndkmd9KBvdSyKDMvgAUrlO0ahGaN0PVYws4pV1TMqjM4ys1JXDEzwviGXknAmAyqSrktJkmFi6oJOQext7jwuugYwFKvvyXAUxrzAKgaANdNxmer3bGw2RQ7B5h8JRfWOQkzPwH2uusJdT2nAG9nBgVTqn9UPbNWs/2AUV0lsdZFbrvqmSUnlyzXWGxrucXBeSVprDkBRjm3ZqupcVqNpgyUAMUA2TL2hmJjPsR7WIeSUVa0jAc7CvhyrswcG/dmfgbkWuFkzxhRCdRSmyKz5WJq8XK5cW8GSDum10NqjWx4NpNrsxWu5xU1gFfAOrNh4DTLmDxpkyCHie+7DZYZwNP17iIZf/jhRxT9cvnyVetuDW00mtlytbbp5ERSXsal3pgtdbp963a6FhAP43u6xntkpgaBjkWk09bWjvJX6amNMWbKYrt2/Tk5+O7uHlins2c7O5eVjeoFDuAu5ks72N+34+MTC4lLCt2GQRmVwznmRWwnJ/ftX/3279kqbsiVuAKqF/+FXwHVi1+DagZVBd7qClRA9a2ucHX8qgJvgwq8GUCVm8s3qy/0bVCSt2AKLudTGmsvlUyTvtW9nYH91E/+uF26fMnanS3b2z+waO0MiXrtjkATfarcyAMU5quFnRwdqdf05OjQxpORbe8M7ezkxI6ODjeOtKlt97fUKwhS7Pd61usNbNDtW5a77MwoddmkcE3MBSkkoOjs5HDj1AuoiW0yOraXvvlnNjs7Ud4kkSHLCPbU9dvi5gp7u1guHALbsH2reCW2jUeRRGKwgIDc5CdrelWBR54yPGG9MB9CLbxeIbd1cSkhuGcTSYmqFGKL/+PNhMjUscz88S1OkBLDigYWR5kFHpJbMIvngHHAXH3XI+yZNZsYMMGtMYByYMRGwqDJJbdGLA2RNrj1Ap4wBwrFrDIofbYwr0niJMRyXdbpFtbotDc9uM4Aqu7XxJS+0r/LOThpsoyN9LNjXDm265EFFDoHZdf/mrhMXTGohUAp8TnIekt34363Jzksp8hr2IyQyVONSJ/EsE+mVjD6MJ/0GtPHijmQYmrkwkzcDiZTjsmmHhDdbIQwZ2S0abK2gD5ggWXnRoxMGCMjemEBreWmAnAU4yQXu0PGbrZhJN0ac3wegGHk3r6f2Rojr6BhzXbXBoOhPfrok9bb2rUoye36jRvmFYn6dLluAKmAYozIAKBtzp+NjFaoLN7ZbC6lQths24c+9GGr1xp2dHqmOJ+T4/t27YWv2o1bL9tWf8ueevL77MrVJ7RBRM8pG0NsABxcOhAgRgZ8Nh6rt5bzd+7PbB6s7Oj4jv2rf/n7VhRdRUXl5qJ8vII+7Lfg66Q65HesQAVUv2OJqhdUFXjHV6D6en3HL2F1AlUFvnMF3gyg+p1HqV4h5mrzrQo7Bp3Uadft4z/+1+yRRx6y/UuPiN2jR3V0cmJJFtvB7p7YKFgpnIFh3gCFcY5pUSBgkkSp4W4KYCGO4/9j781jJLvvO7HPu+u9uqu7q4+Z6TlFUjx1WXJkS7IkU5ZsybLstS3HiR2v15azXiMGAgT7R5Ag2SDIAtlgYSySAJvdfxbZhQUfK68PSZFt3SRlXuLN4dzTd9d9vHr3Cz7fX9VIomWTIjk9JPEKILqnu+od3/e6WJ/f56JsUaSsZMV0psoGwrJSOus6ZZRcD9MZfav8kJ2INJf/WZSnkt1DjpDAyAA6hzvYvvIC9rcuSt9mY2kF4+kMdrmGYDpEEESotZYEpBG08ZimwUTknUkSIPB9JGGMPMnBGlgCkjgQC6Z0VMYZwMYZHiprU0i+ZgSjBmtkIDCSI1M+VQVMSdwJ6Oc+ibG4rVxtm32h44D1Nep1fgJ4OoGpKGCFnWW+T7VGDe8cEFLmappwTVvkowRsZPnE6+owgXgBWg1oEiKkQKaENglQM8VjSQCjJMTKS6t8uCo8ikCW7OSip5TJtASmfA1nv6iq4XNvhEFpip2WtQ3KqJmCPAe3BJ6U43IglUpVVerMK1AW+5X9sbdVAHUi7CWDj4JgKt2lZEfJPBN0ibSYiHSebmyZNizKiFN2riaYTQeSJi2TF+RF2GnK3Hj+/AnrX3hODCCihJrgPhcfLtOdlWQ6CcmiE6CqflYukARBKDLbXr8jtUMMkrJND2aJXtwYaxsncO62u+E4NUymBOqRqAw4FI9+1MlEXi+BUmmGfr8jlUo8hzhhcFMqgUzHNk9heWUdSZpjb28bcThF4I/x1JOPwXMsTCY+jm+ekqAtJg7z3iVLK6FPtiMgfDSdyXWolz3ceeedGIxmGIw6ePa5J/D//rs/gG3yvslETQApbxIYXrz53YIJFED1Fgy92GUxgSOeQAFUj3jgxe6KCdyKCRRA9aim/r1AVepZ0hB33X4a73vfj6BO+aHnyodjSfTVdHS7XfiTCSzDlJTW0WQkoMIka6VlWG2vw6uU4XoeJmMfjXpD+h0bjQb6vQGm4xGuX3leAAH7JOu1prCXrENh7QvBwOHBAUoWk3hjYeoIIAg4KtUytq5fxgNf/QIsjZLjFtI8RZCkKNeWMZsMMRwOhGWcTQPx+ZVcC265DD1n2I8F359gOIxE7SxqUn6bUg4MkIyMSC5ThUxSk7JhlbWj/JaWArRCeGpAqBS2sA310Z+s6Rzvy3OCBAgZssT0WoJgfp0DXctggi/geIDlAmw14X5pj3Q8F65TlZCcPEtQqzUEbFDmy4UD+jQN+jxZc+OUBIwTnKnkZva5KjkoE4vJYDqOdwM4qmAhAkUFJMmAUmLNx6ICRgHY73hwpe5Gy+EybXheBcPXEzCx+5PbEamtrov/WLzBMa+bqnrh8S3ShOn3pRya9TqqfkaFOlHmy17UJAmFqaWMWcB+mgnjSTaTx0TWW7y1SSD7VLJi7pMMqzoP7lvtjxJqia66AeaVr3bBmmaKeea1lMURX0nEswzTyVi2X6uWRQpuW578e+/gAHff907c87YfQrt9AidPnEZvOBRftCT5xrEEiEnCtD9F2XWxs7OFleWWSNSXllcxncXy9a57345ufyTHE4UB9vevo7O/g4svPItKtaLkwJqOjWPHBItPRmPxbxOoD0Zj8WMvLS1J4nYyY4DSDGGQYr+zhZ2D6/iDz/4pHLMuDHgBVI/qPfXv3k8BVG/9NSiOoJjAzZ5AAVRv9oSL7RcTeB1MoACqR3URFkBVF6TFapk8CfGed92DH3rXu9BcXRUpIwFjxXMFmEgnqGnCnyiAwhiXse/LAbdX2ri6tSVgSqSPlEJqunSRUuqbRzG2d67DMpQUcTocC/NKUMdQpmngIwoVC0awQE+fI5UmFuySo6SN8QyPPfx1/PUXvoBqmZJKV6hJgrHxeIDOQR+jUQKqR/k/jFkgbSSK9cwY7qOAKdlYkoM6ESYB0RyUpnOyyaG0NyE4Zf+ohllMmSoQqkwmeT2BLUlEV+pPNURJLs93HAXQZkEuwFf5RdU+JJ+JnbKWYlVpAyWz6nkadFsTMG1bZTj0rWpMklX1JQSn7Psko+oReNOXGqlkYAJLyoTDIFSVK1kOz1XJtwSLESW69LDOq2U8r4xer3sD2DKBl15dgiyCMcqixxN6LslOUn4biVTYMVWC7iLtl7/z/Zl038r5suMzV723DDPidVfhRMobyu0QzMdRKNVH9Wrjxo2eZDFyBgo5pgQU0QNNz6iA8zQRrycrcYQFTRI49F0mBO0E1Zkw8UrqrEK+6A8m+FWhUSogSRKE6dMVb20MfzqR60Kprj+bYjQciLeYj/GISb4Rjq2zl9SCYdnwJzMcP3kKH/rxj6LWaKPVXEOacL6UEUNAb6d7KN2mG+ur6HcPBKzWGw2UKwxCslBtLAnwbbTa0AxVM0RGldU/o2EP0WyMp599UlKXqQi44613yHYHg578O4lTNFqteVJ2guWlZZl9ybYw82fiee32dnD+0nP4/Oe/CgNl6iaUD10Y1RuC/6N6kyn2M59AAVSLW6GYwJt/AgVQffNf4+IMiwmgAKpHdRMQqDLhVJ9nzzJsJ8YnfvLDWFleRnNtTT64E5hKyA+DgCR9VnV8ku1cbjbQHw0xmUzlA/RwMIJbKQu1SDBC4JUlqXRJEniE0zEG4x60LEWzpXx83C4/0LO6hrLMpdW2gGLpNqUrVno+WWviI56N8DcPfAXdgy089fjDsEuWfGjnh37+futyD6MRA4lUPtTcAirsHBnQVll5RcVjOu/+DGL1PVOAozlQVcUmc+BDwDv/Nz/q83nCoLJuhRJSQhlifUqD+Q9DSX4JjBeMLNlYi/JcKqxjej0ZCESACngVA06J/Z+qB5QbEFmtxTRffq8YzgVwU35LMqdK5srnKH+m6kyVmph5BQxBY5QqVpP/iQ+YKbAZ2USV0Et5L7fJbajO1RiuW5avi7oa6e9EKjPmg+wlj8uf+qhV67LPg4NdAWX8uTC68/ClkusKOKS3mZMjw0cWkftnkBQDgfi7NA6U99R2MJ4MhTUWEMq04krjRt8tgSXvE5Fti4eV9/D8YrKyZl5Lw/ohzpEgXPWsKsDM/tGEoFnAbobJZCwgNgyZ2pzIAgnThDm7U+dOwzLLyDMdfhTj5372F3H6zDny6Fha3kBraQ390URkz8PxSM5pOupLAFg4myIMJiJhZyp1rdZEtVKHYbK2pgXDdkRlMBgMsNZewc7OdUwmQ/T7XeWbjTOcO3dOVABRPINXrsEyS2CIVsCqHal44sKGLX2yBLQ8l1nQxxf/8s/x7cfPI8/LyMSbzTuWd28h+z2qd9cX76cAqrdq8sV+iwkc3QQKoHp0sy72VEzglk2gAKpHNfrvAFUVtEKfYIRPfuIjOHP6FDSbIILpqrawbOWyYunEp0h2kAm3aYSN9Q0Mh0OMJz48evMo6qTsU0J4FDBiJYjneTC1HNs715THUTckXfj69S0BL6fPnIHnVSU5148ikZoS8PCDfLlK8JvDH/Vw5eJz2N+5gkcf/iZCf4xKpS7763T72Lo2geQo5QpIEjwGbEShLBdAzQEITBnsS0wZ8DxEHDq3O/L7OQMqkJF5TPOP99yW+FLn/81VwDf+TcdklV5WAqj5dhf8Fb/S38ptEy4Q4IpX1VKAldJOMqy2ozCXZWnQLBVkRJDlOLbU5+imYlcJUEVWy8obsqrzPk7bLomnkYCJ/tYwiZAwHGpeBcPtNRotBQAjpvKy55VVJ748h/5XXrNFNQ+ZSCb08hiyZCYs7gIYky21LXceVETGNEQYzWT7IqkVQGsKY0mfLauGWPFDYMyJ8988F9dlT+1EgrSCcCo9pEy6pc+Wx8LtJTmBZKiAKWXDNzy3qv9XQLgEXEWKKTZ0WKBXdyqAu+Q4co2ZSjzzp/MUZILpGLV6A9PpeJ7KzMoj1r+oup7VjTba7WNIcgNnz74Fd951H06fPitX0zI9aEYJTUrk63VsXb8uHu1Oj0zqCJZG9zxOAAAgAElEQVSpw58Ohbk1rRIq1QbcUlmuT7XaQJykEpQksvZKRaqdtravoXN4gMl0KmoDz3NhWzqWlhpwvSqShEFZDCXjQgVnp8Ka+geH4iHP4gS7exfx+FOP4qGHnoCGhnh11V3MO7AAqkf17loA1Vs16WK/xQRu3QQKoHrrZl/suZjAkU2gAKpHNmoVpkRGlWwfgSoivOedd+NTP/tJ2F4dnW5XmDrKTVlPwlAa8QQSccUx2JtJjxxliVLn4ZVx2DkUMEL5JyWZZEPLNj9QmyKLlO7LJEQap6pD1Z9hfWPjRvWIn0SSkJpFETx6VjuHAl4rNQ/jQRfXr5zH9vWLeOrbj2I26auKm3IVuzt72N8LMJko4MneUYI+AjVLJ8BmoBMZ2lyYToK8WZrDnn+dq3QFnErI0ByRWqYCn/yoL4zrnLwjS0t/KrfFHxN82sxEYuquMKDqMbe5fg9DS4Ep92MyadZUYU0GA5YMBVYti+FH6tVuyRR0zJTfDBk8j1LdUIAopa9k2AiGWPdDUEhmlt5RAiAmBi88o7wm9H7S1ymVK3Nf5iJwiSB3OOyr7tWMwUruDY+pks/OZbK+Lz2dtk3Q5QgYrFYacr6+r7ydBM8EiATT3N4izIksK9lynpAClYkcI5+r5/TMThGzs5V+2IQBXera0sfMBZLRqD8/J/pO1YS5DzKJar+6HLfy26pwJHa28t7l7y3blAUM7pM1MJNggrJbw3A4hmUxlEotRRCEK7AObGyexvrqcbzzPT8ss15abmOp2cbq6gZ6/QninP2uDobDEY5tbgoov3LpeUymI+RZLNU6TPlt1lrChNOLXXYrmIZkmCH3NvebRpGcx87BnpxD1S3L7wlU77rrDqnDScF6nlxmyICxCuufkgST4UDO2R8Psbt7CY889TAef+w8srSKjNKCufSXlUyLALWje5cp9sQJFIxqcR8UE3jzT6AAqm/+a1ycYTGBQvp7hPfAAqgynZQsXp7O8O53vRXvfPt9eMsdbxM/HQOUmEBab6h+SbJS49FYwmosx2RYLU5unpbnDSkDHo9RrVUUq6rl8Mou/GkA23QwnUwRJyGG/R7qjSb86QzHTpxA2atKejA7Qvk6p1SCbeoi+0yiENOQMsopotkEO9uXJVSJQDUJfWFaNRjY2z3AwW4Its3Mw2mFuSXeMMiGLjyM87ReAk2H3kBKcck3zYEjU41FZstEW0pJCXKzXEDqvGJVwI4UwZCZnbO1BLqUBXO7fN6CTRVmd/4fOa1F9mrF0sQ/Sv8s6zYlJNcATp05jpOnNvHU4w/BKbHKhWBOgdVUulctkdXSf8kXkE1sNJZFIrqoZCJ4c2xX7iReLwGCumIxCdKk45Vy7jQR6TSZU76WzKJiPFV/KoEwASV3rs/rZVhRFAQzYdsJBvk8kWXHkXhoCcbCcCYAlYCYoIv7JHDm9hdAMstiOQ96oAm2WJtDdpcBQvRGfzcIbfDeI6LnGRuGeG55b/BnfD0XPzjvarUmx8EZMcmY3k+bwUpzVtkVEK48rZSx0wfMRxgpQDkLQjiOJWqAOEzhh7w+Jj71c5+GU3YlvIgsZ72xhGMbm8gy/j3UpR/YLpXVtSqxDijB3v51JHJsEcrVlpKzJ/w7c8DgMrLYlBrTC6s8tjkypNg76ArTu3nilKRjnz55HOsbq9ja3hNml9ei3qhL/U4w9TELfDCaisA4nE6wu30BX/+br+Hy5Q7wPYwq/1YLoHqEb6/fs6sCqN6qyRf7LSZwdBMogOrRzbrYUzGBWzaBglE9utF/h1Fl8i1lmRkaVR0f+cj9uO32e4WFjKNE2LvOYQfVWhW1WlXYOH5gZwgNQdBtZ28XaebWtWuwbX7gJ1vElNYUXsXDcDBBtVxVskX2ZgYBypWKVJlQDjmdzeCWPAVCIso7GZoTouaVEc58jP0hRpMeMqaqdvdx/epFfPvbDyONWKWiqM9ud4DnnxtKgi/BIoELvzJMyVbtO4IYF7UyEraUKnBJqS6B6uJ/MgJiGZg0Z0/JfIbz1/LqLACp7OO7AKuA4oVceA6MbZ0dlwoME9RzHyVdBTJJjSiZSk+DW/Xw0Z/6KXzik59Cu72OP/9P/x5/8Nl/B99X3k2CZtNioBFlv6yaITNKeXSG5eUVuQ78z7aYhpuh5JZhkqJVluIbnlSCTwJVvk7SjOcBQgRwBLMEeHyo/laVKKySdlkpo55DBlAWEdIU1UpNJeby2opsWIE/FcREnyhBsAo54kMBWDKhBKrhjdAnXixKlunnlMCkORtMMEu2U+THsm3ek+w/VcBWqmnmwVEEigTK9E8z6Zan71gOJuOJBFOxC5aLLYEfyAKE7RLQBhLiRMBNgBiFmdz34oGNALfq4Gd/7hdhukoWXavV0G630aw3oensV20gjFLkugXLdtFsLstx8dz29rdF3huEGVqtFhp8jaZjMBxAR46ZP0IYB5LQzMUf/k2ECdlrGxWvRiM4zpw6CbukY+KHXD6Re31pZRlTf4Jut4PRoC/3I89v1Ong6WcexuNPP469/SnSrDq//ipMqQCqR/fe+t174v351a9+tfgMe2vGX+y1mMCRTaD4Iz+yURc7KiZw6yZQANWjmP133JYKTxH08EuIqqfh3rvfgre94z1YXl6V7sc811GtVuEHBE2aMEOsNZlFM2GRyq6HSrmMTrcj7CWlm2Ewg2ZqGE8nAnTJVBIAELU0mw0BGvTYMfWUrB5BSjCbyFdiKwbekA3j/uhhPDzYQZJG0PQUD37zqzjY25FKE3r02K/JWpvLF0cIAhWcRODJXlQynUzxJUglkJTuU+nZVIyoVMxwh/MwJYme+S7Ayd+J0nlu7yOI5dNvSHopFZ77XCn/5X75HD64bQlZkoob5TnlvwmCCVSZ+rt5bhM/+ws/h/s/+jGwz3bmjyWA53N/+B/wB3/wWWHZyAwSnDquKbLoJM0E3NCzyr2oChtuU9W3sLNTelelB1UdCQEmHwSV0jU6r90hmPzurlPVM8pwJaYAM32W0lRdfLDzFlkBbMGM8uJEgpeUVDeBL8xqLH7kToeybANlzxPmlPukLFmORmcyr0oaVt2tMwHClM1yujYpZukFWgDchbdSybkpwWUnq9QciSyddTuqYoeMLxdKjHliM59HxQBnEwU8XiVf52vIUCtQTuY4lYWD2ZQBTqqKiGB1daOFD334J5DqrBHyBHiTWWXKteNSfl1DljNR2EBzqS0BUdwu90cGudvrqmtue3K/m5aNIAyVd9Ugyz2RZOtOpyd/Ywxmkv5a0BecoN1eRsm2eRdILzFnxOPkggJfyy5Yg6LwPMXVC+fx/LOP4PyF5zCe2Ui0uko6ZjlOriMR9UHxOOoJFED1qCde7K+YwK2ZQPH+emvmXuy1mMCRTqAAqjd73JkK12F8TW4i0xLkGhkXHSbBjRHi+FoVd997H+655+3QTQ9Xr21hpd1GRGCoAbVyVVJZh9MRDFOXsKVq2UO93kCWKraNITz0BsZpjCAI4ZU8ZJqGie/Lh+2KR3mwoZg7CU4KpAs18H1MBkMBPmRnnZKNYDbGoLuHStXDs88+hf3OHgbdjgATx3IlzOngYA9XL46kViaJla+UZxnPE2EX9TD0norKll/nab+cOIErGVSBSgSzOuCz0kaCnxTgJNTj5tS21WuIFVm5w2MhmGU/Kn+vhLlAlKqwJG5TUoABuHyNBXzoYx/EZ/7Jb8EuuRJWNRp1kfhjdA528PWvfgVf/OKX4AcqHZhVN1Tl1moVROzGYWiQpc27RlVokZIJOwIu63WGGgU3elYVA0tvJ1lPle5LuE2GU8KEhN7N4bpVVbcTqeAjXgdW2nQ6+wK26VNW8mEFSlXKLz2dZCKZPhtJONBoNMVkHGFtrSX7VP5m8sIqIIpAlfvhz0S+G4UqHAgGojDGZDJDuVKS8xS/LKXH7EslyDYNAXE8XiYO0/tMHC4pxfNjZE0SwX0wm4kvt+SQGSaAJDurmF+pKZrXw/C6hIFigEcDMrYqIbrZ8PChj3yMyVCoVity75YcC61mC83WMlLYqFaacEs1ScaqVRo47HZEcRDFAfqDPvyxL2wpw6iqzRZKjot+vy8KBVPXlf+7VJJ7aDIbqzCqTIVE8W+qLH8rOsIokvuE1TucNVOCu3t7KLk2HMvCI3/zdVx47hFcu3oZUd5AYDSEtreZgJ1riIz8xuLMzX6XKbb/vRMopL/FHVFM4M0/gQKovvmvcXGGxQQKj+pNvwcy8Y7q+fcCVfrtHOlGncLSZzhxchNnz96B2++4F+VqDdMwUEmtDLghi8balHnSKplNgoxatSbSU37gZs8lQQGBLf2nBAbsSc1Nfc6ghmg1WhhNxvLh37Y08ZwSgFDiu7uzg9ZSEwfdAyAJsb91SVi8/rCH3rgv4Jgf3lnZcXBwiF7vENcv9oQJG4wVq0mwSZaT/1FuS5+pq/CYCjtiABLZzTnoJI5kIBJB6QKc8n88/J4Pvp4yS8qJCUApByZQJTAlEF2kC0sZCAOQDMXKEaA6li6gmf82jBz/+Ld/DR//mZ+CV3EFyPYGfUwGA+hajuvXLuPbj/4Nvvblr4GYhS1CjmtgFjAh1sFkEqJWc5HrnDEPzrzRqUowKfU2mgKkZEUJAgkuh8OeSFMJTFWIkgotolSVgJTbItgrsU4oy4Wt5nVzS2S+UwlLIotJ4BhFqrRHsbmZ3Bv8ylAmMqRM76VMduaT9azIfUBWdcGuEqgqWa8tQJXhSDxm4k91DynWmL5TMqQLRphhUtw+919yyXCqqhvKkbmvRq0BfzaBZijf7Xjoy71l8mYgG+u6knbMWpeItThpLoA1Jy+ZkqVViwhkValm5sLEh+5/HyqNpiQUc398rLZXsNJeQ3N5XaS6acKqoSbqtSZC1t8YuoDxMAqwu70Hw6KT1MDGiZNIErLkXKRxBGDyXs4NDVtbWyhXPfF5e24FvW4PJ0+ewtWrV3HyJF8Xi1x+/2BfSeuzWHyp7Gmdjkd49JEH8MKzD+PY2hoefnIbflqW1ZICqN70N9WX3EEBVF9yRMUTigm84SdQANU3/CUsTqCYwEtPoGBUX3pGr+4ZfxuoUjao647oHS09QtmO0GjU8e4f+QBObJ5GnuqoLzWwd7CPRrUmvajdTgfVVh1aQicq2U/Fvq2vbsz9fWTslO+QQKNSrmDqzzAajtBcbsuHdEminftS0yxCEs2EhSRIrZGBYi/ldITDgy1E0z5293bFF5vqGZI4gWWSPUywvbODybiP6xcGsu8JK2q+y3NKAElPYpAQDCkmlT+jR5WPhbyX30s40jz5l55SApWFZJjbnCto1QvpY5zX0Sw8rpLk+yL5L7k/Mq1BwuRcDf/8X/wvuPuuO+CVyfJF2D/YxcxnQFFJZjIZDfHQ176Mz/3J52V/BN9zkg21uoFZmKJcpidSdaPquuocZT8ppbQK/KXyM4b3KC+o8qmSCVdAk/5eBk/F0Bg2xMUFSfelB5UAVUlpCTwlRVdX3aiLOphFVQ1l3WRw+Ts+JO1X+lx1SShWzK16aJoh/mQy6ATQ3J8KgOJ1YSjTRFKmJXxXOnQh8mW5LgKaGW5kCVNJ0LtIHaZnulYrIw4jYfJ5bhN2yXpq0UR8qQHrbQj0XfGFit1VroeO8Yg/53OUBJ6zluvOJQBLx/HNE3jLW++R+5ts77GN46hUq6jWG9g8dUZYaEO34VXqCMMUNutwKDWOQwzHA0yHYwRhLNLd4/x7mgNmkWeLNzaENU+4ZsUPD6Lf6yNPgZWVFSwtLct9KQp1w8Dlq1fQbDYRhDOEoY88jXH++eewde0SOnsXsX39GiK0kJktOQebbPSbnFFdeKAX99oiWOzVvVd+x1v9arZbSH9f7VUoXl9M4I0xgQKovjGuU3GUxQRe1QQKoPqqxvcyXvy3gSo/AZNRNaHDwAznTq/htrfehpXlVVTrTcCk3NMSoJNECRrVurBlwugEoQIpRo5GrSlAgSmqDPRZMHaUZwZBJJJGAlP6LAVAxZEwdfSxtupl+JLsG0ga8Gw2k8ocyn6now4Od6/CD30JW6IuMyX1ZhqIwww7O1sSsnT18hhUMRPY0X4YJnOwMQeOBJACwOasKYEnQQPZzwWwvcGQzllXYUDJjlJaOg9o4pDpnRVPJKtrvqtjVVjUObjV6eflcwxNJKYb62389//jP8Wd99yJet1DFA5x8YXnMBr2oWcGTr/ldsRZLl7PB/768/jDz/6xsHoSPkTwZqo6G8MkG0eQr8Ak/Y98EuW1BI1K3mrO/aUEj2RWHWFDybJSFtzvd+C6qr6GlPDU92WbzcYSxuOBLABwGwSE/CosaRQIkKbk13XJklK6y3qYqXg/VS2MCjeivJZAWTG0Ciyr5GVVNWNZrKkhc8nEXQJtZgfFwjwyMIrP4T4Z0sQAL/HJWlwMobxYHQfPU4HdFHnCBGMGfTHYianGuchvBagaurrPRjN4FQPTQSoyasfmzBikpGM0DIUV5ThEVcyvKeB4OmzPww/98PsFTJ88eQa1Wh1eyRUJsuUwQGkJtWoTGVRVjU45dJLIsfFYDw/20RsOsLK8hmMnTokcmHJeSqSZPjyZTuCWPfF4D4Y91Op1CVeajKY4ffq01AoZyFGyTWTQ4E+ngGFhNBnKQg7raVi30+3s4cKzj+H880/BqZxEkFflhPgqI3tzS39fz0CV93nBqL6M/zUVTykm8AafQAFU3+AXsDj8YgIvZwIvB6i+nA8li/Cav2+fL+c5L+eY31jPyVid+iLpLwGGAS3TYOoBfvS978SJExvwKjUYmi1ayGazhtF4hDxJUavUJfiFoT/jyVgYQYKERqOBVnMJ3W5PPogrlk4xavyezCqZNEowkzQRUOvPZgJkLEcX355IGqMEk8lEApquXnkBnYOr6B1uiRyVACVKFbvnhwFGwwkOOgcYdHoYHRJhAHmi2EuCTDJRi6oYU1NVMwxbIni5446zuPeeO+E6Du648yxOnzkJQzNwuLeH3/u9/xtXr2wjJTqdS4GDVDGqlPw2HA1+lIssmCCLttFFQBHDgiSQaP66Y8fb+PjHfwL/+S9/WjyGrHEhGOx1t3C4ex1pGKPRXMJy+xgqzZaczxMPfBn/5t/8W8xmuYBT7sOwNcTUMRsaSq4B17UERNq2J+BwwaRyBotKGi4MEPSJf1OnHDWcX49MQpqIyKSq5btAJsHpogdVMawEpCpRN9cV02kY7C1Vz4vJqmcpYqb2mjwm1gzxnlKeUPX3StDKoKJYQCqPif+xU5QLFv3uBLqRw5QO3jJmlIvT9xvHsuBBJpWcIr8u2Hvum2wqt01W2CmZSHghKOQlUx/EcL2SbIOLBhFTgZNUArdsW4NbImhm5Q/DoTJZ3ODv1AKA2ERh2Io1/8jHPgHPq6K1vIJWc1nud8qHeQOUyxWU7DIqNfpxTaRzhpr3+Gg0xN7OFgbjsbyOixHhLBLfLwEpK2g4x71Dynkh/lMuRPR6PfhTH5snTsrPLUOHliWqOsl2MeECURxI9y0Z1fFogKuXz2PY2cajjzwIyzuOUGvIAsetYlRfzGq++H37jfW++eqOtkj9fXXzK15dTOCNMIECqL4RrlJxjMUEXuUE3v/+988zU9WGvp+E6+UA1Vd5GC/75d/vw9drJTt72QfxAz2RMk56VC2pS8m1BElOyaMNItg0HuHjP/khrK6uoFZrwqspdochMxbZJwE2Bs6dvQ07e9cFZJD9JLNKELa+vo7xmKDDlHRW0lPsRd3f3xMJJtkjsnsEuiUG/0Qx/FmAUtlGr9cVH6A/mYlXk969zsE2drZewMUXnkYYx7IPxdrpiNNEtrezvY3eXh+9LsERUPN09EbZjR5VektTDViru/jwhz+Ie++7D29729tQbyp/JZnhIJzCsnUJwyFASOMUn/3938d//KPPYzAYi8+U3lTKhbmPukPgo27VRVKwZ2qYprn4YQlSm8tN/Fe/9kv4xCc/LgCXPbGU5nKfg/4BtrcuisyXUtfjJ07izNk7AMNBt9fBYw99Gf/2X/8eet0YpbLywdo2GcRMfJSUqlolJZ0maOTXRbCRWoAhW8lAJNWjyp8RGBIzEjyyw5NgnQCWXbWsByLoU2woJcWUwtILGqFUsqBpygcrVTWizTUkYVe3LPF8slKIqIisLieikoTVggJ/ppjKBIPBCK1W44aMdzKayDajKBX5rmVbcj9Rcuv79KYacGxLukbJ+HLxgfcPH/SlTsZDTMcpXFeH69lyH5KR5Zx4j6nUYgLeCGmkJMlJTP8tgb0mwFYFZGlwbAJvHotKveLPyb5HmYYP3f9RYUNLThn1WkOktwT0um0I6Ky4NdSaKyIxZtgV585zZ80Svb1Xrl3DZOTjXe99r9xjXCDgjMolV+TQw8lI/MDj6VC2S4Db6XSxtraG9sqq+K0zSb02EcxC6eBl2i8Z1dGgh8Goj73tq+juXcaFF55DkNYQLaS/EqakIzKUrLr4MPUDvWG+Jk8ugOprMsZiI8UEXtcTKN5bX9eXpzi4YgKvzQRezKi+0lX4BVj8+17/cp7zUmf1ckDpKz2Hl9r3K/m9yF4pBczZq6iAao4MuWYJeND1GD/9ifvRbjVgmiVU6o0bvkzKbuk/bDFYxvYwGCsGlB/Iybytr61LSun27o70YTKBVUM296dOMZ1O4fs+SpaN5aXleRdnIl2qo/EAGhOEGTSjmQJAJNxmOmDhCB584CsCdglcOHN6Xkf+RL7f2rqK3Ut9zKZkpOaJvPPhlF0Db7n9LH7+lz6N++67TwKf2C/KACfKd+M4wGQ6hVuycdDZnYMgXeS0BKz7+4f43/7Z/4rtnQ7GswyurWEWq5oZqaKZ198QSFqmkqcalo5/8tv/CD/xUz8pEmnlFbUwngxRcT2MOvvY2bmCwbiL0Wgg4VJrx0/hzjvvw3jiY293C889+Qj++I9+Hwf7B3Jdwnn6rwQ2aQzu8ZDpKj2XQJVhSdy3pMOGgeyPwJLfs8aE8IRVMjwWgjbFtEbzY1N1Ngpgqg5UAlmR1OY5TNKKkhpMAMiFDcXq+eFM5LStpYb4iaOA7KAhDKiuqdAhXi/5SqCcpuj3hqhUlO+VXlU+TEuxvgKmmRhdKsm9srKyKiB7PB7LsRHkq5RgdVwqvZlVOpQSq44h36eEN0et7orcHHoG2zIQTAjM1U2h+mMpjWa6L7dCRlnJxUcD1uTM5eOUfLtSCovN03fgxz74EakGWt84LgslPN71jTUVoBREEqbUXl3D3t4+8lyD7ZTgT0cYDA+xtb0nC0F3v+0d6HUHchxcGDi9eVIWbLjgMxwM0O0dol6vY39vF7t7+7j99tvlXNvtFZFuM9iKlVFRkkLLKbGPcfnyeZH/jgaHeO7Jb2E6GaM3MZDYy1KdY0oVUwFUX8n75Wv1mgKovlaTLLZTTOD1O4ECqL5+r01xZMUEXrMJvFZA9TU7oDfZhv42UI2QSuQKWTMCFB+f/On7sdJsolJvQTcseK4Du+SI/88rlTDqjyXopdGsSmUG5Yj04d1++1vhRwGGg5GAhttvuw25JKnOhPmU9FlTdW6ya1OxbmrAkj4rXtkc4wEZWYKHBNNhF6PxIZ5/7tu4evWKgDHur8wQHwExQ+xuX8fokOwfMGHi7xyMUOL7O7/zG/jVX/81BLGSvBKklSiXJTuXp5hMxgJWw8hHFATCiDH7eHX9uHxPkMYAnd29A/yr/+Nf4smnLgjADZNcvKmea+L+D30A/+Dnfx6rKyvQbCYYGyi5LmZxiKXlJfFMUhat5wmyJMXWxafR6+6j2z/EYb+P45unsHnqLNbXTmAw6GN3ZxudvS187k/+EBeeP4+A8l/2rpaYZKwSbJl4y4bMOGWCrC2glACTgG4RVMTz5YwXwJWgkd+rn3PwqjNVbKqp8pNKRYymGFE+CEwpcWVQ0cKTypIZ161hNB2j7FVF0s3e2+l4huVlVhTRSakJo07GnGwoASiBqUiiKReOApHPcpEgTsh+Kr/sYiGC8l4COS4WqGqXQCS2s9kU/oTsvS3/HvR74kWNk1BYXcqQST+bwszGIpHmgofcFCrrWbGqSQ7Ho9+WAUmUQZNpVe24UZzJfVR2laTbKWsoeVX80i//ugDERqOF1bVVOUfuu1yuwitVkBumhCrRo0qgynMnoxqEY1y4eFkA6u133SuAeLW9JrOmQkFAfhTKHCmVp4KBX3k9CLbXN9bl+Pi3W6nWEQszbCJjaNRkgDQOcO3aRfT3t/HIg38tLGuiL2OKOjTdgkFZNwyEeqbql75Hs/Ime4N7nZ5OAVRfpxemOKxiAq/hBAqg+hoOs9hUMYHX6wReLP19vR7nG/m4cqTQsJD+xiKL5b+Focp9fOpT96NSaaJSY2hSQ8CRgEnWjziOMJsVfjh3XJFQCthLEtTrNWEqCZh0zYBX9jAc9BXLqOvwpxPpwSRwZSclAYt0joqvkfUrwZwdsxAFvgQp+dMxeofb4lW9dv2aMJ7CVlkWJuOR1H/s7W2htxeKrJE4zA9VJ+rSUhV/9vm/QJKlMB11XAQES/U6dve2ce3aNSwvteYMXSzSZAYZkQ1kKI5d8kQCPJmwYsUTnEPWkL5cejLJWq6trglgksAbgnB2gsZM2dXQbDQFEIbhDNVyGeMJfaldTHtdZMkQL1x8Ct3BCHff817cfe8PCVN5eLiH0WCAUW8X3/jGV/CtBx6CP03Ep2qZrPPURKLMhGDddMRzSzaVQUREnJSPihyYgUqWJTNhAi0BIkE68SeZVAIf5TUlfaheJ0BxDnank6HIsLmowOdwoYH+S8pOyXgSMI3Ho7nk2JTzjkOyoY4AWz9Q6bW8DyrVmsydslyRSaepqpTRCer1eY+uCt+iR5hgnnJsYZLDANVqfQ6m2Y1K36taxOACgJI5K4ZVMbmGLDjQ5xlFMQyT94op/uZcyxCnmSRAi8qB6cYxJYsCyNoAACAASURBVOK6gOuIJmTkGA0ZtMQqG1VJpNvssdXwm5/5XfhBDM/1cOr0pkiRbcOEV67LYgGviVuuCeOp5pyI2uCws4fd3R0cHhzirrvvxYkTJzELE0kNJiiNghmCyBfgure3J9fGNlQ1EGXAlDDLwkKew6tU5bzzLIWhE34m6PcOsXXtMp574kFceuEJTGcBMrON3F5HTDidG3LuKbuTlej4jfz29YY89gKoviEvW3HQxQR+oAkUQPUHGlfx5GICb8wJFED1KK5bKmFKlDxmjK1lWE6miYyyWdXxYz/2TpTcKqrVBpr1JjY2jgsoc0ourly9hlnoo9lagj/yBRzQT0egUqvX4Akjp6SUBK4EsWSGCAbiIJTfM92UXlN+IKeuePF8AhMC0ak/Rp5E6Pf24U+muHzpGXT3t9HtdmGV6LlMkWf0ak7FcHf12kUJUqJNkirXIAYqNR0/9uEfx+/+t/8U9WYTw2FH9bUSUOqaSEvpBd3Z2sKZ02cFLE39iXR3snKFgNq0bMXg0uNKySl9nXK8wDSg7BgCRh2rJLUvBBBBEsIyTWEL6eWlpJgdo/SL9oYdYUz1iBLYq3jwwS/InD/28V+B5bTEO0yWN40jjHt7+NKXPo8vffGvBJAwjThKWNfCnlELdqkE01GptjxGAi8CUen5JDiltDeOZTFBAnrmvaJkLHksfJLqTU0QR6z6Yd2NI2CI7CQZUvJwBMEETGTOCdhN3VQgWYKZZqq/1bYwHAxRrVXkufSmGsJ8K+kv63AIOAkG+72BeJ0pu/X9BI1GSdKHUy6ClEookcGe0Surqmm4UEFASYZR+XDpy9UxC/w5YM1EEsx7Qap66M1lF2/KhQQm+pKl5f3Ie5ApzJQOE/RlMA0HMz+U4+GKSRjQB6shDgjqAc3UkIgymKlYBv7LX/ltRCEBoo719RV4roVGtQndtGVRo15fhmY6CGImXEfSB8t9jiVQaRd7ezs4cWIT5XoN7faGyHJ39w7heeyencrxMkSJbH/FdjAajeTY6YddeHwNU5fuYS586HqGaDZFd38Xo3Ef337or7C/dwXX97pIUEZz6W6kBLzM/dVYCusIUFVZ2MXjKCdQANWjnHaxr2ICt2YCBVC9NXMv9lpM4EgnUADVmz9uMqoMU+KDHlURPGoWtDRBq6bhI/e/F5ptY2l5GVpmCHtKvyrlpt1ODydOnoTjuhh1B+AH58GwD/Y/ygdqhi2ZlsgeCf4IWsjCTqcTieElACRryaRfMk4EMQa9irli/eSh5djf3UH3YBtR6OPy5efgj3vCNjmuN2dGIwn7ITDqDQ7Q2yMzlYM1lNQ3mjbwP/zP/wzvfd+Po9aow/cHkiLL3koyogRn9NwSMKsOU1sAIBOLVeCRSgZmXQurRphIrOkQP2GSJSI5JnogUE0iym95rpmAG/pnCVZZuxKSLQtm6A26It0kcKqXHfyrf/k/YTjcFib1Fz79XyMMDZglRzy9SRxgd/sy/r8v/AX+7E//AoaWwXEIDAnmGGrliAc4zeh9VSFH/I+zJrDh92QwRcpr06vpS6cppdKCYnly4nUlAIxUOm6pdIMNJ6ik1JaLE9wGwa8/oyRaLg7CMJGKFj6HMmEGB3G79LXymjIcKCXTSUbQtAS0SzUOg4qCGKVKGaPhEJVqRQHecAbdNKAZOlzTkaqZxUP6UyXwih5ZgnGGJakQKZ4vZ04QK5JtTUfVo6lUQ5YzxMmVY+b9F0eRBBUx5dctWXJsum6LN9SfEnyqDiDX1RD4lCdzscNEkFAYTxe3gV/+ld8SebzB/VRdOA6Tl8viWS1XW6jUl9A57Mt9xu1yk41mAy8894J03j762KNot1fRXl3F8soaDNNBlGRSU0MQS6aWadeWZVDvIOc96A9EPk6GXCU7mxhP2csaQM8zuc5uycSlF87jiUe+it2tC7h4rYvmyjrK1XOI5ejJqCqgqq5hAVRv/rvs9+6hAKpHPfFif8UEjn4CBVA9+pkXeywmcOQTKIDqzR85WVQ9V2E3QEJiVeppbA1oecDtd2ygfWxDfJpsVs1jYOIHWF07hkqVoNWSD9FLjRaeP/+csEYEeWvra+Ir1DUdURyj2WghCEMBSJToplJNYkk4ztLSkoQpSc+lbqDVamEazOSDOvNtut0DhLMxDvf3cOXKcxJK0+/3BIwQOJG9JHghk8t6nHDkC9j1xxl2+sDmcR3//F/8n3j3e94nVTh7O9fkdewL3VjfgAYDvdEAq6vruHr1qgTY0ItKiSsDkKSrk0yl9MGyvzMRFo+MMP2BZCmn/lSYSIY/uZ7qFWUvp4T9EAhpuoD8p559UqpOmOBKcDnobOFf/1//OyajQ/zo+z+MX/ovfgvV+io6/QFsQ5NQpksXnsHnPvdH+NIX/1z1ixqqOzXXTWEeyZgGkqDsikRXBXYR6DPdN5YFAEqs+ZXnLWm9mQpS4nPJ3HJRgbMpGUzl1RQ4tekh5nVR0lXFvBqS7rvYdqO+rOTPKaWtDHOi05LrC5m8JqN511RM6mQykm1TwqpApepZ5TkRcBJ0c9blak1APYGvkbHWKJV7jNcgyxNh5LlgoPzNnLWSMJPV5T1BoMpFAAZ1kfnPNTKq9jx8KUYSU3ocCVNar1DmrkEzS1K5xJoekQOTOc8Y0pRjMgE8T8M0yOXasQv3V//hZ6Rah4sQXExYXW3L/FbXjsO0PSy3N8W7vX+wD382xsyfzO8JTwD2xUsX0Gy20F5po9Fqq15ZqQJiGJQtUnTee1IhxKAnXcexY8fEuypAXNfQPewIo1pfaqDCxaLRUBaILl04j6ce/gqeePxb0CgF1+pwvU3VwctFAy2CljMtuQCpN/8d9m/voQCqt2LqxT6LCRztBAqgerTzLvZWTOCWTKAAqjd37IswJY2pv7KrWOpG6FElUM2DHm67Yx1LS22cPXe7hADlqYFM09FsteRDtT+dwSu74iGkrJVMEJkjAk/x5YWRJLkSpI1nUyX9JVhh0uksEFnkSntFJJ8B2TRNF1BDFkq8gnEoab9bVy9jf38Hg8EhxuM+phNfZJuUo/rTKTTLwHA4QOdwDxBW04DvxyIBZlDOZ377v8NHfuKnRTp6/epF+LOpBN+sLK0i05U0djyeSgKxVymj5HnoHHYEIGh5rupZwggWWb0sk/oTgiWiMpGeGrocO4FZvd6S35EpJvDitgmGwigWttCrVuGWPVy9dhUWUnz2P/w/WGuv4OM//TMoV1eg21U8+8yzkkzLkJzptIeHH34IX/7rL2I2HQlgs11PgnqgmXAcD3kSolIpz0OIVGIyZ01waYp/NZWuWoI8zpzfUwIr8lw6FjmvCZNkVZourx+9wpwxFxTIkDLsil950mQTeb25fVbOqJqbVBhpAl8GC0URU5xdtYgQxyKnZpIxpeKEs/SKOrYtx8P5GSLP5XxzYalZwUJPZpYyfVexw7wO0muaKS8qGVqCOYI0phEvtZggTdmz6oOlPDjKYriWgyyLJfWYHk8CaWNO2pMh5j291GoJ28tjmIzH8jfBY+G2oBkIogS268Bxq7j/Iz8pM6bn9XBvX+6/5vIybjt3J5bbx1Grr2I4UsCcac6lkiH3RK8/wpkzZ2VRh9eAoNNzK6g2GhLOxPuO8+Y9zeNoNJqwNR3D0fBG/y2rmMq1GsajkSRrU5adJqkEJ62vb+Chb34Dne2LePqZR7G2vomvPfg4PO8kbxXlStXo4VYqiuJx9BMogOrRz7zYYzGBo55AAVSPeuLF/ooJ3IIJFED15g9dwpNyBqvwU/scqOamfIh3wKCgAd7xzvfizrfeJYE3RE9kAsmCjoYDYUsJdlaWl+WDtVcuS+clWUnFkOrCdDp2CX4YCsiiv3Q8GmBpqSUgRaXLqm5SSkI10xRQqMATvXk59ve2cP3aZYyGvXk6LwN0IumtHI0n4h3s97vY2z0AsVS5RDbSFOmw7rj41M/+Mj7y0Z+R57PyhSxnmWwcwR50AQtksiiOZEBTa4kJvdQOQwX1CANJoOPDtfkaMoY0L0LANCXMlA6XSxU4JU+AmbB8fK2+6C0ly+pCIyCjl9FzcfWFp9DvdvCWM2exTHm1acGf5bh6fQc6Q2+iiVSaPPI3D+CxRx/CeNATsFmtt2A5Lky7hJwLB/UqcibcGophZsouA4vocRS2lJUvBiWjumJFdU0WBgg0RaIbBnLtsiiW60zmdVGllMSqZ5XPWdTZKLCoGDlWzYjvNeMsonlHrCXXnEm+3AfZU2FsHbUIwX2ShS2R8eN28lyYYS6TMH2XEl4Bk5qGIArguvTMUqLM2ppE5NnyYO2RBESlAn6ZrMvrSb+0Si9mCJFSOJPZ5D2hz9ON42Am5yMpxPQii+eVsyFYpmyZiyGK7U2TTLp7S6WKdJ/e+463y/1P8EkvNZOd41zD+973YTRba4gSXVKiKRQmONaYp53nEsAkbHQYiSKBc1BJxhTmahLElfLvxGF6s6mqg4B5B+38nOdJzTJ3gurpGBYXf2z2D/cxHA4x7lxH52AHE3+GJ56+hCRtQmeHEmX1egFUb/4769+9hwKo3srpF/suJnA0EyiA6tHMudhLMYFbOoECqN788VPKqGcEdAQdBKryMR86PY/5FGFwgF//jd8WBo0hMY5bkt5OskQSssMP8nM5LD16BEqUW878AC6rQqJIAAqZzXAOUAgawtlMGCyCKoIF+u1uFFgSjGS5gApKhP3pEHt719HvdTAeD+Q1ZO6E0XJLiAJuX8PTzzwhnknX0eHSZ2obGPkzqdX5jd/8Xdx177uhGzaqFQ+DwUC8lfxQ315W9SDcrngeTVN5IQlCbNaWKFmyMI3pvJolCqVKhGBiOB4I00fZ7UqrDdtRgUE8JvovVdUKAaIuHskwTVFyVdJxkoXwh2Ms1ZfEj0jPZhDTm6ph0DuAY+U46Gzhy3/5RXzroa+jc7Av4Tn11jIMq4T2xgkYdgmVUkmAnALnqtqFx0uZLdlqLh7wfOQ6OqaMmtJssqYE7ZJcTMYynImflgCJAJLAlmCbHaNk7fg8XlOyfpShsoeW36smU5WgqxjYVAAcmUkeA4+FixoS2iQhS5nsd9GZytfwJuHvFiCYCbg8Vy4EUF7NWUswEn3PcSL/5r3H61aplgWojkZ9FbTEaGRJGlbhS3yweogb573Gc08i5bWVmhyRN6u0YUrXef25eDKejKRvVzGtpoRrcbGj7DqIWGNExYBpo1Zt4L0f+CBM08XK6jGR/7Kehv5Rzo07kqTkLIOjM0AqFn8rq56kFkgWBnTElPrO/b1UJ0g6NSDVPGSXlWxb/Uep9WQ0FLmybRoSuLS6tobDgwNsXX4Ojz/2LaS5jitbXNxoI864pYJRvfnvqn//HgqgequvQLH/YgI3fwIFUL35My72UEzglk+gAKpHcwmURzWTNFDxsGUmLAbFZBOcObWMd73rXVg7flz8kOxiVGA2F6DB15VsVY1CCSiBHkGAZdo3wB1DlghGKWckUKOcUkJy6EGcgxiRdBL0UrKZKgaJTFmv30UazxAGExwe7mMw7GIqfaepHCtBgz+lvDbCk088KYCY3aYlmwBKV3U7Rgm/+Zn/Bu/+4Q+BmOHY+rq8/sqVywKm6JNlaFKj3pCBu15JQoAoqRTGbs7cqZ5RTfyeCbtvyLIKq5oLq0Upp6FbAloYitMb9TETCSeTd3X5PaXBhuMgilOpsnHKDnav7cCEiXKZIDYUEGsYJWGTTT3BxUvP4uGHvokHvvHX2N86RLVmo1yto7W6gfbGKal8IWgr2a5UsRBMqTqXUH7OnloBqinZP6b0agKsCYII2sTjO2dFCUr5IFAjyGMAkvhB515bJZvNRdZMEM7z4kMlAueSbktQmdOj69gSPLVgZwkE+T2TcMWXSjAsAU0MmoqEzXY91uDEzDJCSqm0rolf1XF53xCg5dAlmZpBSPTe+sJmClOq67AMMq6ULTNESrH9MzKOliULATxvHhfrkSzHknNwS+zxVfcoQ78oW5brn/PYFMs7mY6Edc8ToForC+jtHO5IoBaP/Z3veA8ay21omolGcxnV1hJqtSbCmL2wdcwmrMkxMQoC2AYrmgxhdjnncr0q3mey9fwbSaNIFmLoURV2V3pdU5HVk41mzQ49r8zwJbANJkOR1zNFmvczHxeefgzffOBryE0b/RH/1ihxV92w3/GoUkVR1NMczbvsd/ZSANWjnnixv2ICRz+BAqge/cyLPRYTOPIJFED1aEb+PUA1p5SyRD0nbD3A6ZMtnLvjLNbXj4kHb++gi0ZzSapJyDyRxarWqsJMVjzF+BCQ6YYpsk4COAIL0zbkQzZ/J18NsncqpIgfxvl9peyKd1U+sM/TgM+ffw6jQRe9zgHiNBB/6mhMyWUGq+TCMljHouP61lXsbG8hCCI06h5KFoHKFFGWY2X1OD7zmd9FY+kYHLeC9bUNAcLiRRwNBagy+OjkiU1MRiMBSgRIBC0LJpVyXYIWsrhSv1KpIJmzwaPpSAE9sphJJgE/ZGjpuWSaMFOOXceWwCUCWIJ9SmHJBnt1D9PBDK7uIM1j1JfK2D9kLUkF4XSCve0XcPXyRTz/3NO4+PwzeOapa1hetrBEX2+1heW142gut1FyywJ8y25VsXVktp3SDckoGciK6wmoJrgjwCaI4/HwOjJYSuS2kqarApt4jLwWC4Cr+klV8JZ4b5NIWGkC4TCk1Fn5WQnwuA8+n6BUsaeasI8EtvQe2yVTwBmvA79Ox8pzzLRjBlQRkCKiLFwBV7KGqv81FoZSJM2MXjY0SYCuliuo19ixSimzOn6CPYZORf5MzpGvz5CIBJfdrNKvSt+xbSHylRyZUE4WHEwDlVpZFinIMkfBFHHI3+por7TQ7x/i2vWLEgxWq7bwtvveBX80gu2VcfzESbTabakM0nQC2RSO5SHR9Pk1CWGbloQ3LRhonrPI3/kcQ7HEVCLwGjC8inJnmR3Z6DxBt3OApWYdFkHrZIDAn8h5cz58zqUXnsTD33oAfpQgycswzWMI0/lC1I0wJVmSOJo3mWIvNyZQANXiZigm8OafQAFU3/zXuDjDYgIogOpR3AQM3LGg5+xRjcAejTTVYFM+mU9wYqOB2+44ixPHT6LWbGEwmMJ1qzixuSkBNvxQLGFGmi7sJj9gUz4poKlcFqZrFgQSvEMWjpJUgqIyQROAVDpS+wIwGo06ctaqGDp8P5Cu1fFkKF7Rfu9AwM+Vq+cxC5gym8GxmeiqZLXPPPOkhNewBsQr2XAoE9UMxGmG+972n+GT/+AXUHHraLbasEoVCUViFUq/eyjMHgOhpCaTYUMEQ3mimGHLQa3WEPAkbFROoDeFZdDHq4EgdRapFNlWa0nqaYLIR6NSgS5AMRafIhno4WiggphKFQHrZATJthEoE/QxDIly6dksxHjEvtUZdil57uzjheefxeUXnsWTjz+LWk1Dhf2bG2ewvnEarfY6XK8qia8r7TUMBwMBRBImZJlg8C5Bm6qoYUowpDuWkmDFgPvCJpZsW5jKJKX0OBGQyNTaMhcEbKbjAiWvJCCXAFY8yIZasKjUqiJP5T6C2UzJpyXwiLZmC7u7u3I/iMc0iVEu0xOq0n/JAPN4mLLMOh/FwMfw3LKA5EVCMX2yvD70ZU4nTPilp9MCw4U8j/7MDpaaTTku5TOV3h2RC3u2hcnUR5JF4gklkcjz0DXlSSXQWzxMx5GFiMPOAarVMoJpgJhJ1fTUeqwuMlGrVfHVr3xZWMwzp05jY+MYDGTYPzzAUruN5ZV11KpLKFeb8P0IdolVORD2lyCalDEXLmShxtDR6fTgcREDKQL+fM7Uco48T/pd+bdFw61IlclKz2XYHPJsOkHJc6RSyWBCsqPhr/78s9jduQK3eQ7TfAVazmWlVCkF5vFpR/EOU+zjeydQANXijigm8OafQAFU3/zXuDjDYgIFUL3p90CGnCm/+QKoUiJIAaYGi6Er6QiuHeLsudO44/a74ZVrSHNLalDIgimgQh0wJZ+u8hymKniH7CM9dQQq/IBPwECWkQCHYlqmtUoNyowprqmA2Ol0jCRjfYiSXPpjX0Aqgc3hwQ5297bQ73eQ0muXU/bLMCRd5KWXL1+Q7REQG1qKLEwRZhpK5Ro+/cv/CGurG2g16qg3l3F886zIQ0f9PhzLkL5SAizp8YwilDwXCT2qZD1NJaUkwKBslIwqpcGsqsmSBKPJCEFC36qBOEzhlEoCAF3bACxbjpHADUiRRJEE6zDkKCeiptw0IjtownYsAdkMMkriTEDbbDaB749x+cLz0LUc559/Ft/65teBLECtWcXy+ilsrJ9De+MkVtqrAqh5fExkFg9mQrDpIqQUl+0nGv237P6kPJqSXSX7FJm1sKTskHXEX7yQcEvNjjlPI9JySdj1gwCt1rIsFhBQ8fWSEJwkwh4TUDUaLdk2pa3TyWTO3lbFq3nxwgWcOHFc0p1FCp6q7S6YXFWJk0kiLu8TAdElF93uoSyA0LfK6iL+PNcMVGs1zPwxHMeEYysW2zZZIwSMpzPUKp7cr2R7ORPOlmBX3Zsq+ZjBVVxE4UWgB3Y0Hso5MamYfuc0jJHzOWYu8trjxzfx5BPfxsPfehD33H0XfF6r0QAmQ5CsEtbWT2C5dQyVWlPmRHAYkj02bCR5KosTs1mAk6dPCatLxlkBSHpoDVXrRNbfNOScc+gYjybKI857MQwFgPN+C6JIQqd4T1M+zxkzdOyBv/ojPP/UQ0hLx5GWTgEpE6wTkcwzLI04vngc/QQKoHr0My/2WEzgqCdQvL0e9cSL/RUTuAUTKBjVmz10+lJT6LkDPdfke0ojdd0m3QTXTpCGXRw7sYYfe/+H0FpZhVNqCCNKEEoAIgCPfZ/s3IxTATv8gE8mjrJSogHFtroCRPghn6m1rCZh+JLG4BjxBpJ5nQpA4YMMW8lypHtz6g9x7eolYf74QV7AZInMlClJqRcvvoCDw715wnACUwNCf4YpJZflGv7hb/4OoiDGyRMnBLDWmgRZCSwCaul9VcE7EswTUapKJtKS4zZ0xfpxn1Il4rmqikbkrCniLEHEUKSEz6HsuSSg23VMaIYpjC97M+k7ZPgSQYikB0unbCISUJGfOorZI/NJuEJAdeniBUTxDDN/itlkjO2ta9i+fhm7O6rrtdk+hs2Td2DjxFm0llYEEB07fuI78mthhyORIBOU0Tcsvao2fbQ1SU8m4KN0m1JeVWejACyvJeXcrBqCpOfy/GcC2FnxQyZzNBwJSKQUt+SWJDjJKdlyDkzwpe+XoJXz471CD3OlWsFkzO9tNFtNYZX9Gc8xEOkrWUL6RglcybhyFkyYJsNLz7J4WtkWQ6+w70vycRQzPZhgOsWU4Ue1KkyRlNPXyo8L7FGlD1al6arjU/U19KJyWw6rhIJA7j2Rqpu6MLQE0vSCMniJ0mgCUV6/c+duk5Cpv/rSF+G5BoajPkaDARJKc1MNzaU1vPvdP4q1tWOy4ME515pLEiLmuC6GrL9hSrZbljmRjSbAlGqmKJQFBpH7auIGV7VCcYJgFolEXjc17O/tCYhlpZSp6QKu/THDu4Bubx9PPvgFnH/6MWTeBnL3rKR7L4Bq8SHqZr+3fv/t8177yle+Uoz/1oy/2GsxgSObQPFHfmSjLnZUTODWTaAAqjd79gug+h1Gla2agAlLN5EnI2ysVnDieBv33v12OKUyGstrAuQIOBkqRC/neDSG6xGEVAVkNJsN6dIksCOwUAxQIICFMl8COcofCXqSIJD+U34QZ2LreNKHZTrSsUp5KLshu4f7Uj3TaLIzM5IP6/xAL4xYluP8+edFgkkml/69gInAQQrdNvGWO96OD/7ET0KHgZxsY7OBY8dPCotKwEZQRtDGY5+GBKJKrsz9kzlWUtVUJRKriFg5BsdUvaHT2VSkv2Tv2BVLoMfZRLMJTKYhp7EKvJlNVQcoQ6sk9TaHyQqVMBH/bp4rNpKghuFIO1vb2Nq6Kq8nAKEMOs8SBNMJHn3sIViOjWMnzuL4iXNYWdvE+samhO8wjKhkl5R/U0KOHIChUkkqzCUZZD4IjpSkVvlxeU5kw3nN4oj+TSXdZcAUj1/YVssQWXdvoBhS1vvwOkq672QismXpmxVvKQFXJNsaj0dyr6y02/JztU8yhWXx9ZIRZ20NH2RDCaaZKMxj5EJBmiUCKvlvsqijflcWQbggEsYKhFYqlBIT4Edq0WX+nwQgIZPj4+sZSMTEZ0kGtsx5F7A/D/lSKcQM+mKiL/clPbQS0EQQqwnIpEd7tb2Ofq+H888/iaeefBgTfyj+ZPb7lst1vO9992OpvYpmY1kAOmXHmsFAJ1s8zo7nyvEwfEmSo4cDlL0yYt5r83AqWRgoOYijRKUsR1wQSVEre+LV5r0piwuWLuFeB/v7sMwctVoFVy5dwKPf+DM8//ST0CobyNwzMGAq6S+RbJGhdLPfXL/v9gugekvGXuy0mMCRT6AAqkc+8mKHxQSOfgIFUL3ZM//bQDXXWcPCQBeC1xnefvcZrK42sL52DNVaE5rpolavS/3HeDKedz0qcMYPYUpOqcJ8+A/KLMnY8U1bvHmUmtJfl6bCqgUT+luV/NSyWYkSCihhoi4ZMPpgH33kQQQB03N1BXBLCkAS1O0dHGBnZ1dYR0qCCTQi9l9GudS3/Oqv/2Pcfvc7MOj3BQhMx2Mst5dgk0mlHNQ0Ua5UFQjKFYDzuP08l7oPAlseDtlHgrhGoyGgK0sZ6pMgTGKpFhkOJuLFLHtV1OtVBAyRMjSpchkOewK+dncIPq/jtttuk+Rf1oiMB0NoBhOU2dGpOkXzlEmzKXZ3t9Fq1XHh8mXMJj5Kji1Jsfv7W7hy/QrOnrsTK6snsHn6NrRXj2Pj2DHxyBIMEvxIaDETY/NcvJY5Ge+IAJxe4TmjKJ5iWypgSGbz9QShBK3lqifnTdkxz5WvfW5WawAAIABJREFUUYFDOuq1BoajIRyrJHOl1DiMQ9kO2XbunACUzycjunjw+nGxYnPzJAbDAbqdLmpV1bnLpF6CQ7mPwKoYR5h3zoX3Gn3EBHScjiTfzibQpQfXRNlz4JUcYecJfgkICQx5TVSNDq9zRRZVCH55HNPZWIKdvLKHMEqlConXVhYwcs7Kx2zCdGBDgLBIw5MM1UoTGnRMJkNcvPAMHnroq/D9ISaTABvrJ3D3Pe9ApdyARWbd9dBeXpdU7JJXxWA8RNmtoFqtIQpjDP0Jms2l73hxo0RSiGeBLzJt8UObjpLaM8k5ipDGEXQtFQk9ryW3YelAlIQoWTr2D3bROdjDI1/7U7zw9BOAt4Gscg66MKoqLXtRy/Pid5hFd+7f984jf58/4OOVbPf7vebF+36lz/kBD/8VPf37zakAqq9olMWLigm84SZQANU33CUrDriYwA8+gdc7UF18SHolH9x+8GncjFd8H6Cq8UOoJaDFQIB33ncbmnUbJ0+cQmtlBYbtwS2Vb3Rm0nNKYMLQILJkTIBd9DwSpCySXXn0DMoRWWmaiEePAGc0IMNakkAeBiqFia8YW8PE/v6upPJeuPAcrly7JAC4Xm8Ic6jSTYGLly6j2+3i8PBQAnXIBBKoJkEmdSG/8Olfw+rxU+K9bDUaYDdnFIxFbnvi1AmM+wNJ311qriDKUvH+MVyJPkifUmSmz5J/ZciTTuYzE1ny6VOnBdRQWjsLWOlCwGSoVOMogOfY4t+lnLlzeMAYJgFbnAnTabuDvshiyd71h11JbyXzSMmsZbkC5HvdA5XSGwYIZxH88URYyMmUM3kWa+snsXnqdpw88xasrW9iaXlFPLWcKzs7KSElImmuLMu+dKlboQxY1ewoj7FaPCBoJLClj5Uy1na7jcPugVwXypPpHy65zrxbVUmlea0JfsTjSvCjaQKE41SxtASvAnrjBLV6TeZGhlY6SqFhd29PAG/FqygG1SEYVIFWZOAXjKEsYlhcBChDM4BeZx9xEsqc682WHDcFsg6TnuMAreaSXEdTs2CXKzLXpaVljIZjJZWlt1bYdIK7SOpv4hSI5ynUtO8y5CvLEvF6EviXSpacGxlcw7Bx+uRZqah56slH8LnPfVauSaXaxLvf9aPi1ybIpupYGPyNTVU3FEaY8TpYrHFyYGgq3ZigdLW9KtfZn4Nqi/eapth3hohxdvVGA6ZuYToZCljl/KMoQapl6B8eIkoC1CsuOr0DYVif/tZf4tEHvwmtvgqrcTeSiNVCKVJdo61cLQi9xOO1AoIvZ18vdSz8/WsFeF/Ovl7qOS91Tn/XsRbS35eabPH7YgJv/AkUQPWNfw2LMygm8JIT+MAHPvA9n6Re6oPBS27w73nCi0Hniz9k/F2r49zkqz2ul/Ph68WH/nL2+VLbpfct0zIYuSlyyRwJUpEGEqhqMPQQbz13DBvtGo6tH8PK+jpKXg22qZg/fogmEKXMNIchLCoZSumhJOCzVAUNwRtpSQGwOT/oGyJzZWiNlqvtEFERpFCa6NjqddevXcHhwT62t6/i8pWLyOMI5WoF1Xp9LltNcenKJZEC078ahr7U0+RpJkkxd97zNvzcL/4q1k+exWg8EcnkqN9DloUY9DpYXllGHifitzRsE4EfSlougXetXpHv6d0ksOp1uyIZpceSXtCN1Q0BawRYk9kUpuHCcQjiPZHIEigQqAbRDDvb19HrdIWNJcCeBjNh1ZxyGXvXr+Kwu6dkq0wbTnOcPXsbdnd3BHR1O/s47PWQJ7xaZEHpgYyxu7uF9uoaVtc2sbq+ieObZ7C6toEsoffXFTBMaTWPXRg0LkCkqQKTIc9TsXTii53N5Hqa7MMNWIlCGbAK5eExMaGZjCrls2RoGfBD7yTPv15tzo87lUUCCb9KY/Q7XfEtcx8L9pzXfeFTpj+X3tl+f4Cl1pJcL/GR0tOaZ3Jv8B7vD/oizeZiBmddrng43N8T6SuvEYE3Jd8SBhXMoGU5Vttrcj6WXRJQmlFm7FVloYHgmXNRychcVGBvrS2pupyDJAZzccCfyL1KhphgnYFMne4hprMZ6jUVFMV9DgcdfO6PP4vhuIt3v+dHUfZasMwSrBJnm6O11JRgKR0l9IYTVGo1RCkDk+h9NeRvR6kRIIsefMMTNpw1TWSMpa6JCxQV8dUyXTqJQ0ASfxOYpg3dthAHPipVV6qcxpMB6N5+4sEv4stf/Dz0xgYS+wwF/cLUJzrDlLjloprm1fw/45W+tgCqr3RyxeuKCbxxJlAA1TfOtSqOtJjAK57ArQCqC+D5gzIJLwc4/l2DeClA+XIH+HJkcd+9rVzjR9UMRsY+VAbpxvLhHAYll3xmgHvvPI31pTLW1lax0l6X7lJdt1RCag6VaishNSUBqvTVVSs1SQKm35DnRl8gQYApqbpMcvUEvDA4h+m5C7BEyaZtkU2j9xUYDHq4dOEFbG9fx9a1S5Kay8/XdslBucwAoBi7+3sYDVn7Qk/sTBiyJMyhpQY+9olP4Ec++FEcO3lOGFyPEtJhX2SaYeDL8ZiaJhJfgp31jWOo1slamQIYTVv1Vo4Z6ESQxuebylNIQEjwrduG1LlwJralZkAwaRu5eEt5THEYi3d3bX0N/iySGhmCJ38aYDI4wMHhjrDFg34PyytttJrL2N3dw/7BNvZ2t+GHAdZW1qTGhXCV7OaVKxclSOj4sZM4tnkWp8/cLsm/w8EI66vrqNWZAJwojyplsgR5pZIsGvBakI1T9TvsUJ0h19S5mrkCSrNIBVdRfl2mlzhJ5XsyvDp1poRZ9KfaJWF7KVPlscn5xhGmo/Ec1CsWVxjcLBdvKVn4IAqgSTcq74+yAHxKghlqRJDKbfM5ZGYJ6Bbb4GvImJP1tSkVp0TZJSNvy63N9FvxENslCT5K4wxutQYN9MIOsLLSFojJa+441tw3rNJzhcmdpyXTl8t7gsCO/bNMp+Y5TISNZ0Ix65FsCSf6T3/yx1g/tga3UoNjVQWoxik7Y2OstJfk38tLxxBGQCoy6gwVr4ZUY8KzSrwmOOd9w/Ro3vzCUueZ2o7I3BO5BgTZaRwI40ugSuDqVusY9TsSAGXoieoZDn089cAX8MhD30BcWkHu3iYMrjTJFkD15b6l3pTnFUD1poy12GgxgdfVBAqg+rq6HMXBFBO4ORN4MVC9OXv5/9l7zydJrjtJ0CMitValRWuJBghBgHpI7pIj9+Z2d8z2b7tP93VvzO5mb2/n5vbmOARAEiRAgFDdaK1LV2WlFhGZIc7cX1UPlwTYTQDdDYCRtLZGV0VGvPd7kcnw5/5zf7Jn/W0w+XkB1E87A7I3lCc6YeIBUOWDbMBeNgGLMV56/gwapSTm5+aQL1ZQbTTg+5HARPYgN5UyU4Zzmr5H9vCxR9ESUCO7R5knQSgZJoI7PZBT4mlZ6hml+Y+veBj2dBKc2Jj6Loa9Hm7dvi6gunH/jnGFpWxVvapJMXi7e3tiOwlUg2iC4dCDOwCOLM/j3/3Pf4dnX/oWEpkCSmQzXReJBK8xwmg4wKhPo6Y9xeoYYxtL/bfDoYtSqaaczW63jWTSxtLyskABM2PrjYbe0+v3BIwzuZwAR6lcVdxMqZTHzvaaXIgJxre3dgQaT5w8aUBXho6uIQajISb9Nm7dviaHWYLH48dPYn5hCR++/wFu37mOXm8fuUIeEzfA0tKKJK0EKds72+j2u1haWMXJs8/i5KlzqFRr6p2kA68NW7Wn5JYOw6x7uVBUz/BhrykBU7ZQQI9rQOfZ8QiholKoAY40fuXKjl39rETJcquJdC6lTQrGGNEEyeSRGnBFsEr3X16LOaHquw0CsaL8PaXLkhlrLUN43gQ1jps3RGgANc+Vzqb03wSUmXQGCYeGSSU5NMuYyhtK/kvWmmZHvL+K+QIS3AA4AJUmSiiPgGNz2QNMtjulnmRubtABmCZdw1Ff2aMzjTm0+12Bd2Wm6p6IJB0upPMy9vICV0w3AX8YMLM3jcuXLqI/ojS6CMdOw7EZhWMjwBBz87Mo5EtI2Hl4Afuzp6hWZzAe0dU4jWQ6o4+vADidjh0ajSXR73cefJ6IXa1pYDYbcgV40zG8yVhOwey3jZwE0glb96pj0ZzLhuV7+Mf//L/g9vVrCDIzCPInkLBSWh8j/Y0Z1U/7vflZ3xcD1c9awfj9cQW++BWIgeoXf43iEcYV+MwV+CoC1c9clM/9BMblV1SlRaDB/sGk4i6icIRnnjmKmWoas7PzWD16AlOfksqcjmdeqJMwpjw0meHflMtOpz6qlariPij/JEtlWEYKEgNleDKfskSHXck9jZspmTixWDQh8sYY9PZx6f13JHPtD4diAtX7J0dXguUE7q2tobm/g5RjDIh8z8doGOF73/8+vvHtH+LCcy/CmxjQQWZ3GnhYXlrAtatX1fdHkJXPZHW9tfV1DEY9fP3l76BYqosF7Q17WF1awt17dxRHwwxVgi2yyDR1olSV8yUjuLvfxPLSimJUaBJkWz4CZsA26VJbVN8n+x7zmTR2drZ1vmvXPkCn3UWxXMfC4lEx1JR43rh6CTs797Hf3ILrhphfPKL+xNrMLDqtXezyd/v7OHLsNFaPnpT0d2FxGbVaTYCPIIxQkjJmMnYE4WSVWWfJX9M5TAJfTGKnS3ltUfXIp3Mm+mU80r0gZpPHi3E0fah7u1sH4NLCNKRUlsZCQwFPRvIUaPDTaZsomUQChXJZQJdxN0tLSzIRGgx7AvpkWAlSuZnBeZu+TXMveXLaBTrtDhr1GUXZUEpMt91qrYxmk+A+LXa1UOC9lNAxiVRCrGdrvykgnkJCa0SmmvcaNw+ymTTub60hx8zbfBYhHXUD9igzQsnIvyVTJgsv06iEWP7R0ETnlIoFHb++tiHwv7m5qX7byEro/ez8TWcIPkdozC8ikSgoh5hgubnXQrlShxeE6vfmpg/7eiWLtxyZJ5kcWRcBFQ60r+JGj8Ms1b4MnvjZYz4u16xWr4vxp6Nzv8eebwder41f/OQf8Ju334KTm4GVO4cgYfJTeT7KyOPX06lADFSfTt3jq8YVeJIViIHqk6x2fK24Ak+pAjFQfdyF51OruuIOLuRL2onQUc+qZbm4cOEIGpUMZhqzWFg6AjuRRiabQy5TECtGgxk+UOcLZckXKX0tFyrGpTWb0/koCx2NhnBHI7GGCcp7XReT0VjS1EZj1shBGd9CCSTdbCIfvc4e3v31LxRP0+n3MXanArZyC2bmpQXsNlvodPYErCk37rW6AtJ//Tf/EUdOnMO5Z57Tewh85ufnsb29hcWFOexs74rhO5TyEoitrd/D9etXMTe3gGMnTuLokaMyQSIgbO7tqW+W+aUElv3+QACN7CXPzbkyGoaML51w6Ww86HfQbjfR6fVRLJZV40zKkkFUu7mD4bgn0Ekjn5df/i5sJ6+M0la7iZ2te2g1N9Fu7SIIHRTLDfzVv/v3GA5HiPwxrl75AG+/9YYcfwlij504h5XVo2IfBZiUBZtAtVZRbdlrS5BK8EgWjmCKkmKufjqdUs8wQXcxm5ObL8Ei60bAxj/8HTcKCAjZI0mWMZXOYsx1oLswpcNRqPxZxgC545F6T8nS0pmXoK9WqaNSrarXl/cNpd0E/a02I4mSxo3Yovw7pbVtd1rGnIumT5YjEMo1yLCXltm1ARnvDopFk23LKBxYxsXXuB4b12WysBY3N9hTnSSDaWl9eiM6M0MA16KD9PY2GrPzytM1Y2DfNJnKllEAsM86miCcTlQPMsw0Q9rc3MaVy5dRrpRgOxltplBSns/zcxWgXGugUGpgMGKW7hTVSh1hZCN0aPw1lckYWVOajFFezRocRv5wI0iOv9w2YI8xZcFjV+7GTD3mOBipxE2EiE7UAc3AgP2dDfzyp/8Vb7/5K1Rnj8C1j2NqB+pNdaIA/kF80eP+honP//sViIFqfFfEFfjqVyAGql/9NY5nGFcAMVB93DfBJwPVBJ+cMca588tYnClheWkZldqsjJbyBfb8GUYmkaSJkoNpEAmMELAwbiQg+qLU9yDLkwwX+wfVN5lNKqc0QbZuPBaAMf2SCZnXDJTFOUK7uY1rH72H5t42Or0e9ZFIpQgEUgKZBB73NzYwmQwRTgNMA1eGSPX6Ev7Nj/4Cp889h5OnzsvxlzJZ9oaORyPYasA1UtVKpSqJLAEcQSyZ3o31O8jlUwKszOH0fQKCqTIyV1eOikEjUCIoJCAnK0iATnkrez0JYgm6PXcogEigm85kBcpohNTe3xHbx35Z9hNWqzWcPvOM4lQ25YRbwPq9u2i3d2Xqc+/+Ov76b/4DWt0her0OLIGlIS5++C7m5lck/V0+chq16gxq9RoqxQpoVkSgyUgXgjYaIfFv07+ZFYALtNHArFATKaTe2+lUwJvrZNhOE+NzaIpEcyXOiRmmzAYViGKvLmXClHIPhwKUhxFFlOQOXQPwyeJR6kuwxf5L1oBgjxFE6mXO52R+JFOhg3OSNec5CAi5RlyfSrGkjF3ed/6B8ROl2ASfjm0J5HI8As/sg45CSZRpcqs8XRkveWIr7aRhidn/nMvklYlLIybjEtyVIy/NlAgisynmoDrwJy4GQxNzU67UcOPGTayv30cUsYe0JDmv73molbKKwFlaXkUyU0Sz1ZUDcK87QLZQRCKdYwqOwKbidlyjGOBGB+dPUE4GnxsNvM9kxjWZwh0OpTzoK9qmaiTXnFTgo61NmwAIJnjztX/EB+/+Akg2YBcuYGLFQPVxf6M+yvljoPooVYqPiSvw5a5ADFS/3OsXjz6uwCNVIAaqj1Smz3DQH2ZUbdvDSy+eRjnv4PjxEyhVGggiShqNXJMsmJFRZtAfjQUcCCgEbOhqeiAVJQCSjHFKdislcMsvcTJw/oQMU1W/J7gjAPICH51OEzub97F+9zp2t9fQG9KZ1pKEluwnpbf9YR8bmzQiovEMz0dDoh5Onj6P7//gz3H2mecxM7soqTD7IjkeSjatMESg2BnIyIcAiL2L6qe1LFy/+gEuXXwb8/MLYr4mXoBMroCVpSOSQPd6fck0eT7OjXUgMCLbSXfhfCEvAExHWDKP45ErdpOMbq/bg+cOMBywP3ZHoK9aq8sNlj2dQ3eETqctN2K62F67dkUOsUurJ1Gu1lHI57C1cQft5gZu37qKWmMBp89/DUtLp3DqzDnVvpArmqiZBDcRbMmvuYlA4EOWkZsMBKpOOiWgyqgWyq75hyCI8T/speSRlDETeBJo8tyU2xJoctwFReUMBVDJ9tEdWAyqxXzPlGSuvCfGExoCOZiKFWQ+bd9IabmJkUoJiBFUT8OJaknmluNlHA3BG9nheq2h+iTTBkxTfstxc35cN46d9xNxKv9mbyuzSrm2owH7XLOaE4FwNp0XqM1m02Iq1atNs6JpgCLBoE83XeNs3OnSJZrGSTR5stV/yzxbuiCzF5vmWzdv3cJHH12UW3AylUVkJ2EFASrlLAJ/jDNnz2Ma2JiG7MtOIgwtscwh43MSaUmyMzmyxL7Gx95hmVNR3p6ibHmi3mTWWK+QrsEJ2EnmrNKFmNE/Y4x6XcAKkE5GaO1u4b03f4J33/4FrMyB9Jd9xzGj+hm+Lz+ft8ZA9fOpY3yWuAJf5ArEQPWLvDrx2OIKfE4ViIHq51TITzzN7wNV9iXaSMIRjBjjhRdOo1JwcPzYMZSqMwJ97KNM68Hfl+OrmMopWTY+hJtsTgIOolECObJAPG8+k0Orzd5NR0Y9igchYEiZHkpGm/ABnIzqcNjFxr1buH7lPUVuTAIoYzKfL0uK2u/1sNPcxXQawPc9Y/rjDmR2dP7CK/jmt7+PM+e+hoWlVTGZ2WwOVy5/pHFkFJvjCcRQNkkQQjkmwRgf/BFNBQbfefvXYlJPnzmvvE72OFIDyjmS2RTb5zgCSvy72WwZ86AwQC6fRxT42Gvu6jp7u03UGzW09lsIwgksyTzJoKWQzqYFyEbjIUYEqt0uJqORpLp727twUikcP3UeS8tHZALkTwYC05cvvYul5eM4duo8FpdOYOXIMczPzZs4FMu48pJBlk8RJdVc0eFYfZc0J2KsjgyHskZKy7XwxiMxxTyemwrsjeR5TLSOrw0K9kayTkmxlqa3lMCa/81zGCjMuJUpVlZWsNNsYjx0kcxlVe+pH4jB9EZ0Fg6N0ZZjy+U3n8tha3tL90yjMWOMuBwy6ZS/hgKw5ES52cE/imsJpmI9TU+sLbdpI13m5kMOvU7rgZyYoJeOzWTAWRfOlWwpr0OgyKgX9T8r1xeSMKtXNjSgmjsApVxBYJY1I/O6sbWF999/T/cNnAwsO4lyvgB31EYiGaHRaGijYzwN4Y6mqNVn4CQy8CP25jI6Jy9TrsO+VPYY0/2YTKtFVYJlJMycy2DQx5T90dkM6WFtNDCnlp+D6XiIcrUAfzJGt7mLt37+j7h29R1YmUUEyZMIYkb1cX+hPtL5Y6D6SGWKD4or8KWuQAxUv9TLFw8+rsCjVSAGqo9Wp09/1McwqrJzdeDwKT4a45lnjmCmmsOR1VVU63NwyYDWGmIJGeFC5pDgzPM9yWnVY3iQnUnwSNAml1lmhNKZNwgw7o8wNz8ngEJDHQJJgj7LCjEa9pHKZHD95hW0djdx/fIHGPbb8KaB8kCZVcpMSUo397stARW6sXImo0FbpXj55R/hxZe/hfMXnsfxk2dx5cplMbGU0TJqhXEzBAEct5GERqiUawJEPI7RJGnbQrvdNj212YwMfAjC2NdJhpEgm3Mik0tQc8gaE6wx25LnRuhjZ3cHu80mBv2BWEYyrL1BV0CV1y0VCop7kXlR5KPba+kYRstSotvv9DHyJvjO936I3oAgOkImBfz6zddw/col9aceP3UOK0dOYX5xWUCVNWHfI0121EuaSktaurvf1ryzuSyKhbJckKk9NRJa9nuyN9WXHJfsZaVcEeCjXJdrSMMlMqiZfF7MarlAWbQBqBkC7lRKIJMZrt1eT2vN/7aTxqyLGxCsFe+T8XCIHAGxjJOMoy1fdsIWg8hXNp2V0y+ZxAI3JwZd3F+7j1q5JNBP0CgTp8DXf2fY40oWn32cXN8sezdt2JG578goJxMpREEkuSwl3FpfbqZQ8hxGKFYrMkna3trUBgxNi7hOU5pm+VOT78rx5AuY+FOk0mlcvHRRMUl5Lgydde2Uoo9SiQBpm12q5jOTyhSQTOe1tnvNNqxEGjMzc5L/dvsd1Ot13dfcECBbSwA9codaczpcy3RpOsHEdSXLHoyMnJtrSsOwXDKB/rCHerWI29cu48P3XsP92xcx8PLwU6cRqkeVhkpxj+qn/8787O+Mgepnr2F8hrgCX/QKxED1i75C8fjiCnwOFYiB6udQxD94ij8AVA8Y1QsXjmJhpoTFhSUZzfiSHaaQZtRHIm0yVNkzGhAclSSkJFt1yOjxIZ+AgMChWGJ8B7McIyAIH/Sakp1TJqUdYuq5CAhAhl309nfw1i9fw6DXxiQgn0bjn5wyQgk61tfXMB57cvulOVCvuy9J5tdf/j6+92c/xtLyMZkYlRkb408xGg3kcEvwYgyGvAMW1RWjNj+3KNaKjBbNkQiqJpMxgiBEq9PEYDw4MP1JCUSQcSRg5XwDusb6vkAfwQP/e+KOZfZDoMceW/Zi+uFUvblJCwKz7B3NFXKKFhmN6YTbxaDfVXSJcjK9CXq9AUrVWXz3ez/Axvo6hr0m1u5dx/bWOnLZIk6eeQ7HTp3D4vKqAAzNrAjsCL4IpgnKCKhoUsWcTs5rr7mHlM0cT/b6+qjWquj2Omor5vs4NsOoGgaZEmAydwSB6WxGAI/rxnlubm2KVWbe6O7uLo4cO45+t69aHObljiaTgwzVoTFwchJI8j5hpJGyYYdiFrlO7F8mu01jJtaK0ljGBim/NJigUauh3W6pP1UbBGOyxkaizLlQNsuYIJpbseYE3qRECTZ5zd2dPcX28DqcB99LwKyxUgZgmb5VvkdryrlPeK9UtKnCGjFaiL2sNkF+GOFXv3oDkT8RELUTZI5zGHZ3sbI0i057H+VaDZkcwSf7gYFafR6RPgs23KGne2tmpiFpNDc1uI7dThepjLmXuH4m/imCOzA9qjRTMhJtW+MIxi686Qj+dIRuaw/3bryP937zGnrjDJzcM4iSSh2Kgerj/lp9yPljoPqUFyC+fFyBJ1CBGKg+gSLHl4gr8LQrEAPVx70CHw9UrYhAk9DNxfnzq5hvFDE7M4fjp07CndI1NqU8RyeR1EMyH/D9yIA0uqryoTnhJNBqtwTkyHaxB5VAglJFPuxPPV/XYDwIQSfNcMiokvVMZRmZso9hp4m3fvm6nHF5XcuhG6phVIfuWPmpfTK70QS5JEFfW8DsxRe/jVde+Y4ccVNpyiWHSKs31hbIHo7Hio8hs1guFzEYjGRoRGCWdFIyT+Jx6qW1LAEhgj0naQyYOF4yaox9YT8n52+FzNvsG1bQtjXHQbcrQNzqtrGxtSHQZcCshXK+KCZw7JFJZX3G2N7ZhOsO1X8pV2NYMtFhX+k3vvU9jFxfBkTuqItRv4mrlz9EOl3EhedexpkLL2FhYVmGRLONOTDblrJesriuOzJsHCzJpnlugkz2oyIKBd4z2bTksxSjsk+S76P8l2CeII4gkutLUCf57EEUDX9HpjmdMDmsrGFvxPzQRbGunCtlvSmLYMoAQDLrlvJOGXuTfXBO/pySXwJ/zp0xPmQmCTw5Xh5LyXWlVJIs96C71PSnhuwzTqh32Lg5cwPBUb8nGVtj9GXJ0IsMZRBRLjsV40twLHacomLbEaMpJta2VU/ek6VC3ow9CFQPZc4GkaTMiXQav/jF6winHiKLGwIp1Gs1BGOC9SlyWealppDLV2A7aQxHYyRSOdj8rFgJLoFqkEonxaiqb3XQ10bO1J8cOBwHWgPeT2RUy6Ui/MiMRRrYqwjjAAAgAElEQVTgkFmxA8AOFLXUa+/h8sU38NEHv8TAK8DJnUVghzFQfdxfqY9w/hioPkKR4kPiCnzJKxAD1S/5AsbDjyvwKBWIgeqjVOmzHPNxQJW40iZHg4Tj4cKFYzi6PINioYTVo0eQZD+d66tHNQopc00KuDjphOSrdMkl0CD44osggoDCuLBaGI3GyGeYKZmHx1xUGdNMBTQmEwLWqUAo8yCZo/r+O79Ee38XrlxpszLoIUO2t9/E7u6OGLDheIBihj2zLgbdjpx+v/dnf47nnv+6nHrX1zcEBCqVMubnFzFyDatJuWk+nzXuv+WagJBknr4BxblcVoCJIJIGTAQ2hyCF0SuMauFL7FZABtVFsVQyhlDeRBJndzzE5s6WwHGr1ZIhj/o6KYuWA67pHyU4Xbt/VyCO8+C/CfI4R8qRc6UaEsmsZLAz9TJ2N+/hg3feRL5Uw4lTz+LZF76tSJ1atYZ0KiMDJm41GGMgw8qRUSWAptGQzK3onBz4AkOHwDSbNH3DHB/HwI0G5pjSPZggkP287Ickg0rWHA7n6glskd2juRB7l30yg4OumFGub8q25aDL6/P8HJdlJ8Rekqkl4Gd9WTfKi2caM+pFPTRqUtxRLi/5sdKLCDZpgBQykoXyY5rechPA1rk5NmI4MpHs7yRYJRtMoBpMp2JmCWSldNeaT8WkU2bNvlyOh698oSCn5mzayIP7g4HeozzXbleSXt5bv37rV4rtmUxtMad0Jc6lLIT+GLYVojHTkHSbebmUzLNHdRoxpmmCpG2MvNLZlNj7iWf6TgnwKcmmcRXZYTpk87r83HAMlIzzUzbxfH0GI37W7EDM7t7uOibDXfzzf//f0RulYWXPxtLfz/JV+Tm+Nwaqn2Mx41PFFfiCViAGql/QhYmHFVfg86xADFQ/z2p+/LlCK1I+pB0lEFohIv5hiAdZ1WiI555fwdHFeSzML6LamIXlsBcxh4i9bnZCD9Nk6yahL7aJ+JRghyCApjYyqyFIAuBOPTAThSyVAAIiganIMqDDuPdGGPcJpAZwxz288fpPFLlBiyeiuhxdf3NZtNtdOfkyl5IZoGwWZX8rgWKpWMP3v/+X+NoLr8CdBHL2pTnNxHMFyoaDocBJGPkyhiIoW5xdEMNHya/yNskE0+DJ9TCcemKOI0WXBKhXKwJGmWxKACKVcgT86PpL6XAwNVEqwdTTmNq9Lnb3dtHudA6MpmjkkxA7lojIXqbRH3bRbu1jv7UnZo2SYdZS5kGpDJxkFkeOn8Hc7Dy8YRe3rn6Id955A6m0gwvPvYRnnvs+FpePqM/R9IHyRUBsWGGxgylj0CNZsmcMqJhVSiaSbHci5YgZZvQKx0/gTkk2AT2B7Ngdqg/UD0IxynSaJSimtJtAi0zsNGAsTgoBHLF3GoVlSbpLAyz2WlLuzPqTweX8aObEe4XgkvXl+HlMMpOG5dhaPwJeyoM7e03UajXkClkZC9E/2rDPRp7MjRHOj07HhUxWMtrkAWtPlp89rPzDMWdSCc1T/ay5osAqe5EJaMleUj5N1pRgNZGwMBwMdB/R+Zdz4ngynHcY4fLlS5o7kFRvMc9bKhcwnQyxurxAnhqjwRjZfBHelJ+zBJwkZcfGAZufF64VN2uoAJAhWdI4IAtgH8TtcJ6K3CEDm0qhUZ/FvXv34I9dmTE5KeNE3d7Zxu7Wdbz2L/+A0SSNIHWSpOvvuP4eLNDj/5qJr/BbFYiBanw7xBX46lcgBqpf/TWOZxhXIM5RfQL3wL8CVZuE0gOgSvmvFQ3x4teWsThbV6bo4tIRGcU4TlLSX7nA2mS9bAFJPpwTwTF4hHJNAjFKK9nPKWbSY4ZnWiCFD+L8m/8jA0nHV/7NPtJiJo12cxfbW/fw3ju/xH5rF8kM2UuyVTkkUglsbe3g+vXLmJ9f1QO6NzFmPOkUczdz+Ou//TucPHUBM7U51OfnxJreu3sLvU5H8TG7Ozv6GdlZAkWaLJGxI1DlvNiP2Ov3YUuGCkmZu722wAMNkMiM8loELcy65Nx5HvZEZjN5AbJ2q4lUJonm/h42Nzaxs7MtgFMo0YAqh71mEzXG5TjA/n4Tw2Ef/X4X2XxG46OpD4FWLlfGj/7ib3HkxAkMen1cu/whtjdu41e/fE0g78y5Z3HkxItYXDmK2ZlZzM7O4u7dOwLt3ETgerFnMmIGp+fKNEnS5EFf8mXOjYBL2aBWIPm2cmqjSL/jJgJjUrghQDaUJksESuORJ3Mi1oTnJZil3JeZsWTWyWgaZ2UD/gnWeV0aWPHFdSOoZC8o43sOwZ8iatyxomLYp8pzd9ptOexyDpQvz87P6F7b39mR5NoAPZpSMeKIebwTFLJpzYObK3TuJYvONSKYDUIfCRPAo7xfmmRxvLyXBYATCRw5cgTr6+vabOG4aTCVy2XEXtIETGC0WNaGwqWPLmHieygWapLGu2NPMtwwdJHPZrCyvHQQw5NGq90VE84YG94HrDFrS6B8CEgJQjkXglZm45p70JEjNDdJeBzv11a7LSOyRGRhr7mjTQ6ZmXkedjeu4P/6L/8rRtMUnMIFhDaNlLgJRTMl5iRTNhy/nnQFYqD6pCseXy+uwJOvQAxUn3zN4yvGFXjiFYgZ1cdf8t8FqiEINhlOQ6A6wgtfW8LK3AwajVnMzC0hW6ior+4QWBjXViNl5DM/nXz5M/JEJvbD9PpRjklpKJkqA+oyYjfFokVGnkrGjkAv6VjwBn3cvX0F1698iP6gg9Bif2QS5WpVAGVnZwf7+3tIpXKSRgaBJ4BE4FEpz+CFr38LL3392wLYlCfXG8YBl4zZRx99JOBh3kfmqwQrhJGlCryWxFSR4eKjPFlbMn7Ut3JOZFSZpUmpJ5lE359gc3sdtUoN2XRa8mYyq8zg5PGM3Vm7fx+j4Ri3790Ri1uvzWhc3oQxNJR3jsTQsZ+U7xG4D4ycdnn5KI6eOIvhaGTccQMP03EX//jf/g+xfUeOnsFzL/4Ay8urmJ2bE/hTDIyyRtPG8Id9t4mEWEH1a9oMkAnFzhHYMHN07A3Ra7eQzZg8VIJegnXm5GpL4aCXlvmlZLQJUE1eLiWqvoAVz0dAmSFQpYyVcTUWe0w5T+NmKzYzkzFsehRhROk2rz8eGQfiqa/7ixLwDBnqwDgT8zzVYkH3jOWYCJkRs1UZTcOIloP+5/39fXSZKYpI8uwwgK4502iIoeV6cKylLPtOTb8t+z2N+7Ev8L2zs6uxE2TzfuB9STkyGe9KtQpv4kpRkLATqvH169ex19oXm8/PB9noYjkPfzJCt7OPSrmMSrkqA7Kt3SZqM1QnpDEam/xh1oLg2Tzc2JJns4ea92PgU6lgeqDLlbJ6s+fmZ7G9tY2FhUXJpQOXDDmQzBjAPx2NcePKW3j9p/+A/a6PdOU5TPk5jYHq4/9SfcgVYqD61JcgHkBcgcdegRioPvYSxxeIK/D0KxAD1ce/Bh/HqMqcJXKAcIgXvraMcyeOIp8vKkd1fnH1AVN2yIpSTgo7KTaSYIQP+4wWIQNk+vEM+ODxBAWMsCGqDcKpJMA0LdpvN1HIE8RO5XrrBD6uXHkfVy+9h6FLJi+QMRKBKplGusuOXfa0QvmjBFMyagUwN7uEM+efw7Nfe0Wuv2RxCaAYS0NZJoG0GDFKksXuAv7koE/SnwpMMVeVY2QWKIEL+1Sb+03MzjQEOhyBcogFLZdKigVh/yjHQXBx+85trKwsSM5LkETgw/GOXQ9RQFMjAn4CPBeDERk8W3E4BFHsU6TkdDKhAZCDZ85dQBg58K0IabrAToZobq/hFz97DalUBidOPYNXvvVjuTKzd5aGRmQiPfahMtM1mxPoZu8t6T+TdQoxhEbKa+pQKNLkaoTAN8eQDScwpsyXYIibCTReIvhjBM5hrAsBNI8xUSmuAZehYWMpDaehkbJWQ9MPynNyTJL7Mv/WG6vm/Dk3OsigcgNgwkiZiadzk+Xmq1ooqg9V1ruA7jceS2ab9xvXQOZeBPuKzqFTNE2L2LMairVnrAtZ4rLyUAmkLbj++KDPlvm6oXEerlRNb/VBliuBIP/N+5FMKu/jQ1n1jRs30GztI+FkUSpUxUZzE6JWryBhQSAaYaTe7rnFZbGqdorGY6wP+7M9MczcVOBcyaSzr5XjJhjf32+ZqBz2fZMlljkxZcwGmKZ5EyMU2N3b28VcvY6bV9/Gqz9hjyoQphlPQzb16TCqxkX5X1+HPeyf9Rvud8/L8/3uuT/umN+97qOM51HO87D58DoxUH1YleLfxxX48lcgBqpf/jWMZxBX4KEViIHqQ0v0mQ/4PaAK9qjy0ZxskYsXv7aClfkZLCwsoVhuoFCqwHFSsCxbYIZPzmTH/MgSQFIkSuAjL7bKyIH1QG0xH3OqB32CKz6w0TRI8l8rVC8kJbL8ck8lbNihj0sX38Gbv3wdoeXL4CmZYh9lCsl0WtE0/tSAEvVxStaZlAyTOaYEb3/2wx8j4aSNtDdfQKVM1s5Fu9WVmY4Gjwjj0UjZmAQ2ZFXZ8zgzMytwPvZcGd4QWBH0lfJ5E2lC8yRvjHwhp+NLpQI6nTZ6/ZZ+T/C0s7MuA6X9ZlOgk9JSb8I+yD4aDcOoDkc9uNORZKGaiz81vZy2MdY5deoMIh+YBiGKlRJm5urYWLuF+3duYO3uHbQ7PTzz7Mt4+dv/BidOnBaTyr7aw00DAibOSeZDPoFMoPGmyYp22kbGS0Mj34fnuyhr/oz8iQQatba+6RslgCTgJwAlqGRfK5lX3i1kFckIcyOCbCKBsgHcpgeXIJEgXQZGiCRJJpvI83IsvJcONz4ILNmjSzfdyMJBDJDp+6SklRJjmiNxLjw3x0iGlL2nzP/VehIoep7mzpeYf5kz0YCIKoBQZlYcL+/bwDIbLAR5zAbmfUJ5u5yMU6mD84RaJ/apmh5brpGpR7vTxdrGOhAlkM+WEMLCjetXcfTYKo4dPYLrV68gk8piZWUZR46fwNWrN5DIZlU31pJAlXXh+Fh/vngP9fvMSnUO+p8zGktHvc5GXt9p9wRoLZ8SazovDw2jnkoKqP7s1f8Te20PyJ5le/jvANVDM7XP/DXy0BM8CqB86Ek+5oBHOe+jAMwYqH6a6sfviSsQV+CTKhAD1fjeiCvwJ1CBpwVU+WDzKA8uX4Ul+F2gSqZKiRdRAo41xnPPzmFppo4jq8ck+83kCmjU58UOHuY6UpJYrc0aCWYYiD0lI0igQ1dfPtybTE4HlI3SFZbAgZmX6QxjUIKDB3TKKcljhpi4Q1y5+Bu8+dbPMZnS5ZS/SCBfKMJKONje2pL7LF+SFsuR1zilZjNFRX/81d/8exTzFVSqFVQqFZnm0OiHUt799r7+Xakat1k69iozNDD9ku5ohAzdiUsFATUBnSDE/Oyc3ICDiYtUkhLPtHoa6WjLzNUomMKdjDAaDjEa9QV09nb3QDlqMpWRs2wAG7Mz85KBDsddxZ8EUQj3wOhIAM5JSz5cLFfh9odi4n7w4x/hZz9/FZ43QKe5id5+G1u7Ozh97nl887s/xsrqUfVTkkUmWCXzxjmxV5Xj39mmg3BegJNrQ1BMtpm7A1w7ArjRoG/Y0aQxeyKg5O95PpoGcf0OX0bWaz4rvAcI7Ng/SvjDnFECyFDxMGSCM3KzPXThNdE7A9NPGZgNDI6dYyK7StDI1eW5BObGNEwCnDBCJmMAIol5Xp+AlGwuxyY3Y91fgYkJYqTLmOZECTGXZK7JOhLMFdJGWkug6EdTVKtV7Lf2FVPDcRHYHsbacPOBjCXnQgDJHl3Kcyl9Zu16vT5u3Lop6S83GexUGu39HW1arCwtoVQo4a0338R3vvktpPM53L57F+3+QC7UHH+r1dT8CDqZn8vxknHmZ4nGUIxvUm6rbaPb6aBWqwi88rPKGiRl7jRAuVo0cmHPw62rb+Pdt3+C9e0eUmVKfxlPQ0Y1hE/5tPVwM6VP8z34h4Ahz/cowJG1+DTX5vse9fy//f39aa71MJb4k8bx2muvxc+wX4X/84znEFfgD1Qg/pDHt0dcgT+BCjwtoPonUNoHU/xdoMrEEco2LTBTc4Qzpys4fWwVJ46dlAEMsWEuWxRryQdpPtDTobXemBcoI8hxmA3J/4WRWDv+jI/ECScpQKE8S4c5mgMTE2Lb+rmyI5MObCtCc2cLN69dwvXrF8U62om08kQFwqZT7LdaOj/HYPpiDzMlI6wcPS0g+PwL30ChWMLc7JyAGuWh7OtzDwAcQWY6QxY2wtR1BZwajQb8yViGO/kiM1KBgA7HjoNMMiU5bMIGGo2aDJDEjNo2bt2+IQnrxto9pNK2TJGmU09ghnNbW1tTvyydcoPQwuzMgoA7mT325hLA3bt3B5VKTRLjfL6E/miM2UYDX3/+RRRLFfQOGEtSrK/+yz+h09rHXnMPx0+cw4//6j9i9chxgVD2UtLMh+CR7CBBjmEcGRFj/mZuLLNDWReCQvYmE7QmLBMzxPnX6zX93vR7UnI6FfAimFtaXNJ6EVTy92T5FuYXxKKThR6OR/o3gR7/sD+XQJROzWQ5CXp5PxDsFg/AMxlZAtAjR46ql5aMKhsvWSeCZo6pWiwrtkfmSQ6wsbkhMHrI2nItua47W1tifPlzMveHvyfA7Pf6YroXZ+cM4LUt7HcprTVOwstLK9ja3tQYGfeTTKUVsUOHZ25AyECMfbmUI1tQDyzvwzv37orBL7KPO8XImbTk14VcHmdPn8f62j30O20cOX4c23u7Wl+CcDKmcvelO3KpLAOlW7duY3FpUc7IhsWlfNk8+uzt7WFmtoE7t2+rL5nGT04QwQ8mAuXcHLKDEOt3PsTrr/4X7LUnCNN0/X160t8/pe/Uh801BqoPq1D8+7gCX/4KxED1y7+G8QziCjy0AodA9dPskD/05L9zwB+z0//HnvvTHP/bO/yPc/6/36NKRtUAVUp/z56p4sTqMo6uHkV9dlHRGmRxCKjINFJiSuBSqtTFviWdlDFTYk4p2aqJq4d1gqfJ2BNoYS6o+glDX26/NKZhLIfkjGRdkzb67X189NG7uHblIkbjnsAi8zXYNzhiFMyBvNP3CPTGcBKWmCeynIXyDM6cOo9TZ86jWm2ImWR+JmNp2JeZyqSxsLCAq9euis2kLNgbG7moAPSwh0IhhyACmnt7KFZqqFbrCH0f9VoVS/ML6qsluAimRnpM+XJrbxed7j6mnovdvW247lCcIPtpl5aWVC/XmyKdzqFUrqLX6T/IOGWva7vbVmwNgdlw4iKTyuD40ZOScfJaxTqdbm2sLC3g7q1reOuXP8OVaxdx6txz+MY3f4xTZ86iWqmaOZANTaaQTqZ1+yVTZJK9B1JdsoAEmHPzc+or1caCT+mpiUUh60h2m3Pjtfl7bkqQOVxZXkGrvS+W1ZuOMTe7IBBLlp21plzVZ/RPliwkNP+5uTltYBDQ8fzK340sAcNC3rgCkw0/NOOi2VM6l5UMnVJY9mny3NUiGUPWMKk1J4PK8fFF8MgXwXo+l0O/wxzXkrJIWV9KdrlpwA0OOh+XckW9n/dNtpgXcBerPQ10Tv08YxyKFVd0YPykzRYiVIHUSEwnDbVu3LiOQrEm1+eA7tfc0QBw/uwzKFJGPhzgjZ+9im98+9u4ff8uUpmselJ7vYE2E9iPzBq3Wm2ZfymiJ2HyWyWfV+5rJPOtQwkw3alpqEXpLxlSl6x+FKGzt4f97Zt485f/hJt3tpGuvYCQG0RPqUf103wHflXfEwPVr+rKxvOKK/CvFYiBanw3xBX4E6jAnzJQ5fI+CfDMSBqbJi7Rb8XTRBbsKAnbGuLM6SrOnjyG2cYccpT+ZouwEwSEGckTCS4JggYjT8wWgapepGYduv1OJUWk9Nch2JSU0/Sy2g4ja0xv4WTqyfG2NxxgrlrFoN/GRxd/g6uXP4TrDRCGZNGSKJYrGHsTyUh5DkqCe90ekmnjNky2zk7ksLS0im99+weYmZ0VqKADbiaV1kO9N50IpJHBpDyWLCFNhThGSnRzuTS88UBmPiY+xVKWJ9fj6NGjSCcTYr4y+QyG/aGcXxntYoWBAOrW9oYkwIyIIYDhuBj/wutS0pvLF1AolMUykr1bW7svs6LeoKdja/U6hmNPOZ7uaIxSLotKtY763ALy+TL2m9sYj7q4dvVDvP/+Ozh6/DRe+daf48TJU5o/x0oww3NNPMpcDRNK6avyTqXthvJsCdxZf9aSLGwuzWgd4whMSS6zVbnRwF5OmkrRRIkbDWQ3yYYyDoVGVHQnJkPKTQ4y07WZmq5H0Hi4AUBGdcz5FMsydmJvJ9lMSxmo9gPzJ0mF6VacSgkg8v4huKVEtpjNyUiIpkl2wjCrZHZJ2RN8cpwClzSeSiSNdDZNgyKaPzk6B8GwmNTgwOSJfbzlCkZD40zMMRujJFtjV0+yTaBuHI6nUyOd5mYJ7xmae3Gdr1+7hnS2KAY2ky/KsOmY7peUerbp1ptLWRhNPNzf2ISdTKqWrDvl8AT23Ag4vM+uXbsmqXan05WRUo5mY34gcM8aFAoFONwcIqMaAePxELk8M4bbiHwfneZt/Mv/+/e4vdZEqvw1RA8YVUp/+Vl8uPT38/q/mSfxXfZ5jfVxnycGqo+7wvH54wo8/QrEQPXpr0E8grgCj70CP/jBD57ck9Rjn80X9QIECiEsAVULkRWIxXIiB3Y0wrPPzODokRUcXT2GXL6MYskwqZl0QeCCMmE+vCvKJWK/ogUrRTY2KUnpxB0hn8sKaEwnZH1s40jruUgmHTGZlHDSTIZyUTJlnjvExO3jw/d/jbu3b8A9kITShKlAQCEpqZGJCiQcmCrR0VemSoUSlhaP44UXvq7MVN/z5MBKoyGCZIIVdzSR+RHPoV7GQhalchF7u7vK6uT4aNwkcAAa84wVi8P4F0pVZ2tlgVtvEiCRSOPWrZvY2dnC8WOrGHS6+Jd/+Qk8d3DQb2niT3htGg05SZo7EXCxfrbAI+Wc6uUlOKMc1KakeoRnn30WNnNrS0V4dODNZrG9s4E7d2/CHfXx7rtvYX5pGT/487/D3Pwy6vVZAa5MitJt46jMnlyydcmkLVloNp0TsyuX4lxWYE6Sb4JymltFlFEHRiYsEs8wrQSilOeyD5WAVLm57EcdDhRpw3FznQmEGUc0DScCyQSQtVpNUUUE5zMzc5gGPhKppFhDglWBVvZMHpyTUl2+uCFBJpQ9xmQVebzOP52i0ajDc41jMQ2ouClCoEY5NXuMKfllTSlh5qZKu92RERNBJll8AvRkgr26dOQ1bCvPwXuKrDvddwlEM6kU3FEXFWUCE+SbWB++j9cu5EpY39nCvbX76o9OZHLI5agasBD6U5w8cUJRP3u7O2i1dqRIaHXZ35pRj2sqmxe4Zw1Cn/3azAM25lWcJ+8JSbR93zgEB1NkcjSc6snwi5tFBTG/3JiYYDgewEk62LhzCa//899jd28A5J7BxGI8DTem+FmPv1qf1jdyDFSfVuXj68YVeHIViIHqk6t1fKW4Ak+tAjFQfRKlJ3vKh1bDqIZg3x1TVB04cHHhfANnTp3EysoqbDslxqiQK8LzCG4c079HJ9npBIV8UYDGCwJkMjlYoY/hqK8Hfco+YdFQyTCwZOsodwwDMo6+AALjasg6MnsS0QTXr1zE5UsfYtQ3TCPPXao34E6n6r/kzwiUKTkmo0ewTQMfSmSXFo9iZXFFPaXs3Wt3WqjVqgJKBC0cBx1T+SLgIlAlcCZgSNoBJl4fuWwBlXoDyWQG2XxJjsL9dk/gM5uz4TgEcBnYyQTee/ddnDp9HKNBF+vr93H18mVdJ+EQGLNH0jgd03uW115ZXcV47GEwNDmg7JkkcCVrTKbs2s3b+PMf/yU8d3rwPjreTjA7U8f1m1ewvb0hd+SrVz9CpV7Dd3/4P+Hc+Rd1TmaSgjmsXE3mmw6YR5pHsZQV2KNclXMiy0jJLtlsAkkC1WQyobVhnypZTUUP8UwHjCpBE017OObDvFZKv7lBoIzcAyfeZrulqBxKiCXNjYz8OGElNf8B3XTp1stc2CgUGM0kjMT5X4GrZdhu9mfaht3keA6vz39zk4BOv4wb4v0gcy42jQYhvAn7gRkZZEAvN1h4n7A+ZIn5e4LVdruFBHOAI1vXI7MpaXC5BCeZNOA78CQ55jUpJ3bHQ3hT06PtWCkxopevfgTbSqJSn9M6EHhXywXMz86qNnQUHo668DyCYUgiTEOwmblF9fga9+Wp1pUvjuHQ7IrXdcc0+MpIdcA+a/43+565UUDprzYyyszPnaI/GqC7dwev/tN/xsZWG8nyi3DtAEluLEVODFSfxFfrJ1wjBqpPsfjxpeMKPKEKxED1CRU6vkxcgadZgRioPonq/49A9ZBRtQIgYXkCqs+cO4Pjx08ilcqhWpvDlGwc5bQ0MxpTCloAmDoCAybUvAc6xRrn28l4hEqN/ZVZPbAT4JDZ44N3EEyUUUpTIwJOPqhH8OFgqh7MDz98DyEB1UGeab5SheuHMtshOCLAPVQwEpTVanWUK7NiFsn8zTTqYnSZSzlxp7i/vo5MPosax8NXFOHu3buS2TLeg1mug8EeKhUT87K9s4cocHD27DN6wCegox3tcNTCzFwDpXJD4OrajWtwEpDT6+7utuaYThexu70nEFar1zRmAq1ypSJA1Gm36RWk3NFmc9/Eu8CGk0xhdfWY3GMjy8K9u7fwysuvYDzoY6+5jW63LampYwXY2dtGvz/EX/zNf8KJk+eRSeVRqVbFJG7tbSv2h8ZXZLyrRTKp7gFQTSKTYRSNAYoC7GGAWqWMtfU1zM3OCkRyvIyZoZyWK0vjK6pGCQwJlLgGZFJZKx6v9WWGKeNfgkD1bLVbMtRizyx3Q7hmhVIR++2WzqHYmCh6YMxEAyPWj0Zc3GigwRVrzJoRpFLaSokz59jt9E12bIbOwHT3Neq+z1cAACAASURBVAZVBG+hP5EZUqvdfABO2edJwEn2lGMlG0mgyk0XA4qzisaRBNh19f6NjQ0sLs5rE8Ew0w56/bZAvZEIJ5TP+857byOdzqNQqaHb6aJSKSEKpyjmDWvNeCCOURL1UhlW5Cj6aGFlBbvbu2Lsy6UiNu7fV48qJe3s+y0WCwKhVAeQLQ8I0NOMzMkpX5i9x8yEpSlXhECKhQmjdtau4o2f/AOu37yPXPVljJ0ICcn8Y6D6JL5ZP+kaMVB9mtWPrx1X4MlUIAaqT6bO8VXiCjzVCsRA9UmU/2MYVYo0IxspZ4pnztZw+uQJrB45KqCaK5QR+IwbyQmsphJpgR/KZAlkKCclYKmUilhfvwt/6qHbauPEqVNIZ+sCsfwCJ0CRRFG9ckZqyvNQYpvLpJC0Q/z6rTdw6YN3xfwZ9iyFbLGMwXAsZ9nfBqnK+XRdNGZmsLBIkGcjn81gZnZGEtGPLl3G2r0tTMmelvJYXFxEqVTVeclcESDzwZ8MGeXHg0FXctbt7W0kbAut/SZG/Q6WF+exsrikuc4sLitXdmdrF7VGVbLOd997+6An1sfC4lGxZ3TYJSNIl+Nw6gtoUbrpjcZyhvXDUGCOESyUV/tRhAsXnhPQ5XXKxTzG4wGau9tot/cFhAmKU46N/qCLwcjFc89/BxeefQmnTz0j0LjXasKdeur/LJdrkuLmko6ks+wVPZQYs7YEdabX0hfQ4UVLpRJ6g74ieQhUCQAV8RL6ihPiqj3IxnXIZGdlUkRDJLKDZE8JGAlQaaBElo8GSgS+BITMACW7SVdbssp0xuWY+CKQI5DkHx7P2BjF3+RzOjel0oeSWLKkBLHstW3UDaDlLcV/kyHmJkrCMTEz6pl1PfW9EuRSjks33fFoiJ3dbYHfUrGkmh9KmPv9nok0mni6XxgdQyaWpl1kY3l9x85orJeuXEQqnUG10sBIvbCRwDKNnbLpjDJ0U6mEXILHzI21Esiyn5jjHQzEnnJuze0dsasEpuyZposx70/Wm2yzk0yoT5vHciFGIxeVfA77zX0kMwnVOpPNYGftOt56/b/h2o27yFVfwsgmUA0EkKNY+vskvlw/9hoxUH1qpY8vHFfgiVUgBqpPrNTxheIKPL0KxED1SdT+46W/Ns2L4OLMqTLOnz6F02fOwQ8ipDJ5yRsTSeafkl2z9bBPt1q6ppLNkazXDzANXOztbMGKQszMzsNJmTxPvgiMUpmkeviGo4FkqgnHxng0okgT3riHWzeu4dIHvxEAJVDiNfKlCkYjus16mPi+rkmzHfY0krGqNhqYm1uW+Qwlw7lC2mSjOmlUyjPqzRxPRnL6ZX8fgRuBY7VaEUtJcxsCDYLxbs+wZsF0hHt3buDenSvo7W/DdnxU6ov4wb/9Gxw/cRr93kDg7eKH7wsoEXzUGwuKTjl27IRAOVk6gqVcOqPx+oGH7c0tARf2axJ0K4ZFLO4+fvSjv5CE1B2PkUpYxi3XAS5d/ACZXEp1LRWKaO7vqG/y5JmX8OxzX8f83CLC0Cb0VzYr2WT2WrKfsV4qCVwRVBE4k+nl/NmzyU0CsqaDcU+9knTYlasvARel0pYt+S/Xb7e5g9mZmQeyYAJcgizOU8x3MqkYGhk4BXRF9gUACYjJmpONVd5qFIkNZYQPAe4hy8n3ZlJZ9c8SSPN8dP3l+ch08g/vB56bYJfnPDRsYm0JKnk+AmeyxMVc9kDma/J2HZtRSAOBWJp/CTRPxrrPxBInCCYDnZ+sP1lV3mvsv2aeLWtC1p/yaG5mOHZawPLSlQ8VK5RKZDCeugj8CbKZlAyRKE+WEdJwIDa/y+vnijofQatk4ZQup9LIpdNySub4uIlCBpf3Fe9jmTsV8jIq45pyvAL1ZLtlLNWTSRZNwpobt/DrX/wjrl69jWz1JQxjoPokvlAfeo0YqD60RPEBcQW+9BWIgeqXfgnjCcQVeHgFYqD68Bp99iM+HqgyxiJpT3D+bA3PnDmF1dWjyOQKsB2azEQyTkqmMwKq7H8ksCMVRRkngapj86E+janHftMQqVQWcEzPozEVyqA/7EnySRaP7r+BQA7Bah/euI/fvPMr3L9zU4wer2M5SeSKRdDzhw/9vWFfQCSYhmKaCBDnFhbRaMyLEVy/f1cAhT2K5889B8dKo1QuY2d/V06qpKP48E/DJAOwEuh02Fs5q9xSgmayeAkrwtr6LZk7eaMWHCvCJLJw7MQ5fPMb31EuJ4Fkv9dBwLgSnzwmHWbHKFfKYhIJdgi8KIX96NIlxbrkMhkd0+v3BUTYdzj1Q5SqNTx74QVMfdYygj910ensY9jvIJ/LIJG0cPPmdZSLJbGrEz/AybPP46UXv4Wjqyex3+qq1zdXZF5pILderoXPfFSfDG/VgL2ELVMkghr+TUDIflXWslKqyOGXP2c2J8HgYUxKMp1QzA1BE9lCAk8CW0XedDsCoTvb20YmDUuAjxsTvDbZXNZKLsvp9IMoI4JZArXDmJqkTcdfGjMF6vElsCYgMz2yIwFXuviS7WSkDOdHoM+/2TMr12Cb5l4R2q09pGjwpVgZZp5OUClXzeYA6Ng8QCaT0LWpBiCoFlvJDNl2B8VSEU46pb7T0cDF3Nwsev2ODKiomk4lTQ3ur99V7y9Nv+j4aztks4ti94MJwXxGLDd7Yb0DKTB7uen+m0jy+pGuWSlxXXc1V9aO9wjvMcqBuQaZXBZDRfJYqg3v9QlVBi7/0DQsKya9t3cPv3nj/8G1m/dhZS9gkqSRUhQzqp/9S/MznSEGqp+pfPGb4wp8KSoQA9UvxTLFg4wr8NkqEAPVz1a/R3v3x/eoEqhS+sse1W9+/QWUShVYdgrlUl0AitrTaRAimU6jkC8hmDIegw/JOWWjkp0k40f5JeNcWt2uyQilYVDCMTEfwQQJPsT7U0x9T4yqO+wrR3U46OCtN3+BO7euHbCw7N1MI0+jIMsxEky6+dJ5NbQlW+UD/8LCEmYa85ifX1CuZafbwtLcHBr1OSwsLGOv1UEQTrCzvaMYGEqXmUXZ63cxHA/R7XTUr0q5sIBsCBw9clS9hmR3PW+IYj6DwZjSYxr15FCrVBRZUq2Usd9qYXd3H43aAkLQgGciqSfPRRMfSknZZ1lvVLGxsSYwQqkpgZfrTWQOpdzWSgOZdE7S4nw2LWlqu7mDfD6DdqepiJIp+0JlSpRFdWYJ3/rWD1Aq1lApN0Deuj/sy/2VoI29qDZjcggOETwwPSKjSnCn/NpECp2eYUJD30TG0ASKPZCU/Mr917YFuLe3twQ0CXKVX3vgTMu+z16vK/k2OXm+hxsNBIUmh7WHSrms8zCyhwz8XnMPDebsHjDjjH1hhmwUMsLGFgAjY0kZMf9mLy+lvbzHCPQ4Pzr18r6zbcqTTbYtx0JWstXcUy8q17hYKAj8UkZuNifShq23aL5EJ+qkHKUp1c1lsrpWEPlwKMvNcG4DbayQqeb9R2Z+e7spcHt/7RZcz1eUkCJ+ogCjYR/Lyyvq5WZ9PZqHBRE89mknaPJkI8McVNsSGK2Wy7DCSJJfnoO1P2SQ+bnhhsGImzpRKLl1lp835txOffjhVHMhgL935xbgdXD53Z/i4uVbsAvPYWIztScGqo/2vfj4joqB6uOrbXzmuAJflArEQPWLshLxOOIKPMYKxED1MRb3wak/HqiyRzUBF88/N4czJ47h2PETyOXKYlMJppxkFhYlpA4fntPqgaTUskxp7sRkZ3ZphlM0ct9sin2JJrqEMtNcNiNAMeiT2QzUFzol2xQG6sUsFlL4xes/xY0bVx70R0bs6csXJCUlK7i9vafYF7K5VtJEoyzMLaBUmUG9PgOPrJPF/koLm5ubcN0pVleOoDFLJ1/2oY4OonUSujYlwMeOH5cJ1I1bN9BqtvHii6+gUC6hVCgIGO1sbSKVtHDs2Elkc3n8/Gevo14twbFC7Dc3BERpuDudhEjnkui0O8rJXFxYRjqTFaBifixltHSOpZya/YI0yaGUk3OjBNWPLJw8eRqnT50VcNzc2sDEJbNpyVDJn07Q3N0Ti1hrzGJmdhGFcgN/+Rd/i257gGw+j06/g929XTHFs3PzcIIQYUSZ8UTXzx30egqQRyGqlSru3L4rOa7vhwKwzEolO66cU2aiIpRcluwk14/gkr2dfjAVs8ceUmbWJhImcoYsJNlLMsY8F52eJVWljhkRJhPfGDXZloCXYV8zAu5cE9adxyuCpt83LL3P+KCxNhRCP1TfKYFvq9OCzXEFpjeWwJhrOh4OsbiwgFZnH+PRAI2Zhq5D2S3fx6xZ3hMDgvR8Xn3EA8rGszQrmggIt/ptbchQ/stNkWZzB5VKVZE9FoycuddrotWmW3DN5LTaPo4fO657gKD01LFT+OCjiwL27DFljyo/S+PpFEtLi+p3tS0LuVQaa2trigY6VB8QrBI0k+kNIsrq+W+y2kbKXUjTfdqSaRg3MdIpC/ub13Ht4s9xf62FUXQCU+qDadcVJuMe1Sfx1foJ14iB6lMsfnzpuAJPqAIxUH1ChY4vE1fgaVYgBqpPovqf0KNKoBqM8NKLyzh14giWllfhJDJIJjJypWUvJY1/GLdCpomgMJnJoMKc04kn0EqwkUlmkLAdsVd8qCYgIoAhSGFfJ42KKJHkg7g3GiBfyMGGj82Ne/jVG6/j/r3bklHKuZZmSoW8YmL4762tbcWHkLFM54vKpGw0ZtGYmUc6nTNyV38qMDw/Pydp5czcAkLbEsNIVpbsFlk+9kIuLi5pTJzLxHUxN7+AwWiscTs2jDFUt4lup4VXXvkOlhZWEPo+Ln74Nm7e+AjFAq/notvtM8FUfY5kytiLmEjn0G13BWCyhawieej6W6k1VBs6z04mZGgpHeU85nDq5BmN2Q0m2NnZRnNnE9VqGZvba5Isj/ojnD5zWnLTZCaHmZlFzMwuYWFhBSPXlUFTMpUwESuJJBKWBUvAnuyzjWQioboTRLIPlWPNpfOmh5b5KbAkSSUbSXDbau+rh9cKmZkbipWenWuIuVSMjQXT65plvzBjZMhM5sUks9eSoIvs6dLiIjrdtmJeBAz9SAwpHY7JUA4HI4HAMJyaSBZJzK0DoyRL8laCM46djPbEn2oDhOfiz0ejsdaeY5LxkusJrDMqqblPB2D2hiYlxeU8CTxz+YIcoMlgsqc6mza5qhPPlUGSx/vC9XQvsD6WHcnBVxm32bLWem3tBnr9odaOjsWpdAK1ahVzM/MYDMaSqytTlg7QrivJ+qA/QmNhXioDRubYVoRCljmsrKmrzwprRrDMsXNDIJ3NCJDTEZmsPsF/PkWWv685s297OGihu3sHH737GjZ3O3Cjk4qnoeOvyVF9Et8t8TU+rgIxUI3vi7gCX/0KxF+xX/01jmcYVwAxUH38NwGde23Fg5iHV8XTUNkbOUhZHl742iKeeeYUFhdXlBcZMmGV4FC9pYwmySCbobMrZZgmp5MGN9SzEvgcGsQoJ3XqCyQQ3BJoEXDQcbVSzIshZNMfY00mkyH2dtbx3m/ewv17tzANPD2os8+Vxk2TwIBjRpMQELsBJZhlyWRn6osolkoCrQQaBFlRRLdXGi4xCgUoV+vqfyQAonR20O1KDkrWTlLVKERkhSiXqwgnBgS19/eU+UqAS8BaKtXxve/+Gab+WADl1o0ryGdS2G+2MAmA2ZlFhJSpjkbqz+z2+qpJa28fjdma6kR3Wtb//v01sXsEJTn2AVuO4oD4h9LcZBK4cu0j3LxxA0eOHsXdu7cFIsl8Li2tSj6bypUE7iinhZ0SC8162gdGSIz/8cau5jk7O4vAdQU2ab5zKCmVo6xt5LoEmQSNZPjYjyqH5UMTrGRaDrOUAJOZPpT9cn6BGHMC1LTYzIk3weLSokAaz9/t9wW2eV72bvK8vB57TflvSncJVOnKTADPcfClCBuLLsfcBMCDXNXIcQRYCegpKWYv6KEZEmyuNiOU6CZtwKqZo6V4JJkeuWNtDDDehoCWWb7pBBl2V6ZMdPedeFMZW7WYF2tBLKuJ7WH/qId8oaie3hs3rqLdaysfliw61QYnTpzC7ByNtbYQSipuDKem01C1YyxOij2lNKsKQ0Rk3AGxuSZvmEZYdKWeYDwayySKsm7Gz3DzgSZgvMecMKIiHoN+3xgzBQO0N+/hgzdfw72tTbjOUYzsBJwwgQR/L9ff+FHqk75hWUN+Rh/HKwaqj6Oq8TnjCnyxKvB4vj2+WHOMRxNX4E++AjFQffy3wO8BVQQmL5MgFB5efGEJR1cXcOr0WcBKgXilWK7oYZ2gIpnKqc+OoTOUUfLdYrPGEz3oETiRbSJrlXQSiCxjhESQxOdAAlSyi2Sx+v2BMQAKJmi3tvHOr9/AzetXEVk+sumCMkH5UD/RQ34ag/5YYCGwAhSKFeTyJczUl1AqlSUfzWRpqCPuVhLNXq8PJ5FWhufc3IxAIPss4QdoNnfV17q2dh/rmxsolAqaT9KykXAcFAo5BBNXxxGodjp9SWcbjQoG/X30+x1kknSftZErlgRUN7a35MjLPsrNzS0BP7LMYuQsSwCJdQlCSBbMPk3JOPNFGe4sLa0IaA3HPbz55pvY3LyPc+fOmb7XMMLS0hIKhZKiTSh3Zm8ir+VHpv+TGw4EvgRTZPHYK0wASwaVhldkWGk4tN9qaq6U7vJv1SXJ3tlIgEljZLSL52I4GGJhblHnOZRxU7pL8MVxyY035HoZAycaFTEKhnJmSosJEHltvg7jZ3gdbkQQNxE8MueUII4xLAb4EmCbLFcCS24wkLEkW0qDL5ltMb7IdsQWU17NPlMnaYBwOPFRb9TQbrXFSJK11wYK5esCrgk4qQR8bwLXGyEka5lKKk6IGx3ZNKOYkpLcDgY9jaPb68psq95oHNTUQ2tnW7VjEjDXl/cH15CsOaOHBKj9wPQM+xOkE8ZYKrRssbYswHg4wuryEvb3m8bQicL4IFDPKu9l3TuOg9mFedWp1+1rjD5zZotZyYz5ubItF2vXP8Ltqx/g4pVLCNKn4CZScMKkslRDi3CXkDh+PekKxED1SVc8vl5cgSdfgRioPvmax1eMK/DEKxAD1cdf8t8FqiF8sTuHjCqB6oljK5LUZnJlIHIQRJFce/nAnErnMRqSVSKzmhdrSJ1su9OR0y352sMMS0lxgxCTMJTUloZFvc4+0uxdDQKBD4LL8agHx/Hx3//v/4r7d28BNqWYBQGfBGNoQuZcZtDrDvQQH9ohKpU68oUKcrkKlpdWJAdWPEpoImcIXsiyEtRENhQZQrBC1sr3TI8jWd5Go4GtrU1sbm4I4BF4zM02FDPCsZLhovmTXHgHfUy8sQAEM03JFudzBURkMW0H+62OmFwCikKpjNnZOdy+fRu7+y0BMTKgR48dkyyUslWCQ7LSlH3yValWNaZiPou//9/+HssrS1g9sqzasQeT8TJ022V9+wNP86mUanB9mgUlxVISHHqBiXChuQ/ZTwIm9u5maMwzGMpEiH2y7PvtdfoCWQScBGTq0ZSjri3AyRfPRcBIoyIynvwdwW+5zB5mGvqQybXBLlS+h2CRfazsFSYwEwgmcx0GGj+lqhw7wTXl2Oy9ZC1pFMR1I0hjPq4/YVyMYRU5Bq79gMCV2beMSwoZKdQTEFaeqgNdlwwp2VgC47HHvmRjzGRbxumXQJxzFXtrheoh9iceLCsSw0yGmz3Zzf095dZWKpUDifFI7+f9xTVeX18XIHfdkdaXDs/Hj58Qk0+XadaGmztcm8FohFqlLnl2ltmtdMzm5yqZxvzcrKTgPJ6gNl8oYG9vF0VeZ+oqC5g9yFyjtbUN4/Ib+DJjypdMNI3v97F79yauX3wbH1z+EEHmDDwnKaDq0FzY8r8SQPXjWE/W8WEvvu9Rjjs8zx97/Cddn+d59dVX42fYhy1Q/Pu4Al/yCsQf8i/5AsbDjyvwKBWIgeqjVOmzHfNx0l+yoxZ7VMOxGNVjR5awunIMlnpU00gfAAjGwYShpQf+iT+WtJIuuQIRkTHHEQs3HCGbykpiKjlu2pjmkMHr9TrwJ2O9x2RvpjEadNDv7uPnr/4z7t67KVOZQq6EdDan3jyTZ5lDp83e0imspIVqtYFCsYpCvop8rgzHSWF+fkY9pwROBIIEHDTkyRZyAtp7e00sLi5gd2NH4I3gQlmnxawADoHq9WtX0drbRTafRaWQRy6fFava2t9GFE0EHsjeFWgIxIiXbFbs2Nhz4Y6n6PeGYjlPnjmL6WSKtc1tyaSZRMKeWPYqMvqHL9aDIIiuwAQ2h/JXyk1fe+01fO973z0ALwSKBEOOgLRkqH6EEydOy/Rod3sf6VxWklQyyQS7gUU5qAE+kmQT7csYyVFPLkFaoZjHdMJ6JVSLQwkw/yYoJTCi9JnOucownZCBdPW7w2OVZxv4YmMZCUMwWi6Y+B/1fE6MbJasN42j2PvKWstR2LLgT7mJYRhVP+S4rYMsUcM+Ly8tq5/VHbtIk531J/DGnhh9GQ8dxN+wf7ZaLWm8fBHELS0vCpSzBgTBRIfD4VigVWxnRHabTsPMaPUNk57L677e3m1hMOqjkM9pzrx/KG0m68kNB8qDb9++i8Gwp95V/pybG6dOn5ZhFPuR2c+ayxqmvjdkvE5Cn7MokVT/KwGsP5miXGSWb1WMLsd6WGvdkxMPBUYvba5jbm5B42YkEKUOnD/vC85xPO5g6/ZVtDbu4I233kCQOY0gmYEdJaWINozql//1aYHqbwNQ/vcfAq2H13gYsP3dsXzc8TFQ/fLfc/EM4go8SgVioPooVYqPiSvwJa/AFx2oPuzB5NPuwn/Wh68/Ztl/n1E1rA97Vp1ghJdfWsW5sydQq88hihLI5gpw+bBMN1/FPlLem0PCiZQpyYdwb2KMkwjYKG/li9JRfxpgZnYWO/tNOQATuFFKWSuXBf4KxQJSjFNJWrh88R28/+5b2Nm6j0kYIJPKIZ3JSzpMJpcxOeMRjYu6AqrZbBG1+izq9QXkMkX1s87O1jFyhwq7LJbIBht58jSYGkb4wDF1c3tHYIDMWL1eF8tIIx8Cs1qtitd/+lNj/KTcUYa4BhiNWuj1m+rBpFkSew8JrgwAsuVi644nyOaKmJmZUy/v2sYORp6LSqUmWStdgy3LkeyX/6dGE6ATJ44pn5NAbDQeo7m3hzn2lAa+sjEpJ2Vv6Gg4EOtG1BEK2KUka6bJFFld2AllsvKc83PzGLljlEslARmCSBr3ENA0anWZSRG0lQtFTCOIFSQjKbCV5bVGmj9B0czMDJo72w9yTfkzAi4epxxSGjMlmGfK8ThoNvdQKRdRpAlWyPG4yBfy2vBgv2k2a/qEKTEWO06GcxqC+lX2YfL+NKyxJ3dfSZvJageB3jMe9uQ0TfG55030O/X/IpRUnNLjQ6l1FIVIZ1JidAmuZXhEsy+HkmhL42UmKxlesqo0M8pn82jTTdhOYUizr3xW9w6ZYkquy5WKJNt0S6aLdLfXxmTiSoZNoH7y5EnD1FKGnS+KOeXcPRlARRgPXGSKRTkPc04E2symJSA1ObHcBJrqPuc9xg0XbozAtjAajnUvCPjLwXmCVMY4a7daW9hbu4mtW1fw7sX3McQSfIdAlZ9t64kD1U8CbX/Md9VX4VjWIZb+fhVWMp5DXIE/XIEYqMZ3SFyBP4EK/PCHP/wfNFwP29H+PEvyMBDKaz3KMZ/nmP7Ycz3K+D6WUbVsWKFlGNXnF/HCi88hncojk8kjkc6KuaFhUsQeN4t9qikwNtL0KBK05OBYST1MU2rLPkPKNX1vqgd7RXwAAhF0RR32esrL9BhPEwVot3bghC5ef+3/w91bVxWDk04XFE3Dc1GmWixUZVxE19YHjGqphnp1HvXajHo3CUqyOWaIuortyNCwiOY/aWZljlCvNQQgElkjzWSeKgE1GT1motLAxh2NkEw4cl6luY7iZxhfMmoC/gS3bt6QFJiZlwSRNEXKMvYklZIk+uy5CwL+O82WjI3YW5smqAh8lCnt9SOxiwRZlKRmMmkZHhF47u7uolSmQ21azroTdywXXLF+CRuddku9lGSMaUrlTXz1QzLzliw3o1JofNXvDVAqFbW5wM2A/f29A9aQ4JPrGGkdOHe6HBN4kuFWf2cQqGYEmYzPoVNvyI2KfEHMIoEqgR9ZWspreS7Kggna8/mcwF0mk5QMmPcJDYEIMCkJH3uUK1OOnBQwk9R4MhGrKwfifEHGQTwfa88eX4I7AjO6NUu6nbDlTEw2mxsl6pENpjJzIhDn2vOe5Nqwx5Tz5YtMpeJ32A/L3s0EN1YMe9nptA/kz7bqzv5S5qfSzTiRtOErQmis402+axHr64wmGmAw7Bvpb4IZtGmsrK5Kyq3e1Sk3GxyBeubwclwUSCezOQwHpu6ck3qjE0l9ZgjiGWdDWfGRI0e0YTEYDtUfy3xWyqJZv0qhiH7//2fvTZskuc4svdc9PDz2PdeqrA0gdhAg2c1pjT72/Df9AZnNR41JJpNJNmMyTc9IPWyuzeYCkk2AIBZiI7Zaco199SUiZM+5kdUcNEAUG8isAtuDXV2VkRF+r7/XI+DnnvOeM7RCKdSchuNTG50e2ss/+a69+8HbFnu3bOEh+4XFvXyg+qd+d/05vz6T/v45r252blkFXAUyoJpdCVkF/hVU4FECqpT7k0D5j7lCXiao/qxL4UGYWYxc/PVKDCps5dpfOddfy1nBi+1b37hqX3/xWWu3tq1YqNh4RlwHN+yh+jABR2GhbIG3FlhCnuvkimvdbHs5XyyVHF1hYGlhDUIxZq1Ox05PTgS+6LPrDwe2u7dtvdN7ls6H9oPv/a3d+fh9MV5+vmTlWs1lTQY5y/mhnZ12JZcMywVrNNpWb3as3dq17a1d5VZiiERECDf7yH4FZGD/ykUBksB3zr9BqSzml7nAzgGSGHM0Gdrjt27aB+//3uIk1VM2rQAAIABJREFUcnmufl65nMPRmc3nY/v9u2/b7995w8JiaPmcb8WwZLVq3cISctbAdveukFxpecbJY0a1skK1rFiV6WJmz3ztGYE9mEBAFIzn9vaOQCDgUIZEk5G1mk2NC+AhJxNzJ6J9AK3Knu2diG0k4oZcVRZzNo8M3bRjKtfWlNsxfasNOzo8FACCld3Z3pazL+DSmVS5vFL1k4ahQDTr59jViS3jWP8GMEpuOp9Lssw46n/VGtOL6Vu6jC3IezYbY0yUs+3OlsDZYDiyfFjQZ6pUKYrFpO4AS9hFxkfGDKAH2MJgqsd0sXCX+wqmtWRx6jJ7NbfZ3MIgb8N+33A5JtsUgIrBVaNRc7XafI6ZiyJ75PDrcny5JjkWYJkdDHpLMWdCxs2c6Q9l0wKnZNaYz5dyXwuhIomGo4H1ul1db2xyEMsDuMSdGekxkm8+L+48UB2YNioq1C5dqz6oDOg95t/0WDMXjg/oRhpNzXH55d/USKZW67Vcf5GCiwmOI5tFIzu786G9/cpP7a1337T58sCSDaMK34wU3DWUZ4/LrkAGVC+74tl4WQUuvwIZUL38mmcjZhW49Ap8Uvp7UXEBn3ZiD1Oq9mWN/SDA+rPiaQILLPRi+4tvXbXHv3bTttq7YjWR3a59XwAFwJkscWOtmk/8zHJpdt6H6jmzG4AL8wBc0Q/Z3toWaKo1Wio7N95FxbqcWi7MKxZmPDyxdDqyH373/7Pbdz7QcQqluhWqdQcgQno0k/vGP6V6xVrNLas329as7wgglItVub7W6vQfxmLFkNzCvDmToqWMewA4PhE7hbLYXuSc48lEc0Y6Wq6WZKwE25nLuTzSk8NDC8tFOzq8Y9Nxz9544xUbD87MW6VWKVWtUW9bq71tpSZmUjmbzRdWbzQtTdZWqFSs1W45cJou7WD/qsyr6rWaGL/jkyOr1+oCKETx7O/t2se3P7QkIhu0KMaNuRO5ApNGCk00n9hkMb0f4ZOySRAWrVKp2d2jY0lJeZTKDRsMBup9LYSBTKMAxzCSgFTAOf/GHVdutMuVXotEV2ZEeUyJPOsenUhyinwWRhKJ7PbWtgArIIyNhLBUslq5oPNZrROZTdGr2azUJHeOMF0KQoFHsl5hEZWVOpvZfB6J8W5vtWVMy5qxP81mQ6/f1zUDmKtVqsozPTdEQsYLA97vn9nO7q699947mj+MNu/f292VwzE9tpxfsQDj67Jei+WCcmW7va7AMvNptTt6HyxpKV+yeTQVW4skm35iQCxgE8kt58bGBj3Qi9lEmzhct089+aTVq3W5+fLZoSeZ9Y6SpV4z7I1ssVzZjes39DMPgC3AnDk6AyYAf+JMqcqAdif55RoqFgp2dHRs6wRZdltAFUfteDmz449+b2+9/BN77Xe/scRuWUIW8YoeVRdF9efSp3rp/2H6ggNmQPULFjB7e1aBr0AFMqD6FVikbIpZBb5oBT7JqH7R413G+y8yf+8i5v+ZQBVJ73ph/+Yvb9hTz3zN9navWhBWdZMdp8gTIesCC8OKpLAhDFUeEyXSXlKRNUgXYYhghgAzq5RYFTN4LYBMuYiscm6dVstOz04kiaUXMpoNbdw/sh9+72/t8N5HkhlX6x0LiyW0nS4OZBZbv9sX21RrNyW/7GxfsUqpZrVaQ+AE6SlxMMwV0AHw6nS2JU/d3dm1w7tHViwVzQIyNZ0UVOxhEAggyVipUpazL2AJ4xtAG4AOZvj07FhA9fbtd+zwo/dtPp0IkG619+zg4LoFAPiNwc87b79n3/zmt6zScCAUIycAa6AIGRjWkp2cngikUj/ANpsBw0HfZunctlvt+5miuLryhz7QOT24q9RG06EY0mJYsfEURg95cCi5NCejmi2WktHSZ0q2LCgriSP1ZsJaIjVGGoy0ld5I2GreR58pvbcwrYBTjKMAUhhJvfX22zKk4hw4BrVD0o1c20fGPejqWIC3/b19Z6AU48TcEJ8H8CU+iM8N1wJgDODInADHfuDLXCrwkX+7DFI2EgCnGA7Fy0jsM0wzmw7E1CBFBtghicZoqEwPMRsSAD42VFLH2LLxAFDttLYFeJGVw+xGCQZPjr1nrTgf5lKuFOX6C6CWSzDXliJ+yHJd2WDQ03V+enys3lvWb2dn25q1pk3HU6s06wKy2kC4d6Qe5TBXsFkSS/oLuB4PMX266s5d/d4OrBI5w7XOg3pwfZydnVmr2Vbf9KjfF8tOXWB2l15kfjy1n/zd39jhyR0bzDsWGT2qOQHVVMk0fx6GShfxvXiRx8yA6kVWNzt2VoFHowIZUH001iGbRVaBC63AVxGoXmhBLuTgnvmKc3Asy9pbiiVC6gij+o0Xdu3f/tW3rdHcsmKpadOFMyLC3Ma5wTZkkgQLhSupDHVmLkJEPXfrpUxguNNepiuxTACc0WwqQMHrw8DJS+k9BQj469Tm46795B/+zu7c/cjFhxRqVixVLF8sCiDPosi6Z2caH6aUY3S29mx3b189sPTJAk4wsqEPstVuCjzX6nXJbukbxIxpRt/gGkYTcOuL9YI9PU+YpK9yTOTJioTYlYAbQIF+Tfogq5XQ3n3vLeuentjg7NS8XGDb2/t248Ytmy0iRbY0mi076XYdqxovbblOJWslCmXUH9u1awfW7fXsyv4VmRzl0CgDI1YrgaSgWNS4YjQ5CWWL0rdJTE1ZfYrLBIDtO5fbTdSJZNK5UOeLLDgs1ez45MSuXN0XeKTfEXksvan0r8IW93sDxdQgNVWv47Cn3tKc59l4OBRDLUdoSWYTFxm0cfMVGBTzmtOauaxdwCHyXTJBPf0bpjpKFupLpk8T8CwH3I3rrxyD6Xv1kAJHrtmHtavVZIDE9UMt6DtGku1et9C8Adlch6PBQH2n1Ig/HD8kMqZakbs0Pxdwovbzej+kK5sqzBeAzrUBM4k0/PDwUJsKSQoLW1QPKozq6RlZp2W5WpPFimEV1+90PDJbJgLF9JGSO4zYwEmZcVXGPTkWMx6WcaNGwu1MrLjyODasabMB8792n6v10mbzqTZZ2DBotdo6PmswmUytXWdDwrUncG7T+diGJx/bu6+/ZL/69UsW+1dstqqoPxVDJRdPkz0eRgUyoPowqp6NmVXgciuQAdXLrXc2WlaBh1KBDKheRtn/e6BKjuraPAu8wEI/sRe/vmvPPvm4XTm4aTs71+207xgl5I7nrFQ+F6pXkBtkmC1urAEkcj1euRtnwE4hdNJVwIQX5MTOAj4m46lYSsARcSWBv7KTex/Y333nb6zbd468OPkG+aLyI4OwIBCIsVEQkCVaEaO6u3ug/ll+JvoFcAFoJhuV42KSg0kRDNjO9q7dPT5xRjoYP2GwUygazrAu3xMQQ05sQdEiAr2zqaTJADvYMqTMYd4Ts9o/O1XfJWAHeXMak9Gat+eef96SFHBqijNxvaNTMbn0LCLdpFYyS4qdmVSt5GJIqJ/MhdYrF+cSuQggubzWanbWPbNyuaiaB5ssU2TOsIKcAxsIgGTmRJ9ma2vXDo+PFaficmy37d7de9bqtATARkOMgNw6AqJlNqQsz7zAMed7/nCy0+Imk9VsOBhau9N2Rkme2SJGmuwyWzkPjgnIwiVZrrlz1twZDkkybo6JR/bL72XYFSf3QTfPcd6wp+Tznj+Go6F6QrnmALcAX1hNJMAYH/EcD0DmeUSOpNVJIoAJs448exHN3HVWqdgCN+kRfcEtgVqAJf2p7ronFofM4JL1et2NQVao9y7i1Pq9ro1HfbHJnPOzzz1n6Qp5MjjdV48tDtA4LePOnK5XFkX0pbpjsrkAs4sEulFvuain1VJqAMC9InkwKCMCiEgfNlY8z4pBTnJpmG3AdlgM7O77b9orv/ievfbGKzZf79nCagKq3jqwdQZUL+PL9VPHyIDqQyt9NnBWgUurQAZUL63U2UBZBR5eBTKgehm1/yOMqh/bC8/v2AvPPm3bu1ctTjwrlOsCBbCKgAeYIW64Mc4ROEpT3XADwriBBpjy4OYZoEJ0ixxl10sZFwH+BFaSlZg1GMIgt7IPf/+mff+7/9W6vROxZoV8RTf45VrdAmJHZjPJKGFPK5W62KdOZ9earbbV6y3b3d21VrstoHIO7pDtNuoNgb+1DzM6VzQMLOfe3r4t5nOdEyAFQIWUGZMnWFkZKQWBpMQAVRhjIlBslZh5a7GHzAeA2ux0BE72trcFIKnFInEM43Q8s0azrmPyMyY/jFWr13RcyTpL5JnCkDpgGK9SCzx6JScCgtSMc9rZ3hHggRXNmaf8TgAwbDcsMGtBDZBBY9qzSBKBP6J+SrWGffzRbR3nmWefVVwObOV6I3fFcArgLEA3GVu9WrXyBkAi+wUQnfeM8zPr22w075v/TOcT1Q+AhZwXQA6LDbgCMLIhsDaugYbAMRw+6y/n4PVabCYbGWII6Z3dMK5cK0S1wFTTbwv7zftYHwyxeK2MqNLUprOx1hPymnkAfpE8w2wCNqFquaaQAiNths1mLmG+IAMw1pPz5MH1jcyaa5u5sX4yUgpDjcsmzNHJmXW7JzYc9KxccNLpW489Zh79qnIkhumMdI4pZl6AdzKIY6TeVZcfqw0dJ0OnhxrwyfkArpF38zzMMID2PPuXDZFJv3cfrLPJgTJidHLbXnnpe/byq7+y2WrHIq+eAdXL+Er9nDEyoPoILEI2hawCF1yBDKhecIGzw2cVeBQqkAHVy1iFTwGqcEzrnJXyS/vmi/v2/DNPWmd735brvNXqHTFf3NTj0lop13QDvlw5V1yA6P38WI8eRPczfwCt3IwDSibzmV29cmB3790V+ELeGeRwYc2Zb4m9/cbL9rOf/tAGg67YWnovQ6JfKjXL5UO9Hwmk5wWKomm3Ora9fUXMFA7ATz71pI4H0ABMwGZiioORUwHWyQOslCxOUvXtAVTov2SeMK+ob+uNhpyM3Zwd2Ab4wGACoAAIabowb7myOYyc+TpOPleUxHM+n1itULSzXs8a7ZYAJmwnAIVaOYsgB8oAplCRgOXHrt+0k5Nja7YaAo/0WjK2XGGTROCUeTz+2ON2ePeufhbokWOtW5c0iW2JuVMFABQLyCdpauPx1Lrdse3vX7ViuWrD0VjHDwqwn4khLkZWC3t5dHxoBwdXxfCVwoJF87nAWbvdFEhkTGS4AFEAHnPigcyXrFoAFg9ecw5qOR9AJnXgffzOOR6nGymzWwMenCsOt+esKGuJLJbnGY9j8b5zoElBOXfJhtcrgUttSpjLZ+WwXF8w5ZwHDsdci6wDDOV9hhj7a/PcBoCfc1E5ZTYwegL6ZK4iJ+c1/EW9tjo7dnzatbt3P7bpZCT5OrJggCqZwRhcwaguNnmpAGfAreWRvUeKNIoWsVVrFW188JliPXCJFpObOodl1vPu3bsCpdSD1wC6i5trhGtAdffXNjj60F791Q/s1ddetlHctvka2XbGqF7Gt+ofGyMDqg97BbLxswpcfAUyoHrxNc5GyCrw0CuQAdXLWIJ/DlSFGslRNWem9M2vP2u1BixhYEFY1k0yN/3cYCOl5eY45zsgCviDCURuqoxNAaClQONytXEG3riORovIrl+/IadV3strAJONasneefNle/nXP7fjk3sCFQBinGxlqORj6JSqT9QxqjWxszCqB9euW7neFAjmRh7DHFjL4+NjAUVADUwdz9OLCxtGzyXSXmJSAIQnR2eSC8P69fo9GeNQEgADMmfOC+OfeqMuRrJ/eqp4kwTYCX4BUKYrm4z6VigEVimWFcETRXPrdXt27do1RaIAKKJ4bo8//piMlOSAXEJS2rd2p6PxTk9PrVZx+aKOvQvvy3Nr5Yr+Des2ngwcA7wBMDwvE6JczipV1zu8XqcWRanN5ktbL30rVKpWrdYEfOqtpm1vbVnv7Oz+xgJyacA7LJ4YSrJAYwyxlrazs6NIG8CpjKBOTq3VajqH4Jxv7XbLuT1vWGDqer5RoU2L9UogEJAMKGMsem0Brjj6ItlWJut8oee4RpDisk4AZH4+Pjq2Gzevq6+TNdExJYX1Ze6FbpjjUmPOgYdMiVRDJ62mT5XNDXqyAaYwsue9vtSTnl5YW3JjuX6pAfFBTqY8F2hGdk7/cW8wtPfefduixcy8Fb3cJdu/sm+1elPXA5+Dbm9kzVZT15zMknDNVq4sMu/Ems2GzoPavf/++wLmsPrI1amrQLvn+mlh9zudLXfu8UL1ZM5c50GYMz8e24++85/EqI7ijkVeJv29jG/UzxsjA6qfV6Hs91kFvvoVyIDqV38NszPIKvC5FciA6ueW6Et4waf3qJKjGvqxGNV/861vWqlSNz8oC6hyg00PHUwTslLFvJSR2Ia6WZZM05zklRvn84xM2B9iNQAfSGOdxNH16wFOzg1zcNJ9583f2Ku/eclOTo8k2wSMItPN5QsCq8v12rpdQBXuvjUZBjXqHdve3bXHnnzatrd2BGLPY08cY7eQ5BLpMXMjJgVgMp8u7NqNawJglVLRumd9STVxwJUb7NL1Wbq4nZVNJy4Kht8TB3L39m1r1Wu2Nt98Yl7ooZ3NbJkmFoaBLWEGxyO5EAOwiHJB7glSnkVTxczQL8m8kAD3RyNFpTijorylcbRxtaWHFqfeBNLNZtOpXbm6J4mqi5NZKlMTcCkWWJSty7et1moCXJhWTaZklWKa5Vmj1Zb3K+Do7p27duP6TYFP1pEDnHW7EIHWrCMbdRmj9JYCIllb6stzMsUK6f91zC+Mntu4KAhMAzZ5UEPmSk8uQI8H80VKq95YM4FbDJeQ6HJObCgADDl3Z8xU1jGc8ZFbQ6S6HPOcnc37OUW5JMvY3v/9e7a9s2PFQihwDQhmA4XrFbMiJMlsklBHWHLWm35pSdjpB67XnfsuxkxJLODIawGNlBjpO5sz945ObDTs23g0UK4w5/7MM88qL7bbH6gX1cdhWm7OQ8t5geWKRQFf2FTqRA8q8m36bjFU4pqlZju7e1IxYJyEIZQctqlvWHBZt5Px/fqLgV3FFg9P7Fc/+4794lc/tf68YUkOgJwxql/Cl+YXOkQGVL9Q+bI3ZxX4SlQgA6pfiWXKJplV4ItVIAOqX6x+D/bu/x6omr8yYiuJsCjkEvWo/g9/+RfKPQ2LTUtX5IkinXTsaL3WFDsIION5gJBjrnCgjQRWYGC58T53YQVg5GGyNn2L5/1+yBqR3fpeau+88Rt75+3f2tHRHQEhDJJqjbbYN3pUYxxrRyNbrTxJfx2juie57hPPPCegCjCAVT3vi5SMVm67ACAnQybeg77A0Xgop99iHmOlnPmAJrnvrox+TYAJTBUusdVKHU2zmC1qgLQ2B2NpJldiAMRkOtPze7s7FsN6zpxREQADFhFgIsCcLPQ3oGw0Goohm87njqXOBWJzp+OxM8qpOKOiArExPlmkSGvp+YxVe2otAyK3Ag7gV8vqDx0O+1YEyMEG09Pph04ynA+tUq0LsHW7PcvlcE/u3O/NdLExuNrCFq+cW3BKBio9oZgX5dRjy1oCAsVoSoaK83JJP/M8tUZaex5ZRL8vAA7W91x2ixSYE8SAi+eQQVMv/gBmqR+yax78G9b7vA8WgArQpX8V9rPTbAnEAsABeJg3sV70d3I9wZ4ih4apxFBLfbKSnwd6LeNj1oWUG+A+Goy1yYL7Lkw71yxs9HjkerWZ39Hpqfp5R8Oe5Yxa5RU1UypXJVtnbaazSGuDXDjw8+YXCjqGczx2vbLK7A1yGick2mcRWaA6OIDLeWKkBQMOA6/Pk/KFCy7Khr7daGbppGs/+9Hf2G9ff8WGi5YtMkb1wb4SL/hVGVC94AJnh88q8AhUIAOqj8AiZFPIKnDRFciA6kVX2AGaT4ungVHN+4l96xtX7Jtff862dvaVo2oeGZWpu5n2AQJrmfNg3sKNOH13gDekjIARST7p4VxgXOQiSGAEK7WGZKL0Ky7mALhQGZsAovfee8vW8cReefnndnx814GcYlUxHwAZANc8Wliv17vfowpQbTQ61tnats7uvnpWAWE3b9yURBjgAYjhJh/2DaYS1jIMijaZjw0GrpAPxP7SuwjQLldKktTyHuYvuW+lYUUYPeTI1arFONEuZrbaRKBIJus7l9tury8Qg+kSHKRAndhRsl19i4leybnIFkW8APJ9z/KFghhpQCJAtAKDTDMkyTRy2y0IWAOg+Y8hwAqnW8ce09tI3+ZKjKBMmlZIfiOxebDGs9nIGs2GpKPkd+aDktWqDTs762umyihttwxp9vbOto1HY40DkwrD53o0HVsqOW+cCHjBaPJCF0vjiYkEDMNSUjt+L6CqWJuSxSk6aXo3kbJGupbOzZAU3ZLP23rlIo0AfVw7kkcXihqDa0xyWJhcYnGCQBmrOCIX87jjOgMrOUonC8m+macYaeoc4Ajs6xpkHdVrO6fHF5fg+L4bMXWgrpIpBw6EK9KGFyL3XrnonDtH92SkNJuOFU/DvHb32Dxp2mg0sdXak3x9NBpLNo7c2C84VhcGnmNxvfA5whiL2hC5Q+2IHeps7SiPlbkzF0nRNwC2QF/yJr+Y6yxdx5aOu/bD7/wne+u9N204b9ps7eJpMtffy/he/ewxMqD6cOufjZ5V4DIqkAHVy6hyNkZWgYdcgQyoXsYC/HPpL3fq/so3bzUVUH3u6SdsZ/fACqWGLdcuBgMAAxDgJpsYDR6K0VitnGFRgTgRDHZKNhgMLQxzdnZ2z1qtLcceLdcCsGKDkMvmAQJ5sXCDs2M7Pbltv/rlj+32xx8IwJQrdTFTS45d2jivzucWLejrw923YFev3pSMs1htWL1es0ajZdevX7fZLBIDLLfcIG8zgHGQF9M7HsPQrazdgBmOBH6QniIlBizASBJDAuADkBTDkqJGcgCM9UYWbGahMjJdXifnBJM7ns2tVmvYZDwAjwpAksmJbBbwyZxPu2dWb9ScvBWmEgYtSezk8Nj29vdtNBxZtVxS76kktmkqgD1fzCQT5Q+Mp3NXxsXWxd2wBr7ngDGmTAC8KFluMjuJQ4Gpm+t186kD52StWg7mrqA81U6nIwkucmnMmRjb8+ifdDJfDJXAmdV6VaDYufmaFYsFgXzWFRYbRhBgxc/IZQGeK+D72rTe9OcqqqZYlNQXdlOmSUhtFwsSfWTQxDz4jz9jA94AZE4G7LJSK4rG8W1lS1vGyX05MjXguiCCBpAJG8raV0rIoYlJcmsupjuKHDMcwHozj4Zk2VzPzBvgnA+pK2sdyrUYJQD9tawlzPV8Rp91We7Rf/Gtv7BCqWwffvSR+X7ezM9JBs11x2YJv0MyzmeFY7IJAXsKmA0CzMoqlq6W2jTgs4RcHVUA58Hr6EFWPTGYome45DJ3uRbn3Xv2y3/4f+31N161XtRx8TRYfilH1blxZ4/Lr0AGVC+/5tmIWQUuuwIZUL3simfjZRV4CBXIgOplFP0zzJSWnuX9yJ57pmNPPvGY7e9ct872FVskRGquZJaTLnGgHdvezr5YIJfr6Nt45hhDABOSSMAJfXvT8ZmYTnJTkfJevXqgnr7T3olATs4HbN6wQf/Y3n7rVXvv3dft9ofv2TxKrNnedbJImd24KJKzQV+9nkhXkf9ud/at09kxy4XWbNat3W4rpgYA1+/3dEM/m8+tXK7bcNBXdAvACAAAOKpUnBwZdkusoOfbaNC1RqOu7EpAWRgUNL6Xy9sijsV4Aap6J8fOECoIlN+pmJNi1Ulw10uLYTyNzEzcW3ELTuXCG83mkvcq69RbK7cTxpY+XsCUwOZ8JrC3u7er98NkO6krkUCudxOQc17z4WAgYMv7eT2/F1MXpTadjtSvmqY8D1As69xgm5N0bfla1Rq1hg0HE5tNF5IZY/4D+Dw9ObKr+7uSqMbLSAww58tcYJrJCAXYIVel97YUlp0cOXFAslgi9sU5BzebHYuSVKw6zCkPgNsHH34gsynF1sh86kxz5/oAqJbox4wiRfMAfOezhRhTpLwC8LHre1V/L/3Hi7leD+NJvegTxml5Ops7x15yStOVwC11QloNCAa8IrO9cuWK1grwqszfyUQAHnnyOasrNjx2ZlAYNw2HPQvkMBzY3u6uNetN6/cHYlOPTroyooJdpUdYucJrTz2xbIZwPSSLuUyY2NQQa+3ndI2ymcNGChOfT2aah5sDGyNEQsE2u9zYXv/UouGRvfzSf7PXX3vN+smOXH/Ni+RyDVcPm5w9Lr8CGVC9/JpnI2YVuOwKZED1siuejZdV4CFUIAOql1H0z5b+Bl5kzz29ZTeuX7Ubt56yeq1juTyGSoGYOJngjMmqxHRmoRt8GK50TZ8rbGlOz/G6aDG3dDG0rc6uQAd9rfy9WqUCIrCMME5hWLbppGe97j176ed/b0fHd8UmVWstq6unMJD8N13GNtjE0xCzUq837credeW6bu/t2/b2tgABQJX+UkyM+A9HmmLyg4FOWRJgSZETF/1RLRQFgGN6JellJSIlmjmpaUzcy1Kuv+12x7qDviXL1EL6SzfHA1Scs22wWotkKUAO8zwY9GydkmPq3HsBWXJNRj5NdIpvNqWXU2zoSuCJOVLbQpBTvA6sHmAFRpB5YxY0W0xcjMtkKqCjXtZyWb2+GAjx2vMHwMn1sS7U1wrLyM+MAVjt9Qc2iRK9b73yrFZuaK70kQK2AUPMv14uCdQBrgBwAPudrV0BZY5DVmkunxOYKxcdE8zYbEhwPMXEIK/2HciV++3CmRYBLAHtjz32mH388Yfa+ECyy5ox1jpJBdDYLCB3ljGQm3NcQC/mUZwT15xif5JEbC9rwPp5uFCRTSuQHaoGSZRKGsxc6G8FjOLIDDhn7fk3dWQsJNGcu+TtHtm1c82ba0yROb0z5a0Gksb7dvPGDUl8iVIKC0U7PO7q+sHEijksl2tlCtNrSh2rbMYAmGV85WoyWbCpsLLJZKZNk1ajYdGMa2V5P9fTXUO7AAAgAElEQVQVMK2sX98TmxpHcxudfGi/+cV37LXX37BBsitG1bx4A1Sz26jL+Hb95BhcMz/4wQ+y4j+M4mdjZhW4xApkH/JLLHY2VFaBh1WBDKheRuU/20yJeJoXn9+3xx6/abduPWXlasvWFlisHsPCJjamopt4ejCRcQJS+fncBAcAhcMqLNsqwsQnJxYIma+Md3wTm8eNf6FUtVK1araM7e7H79rPfvojOzs7dhEgtZYVS1WBX5hVxa8okoOomrUdXL1h7daOYmyK1bL6R3d3dsUq0ouJ1DIkomTtmC7G5GfADgDPQ8a8XtmN6zfE9CExBijMJyOBBv4HmAaIx1Fis2guZjSfCyQp5n2u97KgvkzOB6MmHGYBW0h1ASL0QdZrdRnpAODieC72cDwd22SKA7ADsUSZAIj4XaIYm0isNWPIfZj815zrhV2t6e3NCSwBQGGKe92upMPHR0diV3mP3Ji9tY4L8IHt5RwBfoC7KE5tFsc2my3EfPs58khN8mr6TJlDs920Zr2hPlXAMKAXCTAxQ7DASG9nswnNtDIbEstuTp5KDcvVkthPmHGiRWE9Od/hcCCGlxt5Nhc4z6OjQ7Hc9BgDxJrNphhVanjelwrjzGsVSRPSg7uS4y3jKU8V06tNvqrLsM1pLRyYrWtDgFJonp5v6Qrm1vUMA3BZW4AzPatsAHBcrgEAdb/XV/QP47Kmd+7csV7vVKwqxlOVclE90pLIr1izpaTzHr2psOqxW+MYANxqK74IuXPgORDOpgQs7ng+dZs5uETPZ9agrsuVpO1d4oTot83nrVh05w/LnvPXdnrnHftv/89/sI/v3LGpXbfI6uYpRIlPa3YbdRnfrp82RsaoPqzKZ+NmFbi8CmTfsJdX62ykrAIPrQIZUP2n0nMD/6c+nBnP5z0+XfoLuACo/tW3b9lTTz1lTz3zonW7I4O9rFRrYiPp/UMaSiZkEDqTHNgnxuXGWWxWCRYuUo+hrVMZ83CTfP57BzBwWp2ZeYGko/nA7OVf/sTefP0V6/e7MllqtLbkggvjiksvmZbEuAB4cFTd3tqzSrluYb5kpVrFbty4brUakl1AgslkBwbyvIcTdo2ePpi5Vq0u0MzciY5hfv0hcTIVmw1HVig5d1t+z3zPHW4BFZwfrBevxTUXgENNYNqKFRflQ++parNwQI61xD1Y0TNLHGiHeh3A6NyVFzB0Htei/sPFQkAaICJZcT50gN/Pqb+yWHKS2LOzMzu4eiAGGXnsP7n85iwXEPEaaH0kOU0Sx9o1Gv8UL5PLWbc7FMNH7+Xag/FFIlxRTynnTs8tYBj3X+bgGOeFel7lOgsU8mDIc/odoI5rRE65laoDzLDEkjmXBPR4HawxTCiXOqCb2nIJM0eALGCOXmBAnDYPqGPOxdNwnoBpOfqORtbqNNUDzfGYI464bFgANPUAv3I+YUGZwQBSxnPS7FBrjcMxtVV0jgykzIH69UqbDjJ2KhbVc8p76LVFHs36rAGLuZy9+PxzNp6MNmDZt+kc0yvcnmFDydeNpAy4enAgAF4qlNRfe86m6jMc+HIglpyZvlT6ugGzK45RkYyX3lmkzcQCMZdlsrBofGT/y7//n+yke2aTFUCVHtVk06PK98m/jj7VT34PPsh36ad9dz7I+z7v25bjZkD186qU/T6rwFe/An/6HdtX/5yzM8gq8K+uAn8IVLlJeDDg9dUo0596Pp+8SfoitfjDY3Ef/IeuvytLzcNgZuVZsxrYN164Yi+88KLVW9sWRysrlmuW24BQHFJLYUkAEOdcGCdkotxQ8wAwAOAAajBKiGnPMz55LUACgHEu26zVG9Ybj205n9hvX/mlnR7ftaNDpL8La2/vKDoFt1gB3TCw/nhohbCkTNZ2c8fq9ZYVC2Wrt5u2t7+n3kf6AkEksJW4u9KT6kDjhlXDITbISzYK4MBQh57XeRQ74IAzrCuSQAuGPYBeomIAY0hdG42mQA7gBY8aAIpcagPH9gGQJBddOakqYJl5I9NFSnrn3scCUABMgCb14PUyLBoOjM5EgCc1w1yJv2H9AGXTyUR9pgAb9ccCAnGAJTc2isUWK9fUiM9ZahxAMQ/3vGMTZRS0dqy4WL4oscFoZOVaU/Ug6oc4GcbCGAp2mf9zTsbIZGH8Vtbrnenc1zDkG9adn3ks49V9qe94OrViuSQH5FqtqvkCogG19P3CeLOpQX8srDk9nvRFF2Cwp1NtKPAAUDIOteAh59/x2DrtjphVrjHOhflxzbCmrAGfAUmuPcFqbSxQA47TxKV3MhIzyeYBZlrtTkvXNsZh1FcqAs9XHykS82azZb1+105Pjl2sTdGt4cGVPXGXSKeJbiJi6ejwyBqtbSkDyFLtK2PXbXQwTyS+nU5brDpz7DRq99eejRVF6zQbYqrbnY5ijRwA9ywsBtZsNGSa9MFb/2j/8X//n63bH9o4PbCFsQmQmL/K20obX/86gOqj9l+ETPr7qK1INp+sAl9+BTKg+uXXNDtiVoFHrgLnQPUcWD0IOPu0Xe8Hed+DnPy/BCx+1nv+lHNibv+SsT/rnP4YUD3PUc2tc7bdLtnzz+3YE48/aY3GltWbW+q7xJmUG35YQZxrZ8hbfbPdvR07PDrUDTrgdTgaWiEfCmgArJBQuh5F+hsj5wIL+7N0sSTEsgwnU5tPhzbqHtudj39vr7/2shiqVntHElqcaYmdEdhMXX5oWKxYuVRXNmiruWXlesWuXb8u2SzggJt9ehExVCIGR+ZHva5Vq5WNCNJzzCc9pxtwSxTOaDg0fwNqJA0NADdOQuvkuen9aBmBJD9w7rSpMziScVOpeB8Uch7DyVhMYyFfVHZqkro6CMRUa2ILfVxb08jSKFadSsWi5KTMD/Di3JYB+SsZ/gDwvMC56gK4qBO/ByEB8llvXJDLpYLApMyVCg7sgldgvJUHS/9po6Hasi6j6djOTvu2vXvFCjjOyrSnasslfbYlATfXZ7wS2ISVJBqG4yBwjVMHnlmj+5/BlScgWa5WrVSp2GQyvg8a72fBYpyUJFar1zeAkPdM7MaNGzYZuLgg5ah2tixHpmzOZdACOQHa5NienpyIYeVnwCas6n35s+8JhHLNnTPd5KQiUY+TSKCR952enUp66xyVV1arVu3uvbvuGgwCHY9j0zsMy3pyfKhNCXpcMXai9/nawb5tdTp2dnqq6yAsVd2GQAUWe22LaWQLMolXJraZ4/B5gWmmN1dOx6mTe7MRwrVLPzPnhnM15l6wrKxzLvQlQUaSfnZyaP3j39vf/c3/Zu9/+IENkgNL/IZ59KiuwgyoPsgX/gW9JgOqF1TY7LBZBR6hCmRA9RFajGwqWQUuqgKfBKoXNc6DHvf8ZvtPkYB9noSM3/8px3vQuX7W6/75eJ9tptSoBvbC83v2zJNPW2d73wpFmJ2aDcYjsYswT1vtHTmvYuDi1MmudzFZJlYulgQiYCQBgjLbSZdifThnJ4X1rFquyTE2XyjaFFOdasnufPiO/e71V+2tN15VT2GzvaWeTBx76ZHlRv1UYLNmJaJrilULw4pu1NsbIyXkqfnAZX0yXwx7ztlOejl3t7bt9kcfWb1Vd3mvAFrFnSTK+CTrchU5eS3zRAKMvBVJKGBTGZpr8lF9nSvgkGOc1xh27jxrlPfxPDLNwXho7daWQBK0JGAfJs2BS0+gA+mo+lIjB5xGk8F9KTXvA5BC9M4mxLQElqzoWfUF1gDhO7u7mgvnJRa3kLd4PnVzrTjwdW6uRC0Av4BD+nbzQU7mWMS++PnQJuOZVasNsYmYIBXLbBTATAOq3ZripuvG82QcVEXGvExsES/URwngQjaLxDefy1t3MFA/M+uF7JvzBCTD0sOm0qcKA60eXUmUF7qkYZcBkbCZsInjEfFCMKtzMZesE6CU9+zt7kmiPiXDt1BQzcT2sokwm4qlJD4H8E5fKOtKLU9Oj51EOe/MwHhPuVxUHWUEli61GcEj5we6TojxuXv3trJ9karnoZ29td28diD28/jkUG7X5VrDiDvN67MR2Kg/tvburjZ7AMWc+/Hhse1f3dM8qYlH7I8R+VQQc14oOpm3A9H0ANNzCmPuXIvp5U3imd374HX7zn/+X+2Djz+yQbRvsd8UUFWOqvQND9Ia8EW/cbL3f7ICGVDNromsAn/+FciA6p//GmdnmFXA/vqv/zq7k/qSr4PPA6pIf6FsAstZpWiS/n79ueet2dq2Qli2WmPL5hERILjlJmIGm42ODcYDSU0BkOR6AgRgLAE/92NqwlDPY8TDTTcMnOsddPLNsFyx6Sy2wF/a7Q/ftY/ff9vefO03Np6ObHtnVzfhxUpFOZ8wTGf9vpjSsFC2ztaO+YahTMWuP37L9nf31Q+q166WkiHDQAEeySVFslvI5yW/bTQbknMC2AByk9lcDsOMgSwYgAIAW/srMa5kskKy+V5ghaIzaAKXAGo4V9xi5WQ7j6xSQ27pibXkwTHnMX2QBQEqXl+vNgRUkCYD+mAqwzxGU77N5s5tNiEOBufhZerY4V5PzCvuvAJrTMAwgAIch2LkeP95bA1AMl44R2C1PQZ5zRuQBrNaq1W0cUC0DXXmedi9WrNlpyddW6Zre+KJp8zWvi3SSEZEOCxzPZ0bInE+zB15NIwqMT1cCxhFUVfnOJyovzZZIiPHmMqxuZw7ebs4C2tNN7JnsYg1NhI8Sa5rxZJAJIAQd2KAmhjaUkkyYNaHeQOIYfTVPwuMW64EcGHEUQOMRyONAeibz2bK0T06OlLPMut4ZX9ff7NZoLzWMvE+sWOrV7YxDHN5rgBDNiIwQyJ/VlnCS9yGQ+u0mnovmy0w4Iso1bWaLF3WcBqv7KTX18bHzva2WFM+W6wXBk6sZ7XoFASw4jhDw9Yyd9aS8c+jjbQRglS407F+/8QWg0P78Xf/o73621dt7t/c5Kgm5imeRrD+S/52yQ73IBXIgOqDVCl7TVaBr3YFsm/Xr/b6ZbPPKvBAFXhUgeq/hFl9oBO+hBd9Eqhyw6o4DFI+iWjEFdTLmb/2rVE0e/Gb1+ybL3xTfYpp6lm+WHE9jhsmFOklN8rRBpDiqioW1TOZ7Zwb3dCnyg02zFip7KSSPEePYrPRshVy4WrDlmK31vb7d163d99+w95687c2HPVtZ2dfUtlSuaIeWYDHSKA3UCanTy/pKqfoj8effNLa7W3L4e67kcYih4RtlGur2L7UatWKQAsARL9bp2KnlC1qJomzB/OYdz2snBvyT4CI67v01fcIwEtgugpFgRrX74l3VKLXxamT2E42LB6sJQAL8IEx1Gq5Fosq8EwcynxmlUrRvRdn4CgS0KYBljkgrQXwUStkqIAjP8jJ6RcACqCh/q5/1LGL5UrJLHV9o3m5MIdiOQGkzHdnZ9dOz443ET70amKMFIPGNb/lElOope3u7llAlmmcyGF5MBxq/dRPuXYmRwBVDIGcuzOAlXk4oN3r97VhwHqXKlXXXwrARE6epGKPmQ8y6PM8U/p03c8zC3PBpo/TMaLnhlZcS+efy3O2mHHYpAjLTpYMM861O52ylsGmp3qk2pYKhfsuvu4z4vpdeWB65OcAgabrRSymh5Mza7YUU7+13dEaHh8fOzOl9dIKIddm3a7u7ytqh/fJMKzRsrBYtnKpYrNppNxhXLCJCZJLtBtWGxQ8qsjHMcDylvfjcErFgtaP55Gzn7tBA7SRI3fPjszigf3i7/+r/eoff239dMuWuaZ6V/1VYCuaqbMc1Uv4xv3nQ2RA9aGUPRs0q8ClViADqpda7mywrAIPpwKPKlB9ONW4mFFXm7AKgCk3rzJT8nzzV77ttsv2wtev2pNfe9rK9brlC2Vbpp7lyBytVGUEQ28gN/+YHCFfnc0ntuQmPY9zKvmP9EOWlOtYlFNtZJbbxIH4ZoP+yKq1qoCTGNZCaLu72/bKL39qv/j5T+2se6QxOlu7yr3E4RenX0AUcSgr37Pt7V2Z1KxSszAs2te//oI12h31NcqFF1OfOJE8MyW+BNOcJHZOrray0CendCBWrxiWXKyJWF8X9wFDCkCBgayWXC4oQsvzuBIxhUks8AJrB+hYLCILA38TsVKRXNnfAB8n3yxoHJOhkW/zyVTAmDnifttsNxyjh+SVPlkzy+eIfpmKXeR4bCzkC8S3DG2VLJ0z8XwhVtD3PLFu2jBYJWJKm7Wmei3DckkmVQfXronJA3Q2m21Jfb017DN9r76Nhv37ZlcC0cWSZL2FUl39o2SkpvZPEm5g1db2llj22WRqURJZf9C1YsG56ALyQYD37h5Ktsq6AMzfffct9Z8C7mHh7907tieeeEJxL9SJ+tKPiqR5NB7b9tauADFs6WTQ0xoC4BVDg0Q7X9TasLlAjcuNuiJuXMbrWn2eMJfE+sxGQ7GmPM8YMq8i8gcZN73T+cBKJTZWUhdxRE0NefPEdnd3dF6AcIA68uHj02MdO1cACBdtfwcTMCTaEzHgo/FMTr2LKLEr+1fl+ouEOgcLXijpXKLFzM7OutZptFyu63Qi4Lsyt9HAfIh7EmsfR9oMYh5sGNVqDT1XyHtmi4H96Dv/t/3kFz+1uX/V5uuaBWvPSX89zKcyVvVivlX/+FEzoPowqp6NmVXgciuQAdXLrXc2WlaBh1KBDKhefNk/CVTXnnN/Dby87TTL9uILV+2Jx5+yYrUqx99atWFxSvCkZyNcWZtNgVLX4+mMfpA5CiAgTYzm911WJeccDASWiqWinZ2dWKvVuc9AwmxicpMmc+uf3rNf/eLnNhr3xHg1Wx0rFMuWlwkRbrqxgAN5lFtbOxYWKjJ34ngvvPiiBWFREk3uxQGWFfpfJxOxseR33rx5wz76+APNGyEkzCxMWDEkbqQu2SVzBNScR4Mop3MDCM/7O12v4lpzxNGYAeX+6+XMPJd3KkdbTIUYG4YPgLpx3U0AzsnSVkkq0x1ALHWkp9T1oa6ME0HqutVCIjxTTAvg6GzQF5Msdm+KZNTs+OhYQAaG7Rvf+Ib97ne/sytXr+h9xTwAeiZwj9EP7CU5pDhhpQJxjgWeL8hzJZZmrZrxOO+jZg36A0CfOaBrgZVq1Cux27fvqF/z8O6hPfPUM1ZrVO3o+J6LTskjU3ZdkWKvVw5YR0TXwF7m8zpHrhnYfaKFZLgVBGLJYcA5h5D19zy5I7M+y2hhQS4nAMdaAto4IED9vF819ZzJEOOdnJyIyecaRKaeLHD7TdULC8uP1LZSJnt3pv5VNl/4w+YA689aUrOPPvrIWm16Pj2tMee9mM6s2+/rekltqfUCrOJAfHzvntjpRUweLLm1ZpVy1QIfd2CzeJWKVWYDgrimk+MT22lv3e+FxYCsUiuLjQaA54mi0cLQJ+t6qAG0t27esnv3Di1JZrac9uy7/+X/tDff+52Nl7u2zLXMz4DqxX+pfs4IGVB96EuQTSCrwIVXIAOqF17ibICsAg+/AhlQvfg1+OdAFeDlS/pbC82+9a0b9sLz37B6uyWnUh9dopezOIFLc9EennodU4FMwAXOr9zYY3ADiwWAcPElrrePG3tYPp7AnMcjs1VmS55FaWz9/qkls6H94qWf2WjU041/rd4SWwpQglFFBgprGRQLVq83zc+5v3d39uX4m8uHer1yPQEua7MkiuU0u/YxFEIeeWaFQl4CSPocHdA0Wy9NgIlIEmWmzqZ6Pu/nNgZEa4tjekVLmgfzBsAAXvkbsAngEADDkZd/kA26kSoDhPgZ1g6gCgPL/NI4ltyXMQEluMcCWufTsYykEpxdPV/ML47CyWptg/FEY8KkEnXT6/Y1HsY6V/av6HcwtMTULONYua3n8TecI4AM+SqsZb3WsFXicnDTVeLkupHr0WQdz6XKQViw6WRuYalsabK04WRmL774LY3L+sI2Xr16oP5aHtPpSPJUHKHzQWjlSkVMIQZAgEwiadI0FuvLGrJpQIGcpJW+59AW87kk2RyfGiHHPT09tXKlqH5OagKzzBoyf9h5QJ3Aa+CYcWrBWvJ+mUelkeW4NgDucaIIIJje3Z09vZ4YmPNoHXqtlQuM3DhJ7PSEsQGOyNkja3fa1u12bToZbTYYkOTmrFKtCKiexyKpxzSPvJsYnLYcrxWV43lWpqcbaTFuzGSl8rnIBdrcyYc529nd1ueLB724Avr00PrI7R1YpU9WsUPrxIYnd+xv/q//YO/f/cAW/oEl5KjCOtOj6rnPefa4/ApkQPXya56NmFXgsiuQAdXLrng2XlaBh1CBDKhefNE/CVQVT7NcWeDnbb9Ts689VrcXXvim1Vtty+XJ2MR1tSpTFxxPiceAnUNpCOgDfNCrCGiFEYRDQ0oMGFuu3Vc3fYv33ZBTsjvLeg3grTvoWbSY2LB7JKA6HvfV+4e0lxeUylUBVcxw6HP0C3mrVuqWD8uSr964fkuyX8Ae5jWYKanHlPgSyZALtoRBJWKG/loZQvnq66O/cHt728WHFMs6Fzd/z8oFx+QBfJxzrBS5csjFQIjf0eNKzyQmS0gxN/ShDKNgHHG5BaidOyAHudAmEYCqYGuko7mczKeYL4ASeSsAh75C2OfVMratlssPFfuWruy029frAXKAIpjGer1hU+WT1mwxiwRaa/Wq+mippVx740RgHHMg1hGGPF8IbLmYWyzjpsiBKxjEjXMwLCgsq2TMYrVTK5brWpcbj31NDsz0zvZ6fc0dB2Xei9GQA4pLZ3gUhOrHpFeZayQIfPv4448FMnkdx2EcABcAG8Mr5MjUvV5tuizUTfZrFC+UY+ryeOkbxlDKgTlALtcW12w0j8VE8nvY8n6/K+kuUmdarsmJZRyMiLgGAMSAXcXQEAmECRPXipj5qYuy2WwsEIVDbi95svxbsUVywfZsb2/POu0tgXfYZK67JF5KDcDzs+lCr8+XClpTyXaJbFotbdp3wLtUdtm2LnoH5pVIJ5fxSk04Fp85AKu6zBNcqxe2mg3te//5/7A33n3DZqtdS4OWeWJUAapZhurFf7t++ggZUH1Ylc/GzSpweRXIgOrl1TobKavAQ6tABlQvvvSfJv3VHfXKs8eubtv1ayX7q7/6H61UrVuUEN9SNd7jgBrAr2jxYmGFwEkguVfmplkmOfSjCpjCkPk2j5y5EDJGMZBkbcaOidzqbNu94yO99+Tk0EI/tR///Q9sOOzKERfpL2wujCpUJYAGwJB6ZqVSxUrlurXbW3bt4IbtH1yXq26UJmJrJ6OxlUoFKwIAADSlogMZYShwmMxdTM5wPLD9PdyCvQ0D7KJnPMW7AFgceIIdBqQ5N1+cb1fqzQV0Iad1kTUAORxuCwLh1ArpJwY81EwZtGFok8XUmfOsPVsSwxJH1mg01RPp+mLX5q1Tm0zHtkwia+FGnK4EasicLVVqYjtPz04EamD6MFTCyRiGEfY2iZEe+xbK6ConN164cEAj4EcbCX6grNZi4FucuuxZF1vjpODqy12tVD/Vp1IVsEPizAYE5lVXrxzYXKztUsCz3YaRhoEEGPbFIALaJV3NB7azu+MkvMWNpHYDanNB6MB9Alh3rB81R4acJlx9nsAa19J0NhbgximYB3NEQrx5m+Y+Gk9sZ9uNJZlvoyl5M55ftlpumGDniEyvq9xzWS9zzDrnTt1YX4AvLLSuY4NBnkhCDCBnvQf9rl6HYgAGvtXeUowTh8M4DPk31y/HR3RObzefm5Vv2jQQgz9fuONLouwejM9aCSwXQ8mUYVv5m/mduw+z0QFYncVzGxx+ZK/+9Lv2ypsv22K9bynxNBxMPaoZUL34b9cMqD6sGmfjZhV42BXIgOrDXoFs/KwCl1CBDKhefJE/CVSXa5ignAVeYDf3O/bU0x37i29+2yyXF0BttbZtOJqoT5RHqVi0QuAYHiJUcv6mR9P3dHNN/yTAxTGqZqdH92x3b08s7GLCDb+TxlYqVRuOMOop2mB4Zul8Yj/8wd/ZaHTOqLZkpATozYf0DPrqNyzVqgKwGD21m1t248Yt297bl6R4NBlbp70tljK3QS5ifJdLRZ1gXoOL7ah3pht9zGqQkMJMVSsVgYJapWLocs+dZJEFAyZ4ALYF5LyVWENJZulJXeIezDxz6nuFnQUMrn0YWVc3ei1hN8eLiaXLtdUko0X2uRI4ErsJo5nEtphPxNYVgryiVABx1VrNTno9K5Qqtk0e7O3bYhbPumdiAwF2OMi6eedlCpSXDNZFmwBW5QZcQm4KmxsI9OWw09qAUUD3dDqToVMu74vFxmDKgfO1LYjpSZzz8NrLWaPZtuvXbkiSW6o6p93hkOiYiuVzBUljqS9oiRoyx+FooF7T+YxrytdGiCTEk5nYVKSw5zmq9K3C9C5XK2tUm2JOz1lXjn1wcGDd3pkNhwNJuQHKnAu/4708MDSiBnLNTWOL53PSmCQjp46w6jDT1Oj8PGVStYD5zWtMb+2Ljcc0DHkzjGtnq2398cimg5EtFlPDposatVttyc2Ry2Mi9dTTTwvoxotEnwmOzebC7tW9DZMOg+76awtsklCL+cSiWSxpN5JpWGRUu7gCMxfOEfBKDBCsciHM29HZsa1nQ3v5p9+1X//m5zZb71rqAVTJHsqA6sV/s372CBmj+jCrn42dVeByKpAB1cupczZKVoGHWoEMqF58+T8JVL3cWjfesD0wqs89t2vPPP2cTckErddta2vfogTTJAAQvaJzsxRzpIKksjCQsEFilZap5XyyKgu2TJbmkVG5mFm9UrHJdGTrFFDsSya6mM2sWmupZ3O5jOz279+2X/7iZw60pqniccqVuuS25XLVBv2+XIULlbJYqbUXiE29sn9gza1tyxeKNhpObGtrS8AUwMgNPE7BioqZTKxSqUma2T89VV/gPJoJpABSm7WG5JcwrtREADmftzyy3sXCgjCwuXI7ydKEWaQv0smhYUthRputhmPjfOTBMwFVUBpyaSzOwv0AACAASURBVPovYSfzlYL6FdMoFuMrCTF9qZHrHUWqjGQXsEZsj/okS0XlYE6R1K5d/Xg/vZ+8h75SgAssJkZGLtu1LIYZw6pqqWxXru5tXJZLls/lrVwsaj7RkrFiSZTH04k2IujDHE2Gm0zcWPORfDnn22A8tpxHf2TOKjXMnhbW6nSsUq/ZoD+UpHi99iU/bjc62gwAqG1v7WguPB+nkQAUgJXzS2POuyjn5eUqFjiHMZ0RT7MxU6JOh4eH9sTjT8qtGLmsY09HVqoUxfbOZhMHgudz9YnyN9Jd2HBlneLk2+tZpVaRguDcEZhPXbd7ph5UGEsebKiwhoxbr7h1jZKF5oCR0qDfs63dPQHvxcSx37De1AmzLzYjAMmsPzJknqcfV72ww5E1tlpyl4ZdR4YMUA5pbc7h2rxUTagRDtmj8VCbIdSEOCWk456/Vt4wdUjSyLqDvrUreXvpB//FfvnSj22YtC0N2htGNZ8xqhf/1fqZI2RA9SEWPxs6q8AlVSADqpdU6GyYrAIPswIZUL346n86o+pb3g+tXc3bt//ypj315LOSeq4Vv1IXswqLKbY0TZVBmeLWm7q+VIAT/4OB4jWFsKib7dliKjBQLsJWLSxeTOWwiwQV5+AA0Bcndnjvtk0GZ/bKy7+U9BfwVSrXrFKtGYJJXFe5UcdkBpMnHGgLpapdP7hhBwc3bOX51uxsSfYr1sn3nMR3wwTSI+sYVSSjJdvrbFu3dyqmimgXDGe2Nn2umBnBPoJuASm5tS8giLkR0mYZDWFmhNERGafJUkAaZnWROgknWAcmlXgagIhiXXAL9jxL1qnckwGPaZwIGNF7SJ8oTrQYSZXCop11T62K+dF0os0AwBm5rM3OtpjTkJ5bmQTRc+mJ6QP0zaZTgaeDg+tOul0uyWG4Vq9ojgBmatSoIiFeWm/cc+MniYsVUh7qQu+bTEaKSYk37DEbGhNce4lrmUzt+o1bttwALdYFiW3vrC+QBvClL3U6m4hlBIjKcVg051obB4A3+mphG5XV669tOOxJLg3j6wyTRlKmk6sK4N3buSJwCtMJ+8rrCiUnjT09ObZWq2WHR/dkLOVyZRMj+5c14/qpFgsak/n3e327coW8XnqDiTFKHEO+SuQijFSc67tWqUt2zvQB2vT7arNgvbZ+v2dLDI08l8V65cpVy+ULNpnOFHcDUMXt18mHHZCFWTZFJa01LtctANuHmQ+cRNttcITWaLSUK5wuE6uUqnZ62tW6dzptm87H2mSgVxxzpnU0tt/+7Lv2D3//PetHdYvuS38zoHrx36wZo/owa5yNnVXgYVcgA6oPewWy8bMKXEIFMqB68UXmhtbHUGYd2MqDE8UNFECWs3Y1sG9/+6YY1XKVHNWi5XKhJLwYBmG0g6S2VqnaHInqwjnGAlDFWqWAtrJYNUxk5jGgZm15ejXnU6uVSwIBTjKLiRDurCYzpbd/96q99ptf23Q6tjhNrFJtWrFUEZMIEITFjAF7fk6SYKS+B1euK1O12myrl5DjAaZu3XrM7t29K3B4dHRkX/va43Z2diq5J/OrVys6Hn8AgZxTp9UUMMLkSExfmghQwAwjPU3pn9wYLbFKMGz0z0qum7p4Gd4DcNPv8gXL5QMbjkZWQsKMW2wc23Qxs2KpLDdfADJ1cEZQAER6bE1MK8AT1hOAAsgZDPqS0N64ecvmi8jm04UYOV5Hzyx/xIznctbvdeVWC9iH6a3R17pKBRgxYYKFg9njQS+tIleQk2I8xS6AztM2WbGAqcTGo7Fegz8WZj+TEQ7FpnNB6k1WK2ZWAKv5bGFhsaTrAha1grvyCpbSjYupEnJdrid6SZEp93sDW60wp4rEChPJs+Q6Uc8sVVnLrAlzIKTOci42+jUdY67/t2aTAaOphZUrVW2asBYAeZh1FAHJpk+Xa4Hz5m2sO/PCFZr3Iw2OZo6NRaLOMQC6sOqA9OFoqA2Far0m06fJaKDsVNjoZrOla5GxoxipuDPqwgCJOpQqVc2fnlt3WmsbDYbWaNQ1JmCd609GXl5OcUnInzVX43wSWzPp1UqbD4v5TEZOi8XEkunEPnzr1/aTn/3ABpOazdcNfcZ5HwA7ezycCmSM6sOpezZqVoHLrEAGVC+z2tlYWQUeUgUyoHrxhV953AuvNkAVTAkwcczhY9fb9uTXtuy5Z5+zfKFkXg5wlVi91trkbq7FNMF4VWoYxgBSAzF5GP7QSynjG8kRE1v55H2OLMAMaZ2KzQIwwQIBoDBFAgDm/JW9/ttf2yu/+oVMb2bIVWtNCzFSspwkj/QMTtWjmLdiuSJpa6uBY+uuVRpt67SJ/kCKHAiMIqcka5RYl2K5IDkwrCjSXUAFcyaqhAesYaNet1ajYdVyRWARAML5cH6wiJjwBIqrgcXECTcWgF6uV850iPNKU8mB69W6AAg1CHKYSXk2jyNJbyv0XeLSGkViRQFegBsMengONpSxANBsI0jeOhzZ6dmpPfvsMw6w4+BbqslleBHPxE7ipAsoLJUrAlYwmAtAGkCcOBzft2a9rtoje+a8FBfjO1BOXWCSYSoBjrCunCMPcmfn9NamSz0H68j7F7OFXsvmB4AXYI7DbK3ekGyb64RoFtYDllls5dq511IzzgUTLGTkE/psYWHDwv3rajSb2ulZV6BVRkrzmTWrNf2b2BlMoPh3Ei9sMBgqXqhP/uyWkzlTN2KJ6KPu9wcCnYBPFQ7J9eb99MqeZ70C9tk0WEaplUsl65MDjImYZMou6gcW1M87kIvrLwAbsEhP8f7+FW0ETEdjK5ZLFharYm+hYwHXAZ+rTbzR2lvrPfTNnvc/A0xhVTkv+lOpk9sQciHBhXzRVjnfymHB+sOurcXUryy3Tm066tpHv3/Dfvijv7XBuG6JbVni01O9toB43j+DO6nzfN/7LuJf0lfm+XHd98GDgfo/fM8fe18GVL+kRcoOk1XgEa7An8HX6yNc3WxqWQUekQpkQPXiF+LTgKoMate+/du/fMaq5bk98/TzlssXJaeFCWo1Ow5IyP02sWq5bqmtJbsEcAKC+t2+tZpt/cxNdrPVslkE8zeyYpC34bhv+1tbAjqLeCGmDAZv0DtTDMu7b79uv/n1LyXxnYuFa1ixBBO4dszhbG7xCplrYOVqTVmZt248bjs7e5asfEWMAAQAtcg1YTBn07lF5I12Nr2Bo6F6UmPMgjDZyfmS38KGVisla9YbOscASm3tDJWYpx/kBHRh+qIF8S/IOSvmBXnlntJLSV8qPanIUgG7MKbUhcxQAMbx2anAX2t7R2xbq1aXbJR4FIAadXG9rRNb0csrFnC+kbimkvTevHlLTB69kDkvr7EASQA+9bnOpra7d0WMHTfbBeJNJA3GhdmsUsJxFtY3tVq1KqaYyJxz4yhoT+oP0JVUWe6zLu92OOiJbcSNGFAthhRwvTgHwzmbzJybcrXa0DkjBUYCe/XadbCUTIRss5HAdUStOU82GJgD4HOn1RGDbEHOxb6kiS3U20pMEn21zkkasMjmhXNlLoh1dD2hLJ3n8nRtLVdmaqOs2yiyWq2p82F+k8lQ4wJgJStv1HVNku+azp27M7Xgedby3r1D9TPDhiZLAP9SzDCbBDgol2R6VSVpWNfVwcE1+/jOka5F+na59mCbg1LxfoQPLCw93DyQyjebTUmLkTLTZ9vr92RuBUvL9YFZ2O3Du5b3/I2bMz3KCxv3zyzMmb33ziv20ks/tm6/YLHtPDJA9ZOg7tOA3YO85tO+IT/tfZ88/ueBys86xhf9RuZzmAHVL1rF7P1ZBR79CmRA9dFfo2yGWQW+cAW+LKD6eTclX3iiX/IBHuQm6dN2+f8l5ykn2j9gVCX9XSMOdEC1WU/tiSefk0wzF5IBGspBNVo4IyRu7JlLrdFULx2giJ5J+jXr1cZ9hhUwBZjFQAn4MBj27Nknn7Tbtz+WBBXgBtBJ4pmN+mf27jtv2u9+95rAGcwd0t9SpaF/E2eC6zBmQoCQICxYGBbt6pVrylG1HMxnTn2hgKOTk1PFtdBXCFDDGRUQA3tbq5FTWbbu2an5yqosChhVKkXb3dmRu2u4cerlvdGSvs68zadTMaqAevgW2F5AEtErgBfmTW05FowawFLsZBDoD/WSNBjX1iiyCjEoSSyjHOq51enoeMhKvbWLKWEjQLLj1AEtJKqD/sD29vdltgNQxckWFOgYuZUyVWHglK/aaIsJRLa71W6LNWW+AK1KuSQpMa+F8QTYyTDJ8wXs6AmFqe0P+razs2V379yxqwdX7PadjyUjpU6wtdqsWAACHbvJ9YE0Wwwq/bmVsthv5gYb6MBnauVGc9NDitmT65fFTRmgSC2ZFyANVtNluDrn4Xa7o3mHyhMd689kMpZ0FrbUfSbWdufOXcX31GoV/R7XZNhtNh5cbUObzcYC34BFnsfECQMlpM2emFW39hznzt3bduXqFRsOhjpvmFWANRE6oHbiaUJAeKVixXwoVp7P0HThpO58lujfvX79uj4XbABx7XHdprG7TpwEPHVOw/TIBnl9RgCqnBtrMxnT512TkRLjNxtVS2QaZRbPJvbh+2/Y97//t9YfliwNcP5dP7KM6oMwl3/sO+5P+d58kNd+yV/rm02TDKheRF2zY2YVeNQqkAHVR21FsvlkFbiACmRA9bOLelFA9Vz6a0uzbzx3w555ctt2968LXBBRQ3wIWtloHsmRFhABE7b2/fsSOeZ23vPoGDzHJvI8DrIe6G4Jg0aOaWD5UlEAl35U2NSzs0P74N237J133hKoAEuUKk0rFskoxW2YvtTQxmJKAUhkkhZtu7Nrnc62FSs1yXC5GQWULpE5LlfO2Gi9tpOTY+tsbRFrKjdX4nIAXkhaudlHbgnQhs0qBDnHVgWBziFKXS8nJKuyYCXldVmf/F7sZQ6ASj7qSuACcJVEsVgx3Gg7Wx0LSyU7OT6RsRJzArTCJmLQxDkCQj2YvzhSne7duyeJ7PbOjtx8I463WolVoxY4DZ+eHgnUXL9+TfMAtIGQcJcFpIewcLmcHd+9ZwfXrjmHYQDZHLfjssv29F2WJ8dmXdXXuclTpYbMp1otq17bO1uKToHdg+mcjCf3wSrgVVJwsbcu91aZqwKGLrpotZFxw1JutbfV42pBYHEE++lZvuBidVzMkac4IubGce/dA3g6UyqA9Tm7r/5N8na1eRG6qJxSKEnxaDSQPFcs+QZEs36KuQlCSxPnrgzjybU9Go2sWCrp9yVUAIOhYoN4/2Q60bUrB+ggEHMK88pmDT28OO/mMXYKQ8nIE3pgfVjmSCBZBltcu5vPBueB8RPs7mg4kMyXGlJ/XTez2f1sX/U8FwqWLxY0hzRZ2iKeW4GNkunQQoy+oqktF3P74P3X7ecv/cB6g7KluZ0NUPUeSenvJ7/THgRM/uF7Po9JfZDjfdY3Lu99ECD9ef8ZzBjVz6tQ9vusAn8eFciA6p/HOmZnkVXgj1bgywKqnxzkXyop+7zjPMiNzIOM/SA3VF/WWJ8m/QV4If11QHXHbn3tadfvmS9aWCjbDHMapK5rACBZn4ktbX2f/aJOsE6Y2MDgnbNCyC7p9awUC7aQdDi0ZqctJ19AwWDQQwlqk2HP3v7da/bh++86wGc5y4cVy2Oeg/QXV9PVysZznFOLMnkCmLYabWu3t6xQrkq+CdvKmESmnLNTW1sdu337jstCpZfPz92Xg+bIvlmb8kQbrYbksKUC7K1v5XxosziyQliStFdWNr4z58HNln8ny7UknwArgCe/A1TjaAzThiT0XIbawMhoRoyMA/uwykTScL640NYqJTGI4/FQ8+j2emIGYdJgZwFek00OLfVvdzoCwYUiLsMrAVWuI5i6nd09Z+gUOtCF5BhgxfkLiEaRDJvEgBIVtDHFYs77V644sysYWvJWFdMyFXNbLOZdZmsZ6erCVqmT7NK3C0gE0BEjBKsI0MQ8CqmxDKJkjOU7Zl6Ovk05AzswTN3yVq7XBeoAgNSXOVBb5y49c2C6VLBmo6nrh2sLABpHqQCz4n/khAw7DMPOHktOmx8YGeECXSq5vs8pKoCcp75Z6oy50tb2lnPnDQJbLmIB/1zoCxirV3Q+lykTxlbPPPus+lNltLSM1aOK5BeQCmDFoItzwdUaqTz1ipdLOfcir16tl9oc4fN0enRkVw8OVBvYXB7OsTiW2gGptq4xooqqLpJItaH3NPBsqb7huc3HA3vv7Zftl7/6sfVHFUv9vT8Aqr6t0F9nj0uvwPe///3sHvbSq54NmFXgciuQfcgvt97ZaFkFHkoF/t2/+3cP5mLxUGb35zHoJ4Eq0l8xhEuzF5+9bjevVe3q9cetVm+KdVquPatVG2LZkL5ysy8WauMc64yLIhUHlg3Ays0+rBN/lwtFy+dzktMC3BYpPZDOuVQGRNHUju7esbPTuwKryByTJa2MRcvD6q7XFhIJA1BIyRStyIW4VmtYqVCxGzduqVeUnlhicaDQzk5PlcMK0EI62W637fjo2PJ5wA9GRTnNc9jtWbNJP+VaAEG5lstYElnnCOuJUWa+SGZhunCTBQzlNi7IADEkqzBrzlgqVu8rfwBTpVLJJuOZ1Vstm45nAhg43ZYquOLmnGtrHDvX4CRSTyugBuAndjl1rsOAJBkitVoCmphFYQJVbzR0voBEwBTAtlAsKasV0M5aAaYB6oVCaMsEgEPskDM0IiYFIA6jxzkCbqmNNhviyLkaJ4mkwswtjucCd4ViUUwogJDsWiTC52whDs+wwawvoF39vXLBTTZzLMnRlgxdzpNNEZjmeRRZtV5X3QHvp6cncndmAwRQB8gGkMJaU+ter6f3T6dIoB1TjNyW667VakoGDUqmTgJ/5N1GGDyFAqZhGNjp6ZnqorVWf/NM8u4QgyXPE2tMb6mTWSe61jkGgH48Gik7GBCPWRh9qWwyHFy5apPxWHLole+iZxibzQZXc5c9zINjTIYjse7uOcdG86D2yredjKxScfJs1A2wxxiDJRF9scjDUxsPzyyeTe3NN35hb7zxjzYYVy1ab2+Aqm/BKgOqD+sbPAOqD6vy2bhZBS6vAhlQvbxaZyNlFXhoFciA6sWX/lOBKtJML5Dr7/PP7NnjTzxjlVrD4nipvzEy4iYbICKmZ+7YIR5i0gqwqE7Kyk22+lhXawE7ly/pWbqg93Ql2W8SEwFTUpZpuRTYZDSyN377j3Z8dMeGw74ATJAvy3lYUlfySNdrG9JfGZYU8QF4zgcFmSmR+Vqt1jSHQqGsG34A9OHhsWJxAF4wivNZpL5LQJqiZ3AXrlTU79fZbhv6zO1OS4wn51Cv1RH4queSc+EPYEn9nOYYrxQXZag7b2VjcjrVrzq1Qpi3o8NDGeoAKsncxHZ1uXaOua1mU32WiicZDwQ+qC17BoBSwGq3dyamEWkwZj9Ik5HdEqOi2BIYto1hEu+BNQRUExVEnBC18/y1WNHJeGgh5k8C6r5du3ZdTPl4PnFss5lAGOfSlqHRXMwf/a3VmovhgWllvZkb9aefll5PJMH94WCTqWtW2vRv4sQMwAPMwUIDfgF+9Qaybq4ZejvXAqqciwBruWx+LrBmq6M6I/Fm9wqn5XuH9+zq/p7G6XbP1GuM+RSbBcihYVoPDw8FOKkl4I5rknMi2gYgLoY7jh3jXMhbr9fXe6mBZNJHx7a9vWXLhXPThbU+B/wyefI8Za+ubCljK4AmPapsBiD3rtdqdv3aNYsXkV47i+baNKjXW1rLc/n1jRs3xbojKU7ShVVKNRsgAa5WxYpzDdc3ztqz+UQ1VK90TK+4Zx4y87xvs0lf51jI+zafDO3lX/3I3n7nNzZdtG0SNzdANZcB1Yv/av3METKg+hCLnw2dVeCSKpAB1UsqdDZMVoGHWYEMqF589T/L9TdnObt10LJnntq2J556XoCSHjvPIzsyZ8VCSWwdjCE35MBUATWkk55Zu90SmOEmWj1+ABHYxQADorWtk9imk7kla2f4AyKT/NFb2fHhHXvj9Zft3p2PLIrmkhXnw6oyU2HPaGYE3J0N+pL+AlQb9ZbkvwCmWpN/VwRInATYBFJWK0/mTZjWAETG46nt7u7acDjUHIn4UNxOtLBmG+ALk1eRlBJgAJvKMWBvoyQSUAWAEymDPBiwLhnnCqksEteVeh2nk5Hlg5xAXqvdcuxmvW413JLXiaSlknLjzAtY9WnVDFQ/pMD0pDqJcXhfhntyfKy+UkAMIJW1AOgArnKBy9gE0ME4Y7hE/u0/AUxATmDT+wzvRLE+Ap85evGc1NTlsNJ/C7jLCRgBpIh4QaKL4RASZ1v7Yq85byJodnd2rT9wUmV6Llnz2WQsVhSW+NwICaDmnKKRZpe1tjCzHHexgJVcC9S73mKzVmdbWaSSngM0p1PbbrXtow8/tEIxtGq9qhrAmDJ/rsFFFFmauN5bJLqYarEBIUlvnlxgX1E1tXrNfHKE12sx1Pwe4AuQBoznVp6Y1POeaxcP45yulfs66GmtxKAHvgEm1xhGhaFd2duXHJsHxkkV8mwjxyavkANgBhWGYl/pUcZJGYAa+KFYa84d1n00nmgDg/5X+qwZu9FsipGdjUfahFilLk83DDybjvv22ss/sV+/8hMbTZu2+P/Ze9Mfy/L7vO+5y7n7Urdu7VW9zcJNoEiZsSxTlEhZpCXZSKLIdgIkDuwkQIK8Td4kbxIgf0Je5E0ABVkQx0EQxLZgS5YsS9RGkeIyM5zpnqV7unu6a7/7vgef51fVpkdDzXDIrubA55KD7qm6955zvufcO+f5PdtqHb2EVokYqD79b9bvv4UYqD7L6cfbjidwNROIgerVzDneSjyBZzqBGKg+/fEHoEryb0LLROhYpDojraR+8lPX9fytunb3rqmyVlMiGRmQwXTlshl7CQFE7pJUAKQAKlJfQ89kABncXOPFPD0+MVBwEqy9hjPNFnMDVYAaktNkYqlHD+7p3t1XdfjoneC/WxB6FIAySbr4EGHkDo+OLOlNRxnLfhPptOr1DVXX1n3TTw0LIA4ARXflrVvP6d69ew7UCRLWAGief/55/zwbhdoWgE6hgO8174Ab0atarRm0sL8GHPOFJcEE2XCc1cqaHh0eCg+s33+1CCD1guFDHgqwheWbI9NNyHUj7D+gCOkmIJl5PT56pOduPefwIEtPlzP1uzCoNbOQeDHphwXc81pkp91mxzMH1CMxBfwghUXCC/ij4iTKpF2fUy4U1R90lTdY73uutfWNIFe2lBaQHBYDmBPzA7xRyzK5kFtP5zP7UwHIyGbxCQNeQdn4MYfDvgGTq44ufK95enMXcy2WU7PoLBZwHtkOgBHJ+ZnZ4TUD0cl4ZHkw/a68L+nDlWrN1yfyZ/aRCiFY8aPjI1UqZe8P0lsWHwDmSIS5NkjvBRjPF7DsOUtxAYP4Wdk28zo/J3gp7/NnCbITraXzs1Pt7WxrNg+VRFTszMZjy4lZsHGXLJ7k2VidTtPvxeJEmnqc1VLP33rOx80vYI2Xwhc8V3mN18MQL81sBy/wzNuA1SUwq1BCWp5RJo0cOWnfMmw5nyMHi9Eni4/b7885S3hRIMom1G81dOeVP9VLL/2xJrNNDRd1M/7IrmPp79P/bv1+W4iB6rObfbzleAJXNYEYqF7VpOPtxBN4hhOIgerTH76B6hJYutQyMTeA0ipNSpL2Ngv60s99VrdeeFHZqKBUJheqQeYTA5rQmUqS60rJdMYeTFgeQCkABwACcAVUXTJaSDmp01hMZ5rOQ88mwNX+uwhP50gnRw/1ysvfVKdJZ+RMizkVNBnflANUo2zW7CmJriSnZrN5RamMFKUNzOobm5Ymb9a3gnw2kTIDBWsIsHPHpj2H+GQDGGPbpEMBwOmhpHMTLyuSVKhJ5J6wc4AwAHpgQeWKFSf2JpKhr9WACy41HD+yWB6An8sU4Amy3GJRmxubSiYjy1wBxsyT1/T7Xf8MhhEWejzsaqWFZacwnEh52SfAMiCGJOCz41DvE1jOuVIR6blTpx4DnHgvAJFTfaOUq3iYDcwlpB5sNeeS847HlPdAxsrCBPJlQCk/Pzo9UalM7RBpynMfXxRlzXJGmQCmmIuWc29rMVuqtlZTp992+jGLEbDkLHDAWPLAv8qcAWEAxO+txmFuHDP+3FDJU7M8OMrkDOS4tlhMYPbIfDkmZgIQ51zlCzllImTqaZ+/sHO6CKUaWiLOg+ezCABwZ1/cXzojbKmgBw8euK7IwVfDUZBfO3RJnvF6fd3nl/E9eHBPUSaldrMRroXVUj/56c+YaWYf04lI552O1qrrZtWz6Zwa7XMVcnmHZLHPLAjwuSG8KcrlfE0jE2chAq6cBYXLz9dkFq4vFiBgq9n30XioxXykca+lu7e/qW9+8w80n29psNyIw5Se/lfq+24hBqrvO6L4CfEEPvITiIHqR/4UxgcQT+D9JxAD1fef0Q/7jHcD1TksTSprzxvS38//zE/o4PoNV8MoGepdYKwInAnpsCTrltRsAwyQnaae+P9gAC+DlQBvsIOuBgEcTgJQhcFCLkwVB9LJdFq699ZtPbz/plqNRpCALqREKvR0JgkuiiKDI8BTlMlqNMYLWHEtDWBjd2/fLC7eSnCJU4yTKTN4eBBhnmBeT07PnLaLdLNxfmqGCoavkM9q0OsaAAIuYd7Yb96HIB8eHGc2CowhElmOw+nHMJBIS8cDA/dqpWqfKcdvH+xioebZuW5cv+H9ATzhrcVfCMgiROnk9DikCE8JtkpoPOio022H1FgDpbQBIEylMaEl1imDPEDpjEqgFGU79MLmPXcAFR2myHAno4GmIypZAOowdxOze6Twsr9eOGDoVMQYkC7s40QWC9iCXedcE+rDPpuhpP4mS+0L8uSl5dKwou0WoGzN88A7CcLmmC6DkNgWoIzFC/tEc1lvk58jM+Y8wljCgbpV5QAAIABJREFUMsKGcr05ARj/ajEkAnMuedj7u4ANz/u8hI5WwGxKBDojvWYGzBAZMmy4A5L6A8ulYcypBXJIVr7gBYggEaajteO5c/0jHdd8qdl86mRhzmM6w++WOj058nU6nwRPL35qkn85d/bYprOaLJbK83kCVKcy9kRPRmM/j/fgnNn/TeBYNnjBh/2Rr9PAqIe5A1w5n8yNhZbROHT1so+LxVids2PNhmf6jd/4h5qMNzROXoYpUU8Thyn9sN+dH/b1MVD9sJOLXxdP4KMzgRiofnTOVbyn8QQ+9ARioPqhR/eBX/huoJpwrYdtkqoWVvrbf+uXVNvYcKJroVi9YOGGZurMAGZgfMoaDEYOvnGFxpNHABU8AAkwVLBP3LBvrW9oMhv57/g8AQWAIVx8b9+7Y7AKUEUquVoGX52SKyf6Erxk72W7o9VipfSFfDSTK/omf2Nz27Jb9sssIXJUM6tJS0IBqjycGLwgFImwIZhQ6j0AgVP1e11du37dP7cEsxhCmfBfIqm1zHa+0IB+y0wA3wAEgBygzACcpFyzeLK/EcaM95kMw6wASUiGYd4Amdk8rHRHDx88VH2DOYVuzdlwoMF4oNFgFPpQM1TrhD7QEEjUc0ox+8M+0At71jgXRbEzPJ6ZKARZpdLqd1oXSbtZ7zM9opakIl+G4QUAkUa7WiobAfio3AHU4k2Wa3LooGWRAnY0sMJJdbr4cOk9zYhraDZhEQPom/IMOD7kze5WTaXVG/TMbCN/BogCSGEK+ZPtIasGGMMgAgwNWi96ewGxZpXpV12tPBN7c1ORymvr2tzc1DsPH6lYxlO80mwKSE4qnytYTs31BkAHHLM//cFAo2Gou0FyWywUdXJycpFAHBYeqMG5rMap1SpeyGEBgvNt5ngx92IAwHY06rtLFXZ0tZzrxRdesPyaYKa1ak0zVhdWSQdq9dp97e7vhHmnI/tomRXvw6IGiwIA3+V8FZKcF/TRskCBn3YRnjsamilG6cCMeC3p2fjAV5Omfv1/+R81nW5omtqOGdUP/M349J4YA9WnN9v4neMJ/LhMIAaqPy5nIt6PeAJPcQIxUH2Kw71463cD1aUZr0iGd4uu/pO//7dUqgBQMyqWqr55Blgl6WtcLtTvDbS5ueOAIJDMpdz3UgoLcwX4cF1JInHB4qU1R7aZJmgn1NZcSoNXeBjnI339T/9Q3XZD0+ncQDUFe5lArpq29DKVzajRaKlcLNs3SYoqQUrJTGQfI3JTABGAqlbbMCCm85Ibe9inZrNhQHN8fOxJbKyv2fsHS3sZ9rO1taVyuWIwC9iqrQUpsNNWx0O/J/9O2wkAFNAIiOiQ2pvNBg8u2x0GFpbXmVWcLwxckYhWyzWlo6Rls/g62QeYTvYPptDAf74wK/nOo3fsFWVW5UpFzUbD70uIEKwpYJXtwVADiBrnjRAINBr6+e3GmUODAM4812xid2AwyHmtbW1qhsz6AnSHrlk8pqGzs9VsWZYK8whw4zUAbodjreR5w0QCpvqjEOxEYBTHwPnnuXgyeU9AKu+Bv9KLFauVgS7zCddYqF0hFOtSCjwej/x7PKmXkmpChKhsQXeLp3Sb1OdSxR2kmXxe+3v7unv3dc1crTM3Aw94BsDy/kdHx2Yqkc4aTJMIjCR5JTUaDTO8/AwWFsDP3Mbjvln3yRjpuvzeLDCgOkCum0jgOSXNOUnbj72zqAtI8SUQil5fWPRUMq3ukPcq+PpxddBoZJY2+LszKtKpW2YhaKBWox32h7qjKHURRDXxogxpymGOgd2fjIfKSHrtpT/UH//Jb6nZyGmVP9DcPvQ4TOnpf7N+/y3EQPVZTj/edjyBq5lADFSvZs7xVuIJPNMJxED16Y//vTyqqyWZvysVMjP9/b//t9wVmkQOrHToWE2uVCgSArPyzTZgklDTy6oNEmABsWbjJsE3B0gDAAJCHL40m2uxCDUiSBkJPeImn4qQt9+6rVde+jN1O80njGoSRi9Fkm3CLGChWNR5q21QhQR3kUhqd3svJKTuH9gPSTBrbX1drWbbLGQI2iHEJzLYoZczn88q7YqZkOx7KVU2M7m9feGZnPv17HeChNtsVhC8sKqwc0hIATeACY4P7yYMmTtfL/pl8dcCSOzDdE3MUpubWxeJtmibpVaraTkv/lVCmKaTi9TdWZgl4I5AJCSlzLrbavu5l/tN5U6v21eWnk4HFAU2M8hVC1osZwb5IWl3YqAGYHPy7GqltY0NLVaBHeWcFQslM908j/RZgBAsJKCI84lUm/PGMVOD43TeJX5YzlXCYJLXMqflbBWksJkgNXZn7DQsHMBac70AcC+rX8xecpzIjwH4SKAnPD+y/BqZKwwoMwBVIjuGv0X6u3tw3YsWM4KL6JLNcI2OzYxzrW3UN714AGvKvjEzzhmyX6f6JpL+OcdK5Q77tSAgazJTOpOyh3itWnTC8KDfMZBktWKptIZmiqdOpobxLOQyrh4i/Aj/ayZXCv2nF0nJAN/RRT8txw7rnsD7nM2GRY4pvtxqAP+DUKUUvNApe3sN+kk2XgQJMnVOnDuqhzrnJ7r90h/pOy//oc7P00oUrmueWMZA9el/rf6FW4iB6jM+AfHm4wlcwQRioHoFQ443EU/gWU8gBqpP/wz8OaAK47dMWtq4Xc/pb/6Nn9fm9q6GI3yEayqUS4LZyvjmfxqYtHQmADTf5MNsLSyf5M8giwy/g2EEdPAAqMIkhm7MAF54zKYjnZ8e6s++/kfq99pO5iWDeEVlC0mspNGmImW4KbccNK/lfKlElAkpusWyVsm0dnd33TvJ+5JKCxOLl5Y7e8AL8l+AcvPsJPhBZzMDBH7H8VGZgtcRVjOdJGW4YEYNKS71PPgK7fGMIgObUM9C/+fEHafUpQAIL2WaADhCfYajgcaDgeobNbNzgGYALGCz1W6YVXSITiYS1bTIRwGLuXQICIJNazebTom9fuOa3nrrzdA1ak9r8Fya5V2tVK7SbRpA52U1DH5MexqzOS9ALOYzdVot7R8c2PebyQNEe6FbNpv3tn3+8GROZ97Oebvh5GDAcASzByhOpv1cfJV4a3kAKOmjDV7iKAQd2X+6ugjQompm6Odu1DfMrrqDFxntdCoWJ/CmJlmcSBO0BXNeUbfXMfDkWKfjECyEfBd/MZ2rsLCFcvXCg0rtEWA1SJ0BqvbxTqYOWOLBsR6fnnqfOCewqciRAaqwrew/YN5y7+lUZ+cnqpbx+yY1HQ8dhGWQ2Buo3WoFH/dsYgUBAHZnZ9vhTISOKZF2sjF9s5w35MgcB9SrPdCA+yjynz5mvMIreUGHn7k2aBFY0+ARt474if+W+djH2m4oMZ/q7p1vmFFttbJa5Q40T7o0SOllSstEkMDHj6udQAxUr3be8dbiCTyLCcRA9VlMPd5mPIErnkAMVJ/+wP88o8rNdcotnM/f2NDPf+EvaW29rmarq3JlPbBOS9ibyP2TgD9utgEXgBAknr7hz+edVopvEnAJC+uqFYcxzZUjdEcLs0OAV27A8Y8WCzndv/e6vvvyNzWdkBBLAE1OSJKjfMavTSaQ/2bU63U1V9Ie0UyhaHlsrVZXKpsPEt8LMACTxs09/adV6mHmsLlTM2OlfE537tx2yq9ltQm4ZHyABNIsnHALyKPiBGAKg/rCCy9qOB6q1+8bdAFgCMnh2GDRzDSTijwZOakXkAvrCsA+PjlUvRbkvru7VJ7MzIzxfOZDOjEeUN4LgB36Smf06Rh0c8zUnmSilCXTy/nMwHp9fcMhU5ajJvGTJi5k0mnLSqccM9VB85m2dnf9/vTYrtep31kZ/OLpXcK4prNmNgF1W5vBk+tkY7tUk5ZX93sd19sAe0JPbsFgjXMNWHXyMT2iheC7BYAeHh5qf38/9Id64gkNR6OQAr1cBJBLL+9sFpKLsSVTHYMsOBkY4sASj8OiwBSgFiTVMNBm7afIrbk+AeIFzadLsefV8loIRaK6JUppa2tbJyfHvha4htvdjpqNpmClAXscE6CcYyDlGVBLgNiKrqTkQksHPBE4tVC5WPD7LhMry6IBtix65LKRg67o4qWaJ5PLa7rges26nobk4GyxYJ9yb4h/uahet+PX8lni2IdUBqVDajafD2Td9XrdEmh830jQmbsDnS4SrMOiy1zpxEJvvvo1/d7v/RPN55vqLaqhnkZIf2Og+vS/Xd97CzFQfVaTj7cbT+DqJhAD1aubdbyleALPbAIxUH36ow9ANQBT6mnMsaxSipIJffqT1/XlL/+MlvSqRnn1+2Otr9eVy2fMOAWWlGTVxZNEWwAiPwOkcuPs/spUWo3WuXsnAVc8hxv+8Tj4KkOFTSowb1FSjdNDfQNGtduy9DdKZWVhZRYPY8rsFmE7vDfBNEh/l6uEStWKt7tKZoS/tJCnqqaufi8AZKg0vIJ4VDc3N/TNb35dCySw2UiN8zN1Ol1XsAwAM5mUgThMHB2jMGJf++Ov6a/9ta8YxMEEliplh/QARtdqAQBzLIB52DR6OTkuABkgCFYSpnc87IuMqfpmTdViyRUpgxEAp29v6sbGputIALAAuc6grV67E7o6DZoSymcjFYsFNc7ONV8QPpQ3YzdfBvkyoByWF38pjCqvIzQqz8ICktZ21wE/o9FAEcxwMqmtrR09OjzW7u6+5dycj1pt3eeLvyPvJSyJjGaAIseAF7PTadtPee3gmlnUQX9oKS6MdbFU0GDY99/5Xb5Q9Gth9XKFoq8NV7H0e/ZaXlb6kIaczaadguzFg+VKiYuwKuYLWF3g47yQyCIlpp6FxQEWCrrtgRlLWONCCb9yxufCEu/lwgwvic+vvvqKAWC+UNLe/p7B+SXLfxmOxfnOZvHiLtVsnGtzc93JyQQ5jYZd1dZDCvJ568xsOGB+jhQ6ndRqgR85r62tDbX7A1Ur2+5WTSUjLz6skrCok3AtpQLjW4jocAUEA4Px/4YgJS9UdHu+RlkYcvrxBYvNgg+fJa5FZNqr+UT1tZJe+84f6Ld+6//S8VmkytZPxED16X+lvu8WYqD6viOKnxBP4CM/gRiofuRPYXwA8QTefwLPCqgGUBM8lz/og9d+mNf9oNt59/MtMb3Y7x/mvXiLVBI2bKKf+szH9Pm/+jk1Ox1du3bTzCCgAr8moCyA0pmBGz93Am0/JN5u1DYtj/UNdD5vBujx8ZG21ut+HV46OkIrlZJEkimdlPO5huO+WqfHeunP/lTdQdvsz0rUciAbTvlmHomk626m1JHMLVmd40etratUKCuby9v/SSnsztaeb/AtS02lLS9dq8AKL12P0+20vY+AnHwup/Nmw/uSL+acJosfc2971/JcjrPZaltijOQXJpUAHafq+v0AQDBvWZ2dnjmQCoBBGi0gL7B0eC7TyuVIyE2rXlszMwlrh2QYNjVfKDtQB3Z6gMzVbGHavbGtVks7Ozt+3+6gq3arabYuSiGNnao/Gpu1RAKLXpormf1uEIRULimRSnmRYXNjywFBeHlJq2WepUpR503AeUbZXFEFKlSUUH8w1MnJqQOgNjbrDn5iZu5oJXSo2dDuzq6OT44NrmE0oxwpxHN3ixrUEsCVoEpl4mNA0kwVDiylmWEuvGXCknG8r7Cf7U7Lvzu4fqDTY5jmmgEz6nRALewx4DwHQOO6K+QtAc5kCROaGPiTYqxk2gsUXDeZDD7lpdOL9/Z3zMKTtIt3l+2Sfoys3NxxCj8qPtSBNrY2/bFCBYCnuZjLaTjqaQwTWgg+Wzy33XZPoxHX29SsN77and0d1ao1jSYT7e/fdD9v67wVGNHJ2OcKTy/nxtLqkxNfy67lgcClu3cWZL+hS7bqzzoeWxY+JoSRcbHZz5t2GnY6Mdfu9rq++nv/TH/wL/6xTtsLRdVPaK4M4gZG7T+f1eO9viM/yPfXu1/3Xq+5qud8mO959jcGqs/qqou3G0/g6ibwg989Xt2+xVuKJxBP4Ec0gWcFVH9Eu/8RfJtQJZPQUqnEXLdu7ehLv/BzqpSrvpFHmgiLCUsHW2UmiqAcAmtgO0lTvZD25rMFyxLxB3KzDyM5Xc4VATKV0GDYc+AM4BMJpGtsCIZZTnX04K5ef+UVtboNzZdJrZKR2bNslOau3WCVm/axey4HSmeQzqZUq256O3gU19bWHZ6zWd82S+c01iQ+QDyJAO6J/aL9fi/IiZPyftrBl0xa/glIevjogdbKVXtTd3d2tFar6fj4yP2usIYAKhhRgPp4OgvBNxc9q/MxPZt4PAkJCsm8RnaAx1LBHtjlfPokZRaAV12jriZtgAPbibw0uZircX5uVhaATK8rjOJsETy/nV5La4Db5UpjKoDW6mYaW+22GXC8jPli2SwxQA/2D6DLwoNrYJAVj8YG3I1OQ8VCxeCpVq0bQC9WK+8/4Is05UumkQRawO7R8ZEB5mXgEfVB7AuvBYgi+0U+/fjwsTLIkydTs4qwzk8qdroDA2rem4UMzqerX1JJbW9v6fXXb/u9aNMZ9vpB5jqfq1Jd9zz5d6696YXsF3DJDJECL5MrhyvBxteqG5bxArYRINNne3T0+EKSPlOz1dJ8SmJv2qFQbJ8ZwwFzzVjKWyr6vCEPn0wGiuhNXc78utFwom6PUC38vHhdJ7p546YXd2Cpc4WSgW8+iz85fHbw4jLj0WRkoE990WUI1yWbbAk025tOQscrgUyUOS2Q+IbPk2ewmPlaT65mWi4nevTgTX3zD/+FzjtTzYrPabXKk/GsJV22TxGovt/C2QcBqh8ECD4toPqj2r/3+o/A7/zO78T3sB/B/zrGuxxP4AeZQPwh/0GmFT83nsBHdAIxUP3+J+7yRuqDsBAf/PT/K6Ca0FTXDjb0y7/yZWUy1IrgwUyYbULyC3Njb2IeeSlevoVSdJxm82aCYDNhxGBTAUb4WlfU0yQSZrvofCzCuvFzpJgpgMZSk/lId++8qnu3b2sw7mk4XiiRztiLiTx1ZaoLj2raSaz4H6nbKBRK2trYC/uyXOn69Zv+O2wrN/+WSjo5Fk9sCNwhZZcbfsBCs9UwAAD4cv8O4+eQolRC99++p7Vq1TUjMF1bmxtqNJrqkuKazZlhdTVNEg9l2sdp4E0i8DwACpg8gDAAhm1u72wZmEUp2GvmSTVKCA0iWKnROFMul9V8ii91oEEXb2XkxYEA6lcGunht3eWazZnJ3NnZtfSWfdja3rEM1v2j45nZwHarbXC4Vls3YOfvdIjCSDpkaDFztQtyZ3pUAX/4RWEXL9N3YQQBvABV2NFL6Tb7xT8cQ8cSWGpoAhCnsxagN3IgELMJLDoybu/fYORkXMA4FTpcN5dVQTC5542zi8WEjhl4rkG2U0cmjU92PPXx4jWFOQ0pyfTh9jSeT82ypxL4dSumEwGrSHaLpZLK5QD87z+4r+FwpFKhaDkunmUWBThPc/fQJi2Rn7O4kCMxmRRlAsDGZrOpPwKENxsdy4QR7rIgQeovQBlmmhArLmLe6RKoEkqVzmY8Z64FALh7f1f4nCeWR/PZIGna/tNEIoRSrZYhAdjMPT20Iy8AkHw8YyEoOdfd11/Wy3/6VZ20xprkbmq1yrGcZEbVj6cAVr8X5H2/76cfFRB89/t/EHD7Xt+HH+R9PshzPsh3bQxUP8iU4ufEE/hoTyAGqh/t8xfvfTyBDzSBL3/5y//abdQHAWUf5Abo/Tb+bjbg+938fJj9+SAMwPvt3wf9/Q++fwGoJgkSmg/1/PN7+sVf/JKiKG+wwU14pVwJQBSfIim/qcSFvLf4xJsKW8UNNQAEXyIP2EwklpfBL9zss7UglWab8Kwr9YYdHd6/q7dee1XtXkvj6UpJOlRdVbIyGETnyDlJRGn7I7P5ENq0s33NLOjGxlaQAZdKOj091fb2TgBHkkEZII/nkeh7fn5uVvHSv9jt9+yHBAuGnyEvnmo8HGptrWIA5R7LVEgqJmnWybSpyCysEkkDcRhIAA7yXQAeoBAvLwCGOVSrZXebEh4FcwfoIkSHSh68p1TJTIYDA+f+cKJcJm8mFw8ugT8A3n6/431sts6VzRTthd0BrLXbKpYqZg2ZE2z4KkH67Tx4iecLBy7B/rKIgKeR4whK95XOzxra2dnzn/hlu5bEzr3dy88GAInjg71jHwCFHAPBSD5mpLGw3U7hLZiBns5mltriw2yenxvs7WzvehHhSXjRcvkk4RcwShuSq46WeJpH6vZaTgF25U4up0q16rAlWOvqWk3D8cj76mtvEsCm0kl1qe0hZCvKuicYBhh2ulypGkim0klLaXkNgJ/fw0TjiwXBFw1mkYdntFqy6EG37sjp0QP2iWsik1WvO1C70fY+w7gWi1nP5Pr+dSdYTxNLnZ2ca7O+ZSm0FwHSISRqOmfRhH7XSJ02AVR5f6bcTbtaelGHuhzYfebf7eAzzipF+FImMqvK7+xJHvY0nQ10+9Vv6aU//pd6fNbXJHfdjGqKKp0PYWv4oN873/u8H9ZG8e5tflgg+mH2/Wm9JgaqT2uy8fvGE/jxmUAMVH98zkW8J/EEntoEngVQfTdT+RfdGP1FQPAHAbcf5ubrg3hhPwxQZV+QqyaTM926ua0v/Ozn7cNEusjNMH5GmC8AH0E3sJM8kJFe+lG5Ab+U/PoGfDL18wAysIr4RQGRiVUIYQIQWF65nKvdOdeDt17XgzfeUKff0nQmp/jCwCVhqWCaCFRarZTKZXR+dmaWjP1Lp/MGQiQF37hxU7u7ewak129cN7P54P59M7BIN/kTCTM+TmSW+DLZP/x9ATwEH+zZ2Yk9n8hrx4O+9vf21e13Lmpy0q5iAexw3x9FyGlzSgppbV7lWtlgAibaWasOyyEUCcCY0dbOhqqVdcuaYfV63bYW1JpIeuvuHW1t1hzKkyus6fj03DLljfW634PwIIKnRoOQPNwfTfSJj33K743v8ej42CATgFwqlEK6bZU+XOpN6AytGaQjW4bZg0GEZT49OTQrun9wQw8fPHAo03g6NfN4WREDWCcNF2ktoBjge+vWLYMzfLQwoblSwecYHTTnwLPJw/qGCh18lUi5kQ5fBmoBfGG3eT7+zXI1dI7i5T0+OlQqlVCn11Y2Hepb6uvrBs/sL8scXBMEbg16IwNYjpmFEkDkKpm4CMdCcluwZ9Xs9WzlNOfhZGiJ7snpqRlZQrSc3svnAUl2lXCqjBrtcxWp2okSIbgJQGpaEr5aarfwDXc0GQ/s4S3lszq4ds0LPMiCSV2G3R2PWPSpqtFpGaQS7MTnh65U5NUA/+FgZOaU/busPmKm/A7Aynnw9wD+aD5j2ZSZdYKp8hHKgpnefP3b+tYf/a4ePm5qVryl5RUDVS99PCPf/lP7D9MP+cYxUP0hBxi/PJ7AR2ACMVD9CJykeBfjCfywE3g3UP1h3y9+/ftN4EL6a//gTJ/+9Av6/M/+Vc3nK21uboYeyk7oD4Utww8Ka+Su1DlsZ8I3z9xwA9S4uQZowETxDx5DQCGPlAITO5kGXx4ghxv7dudMj+/f0xvffdlhNdR5wKgiGYZVBfNFmZxlqrR1EpiTjnIGqloFVrNSCT5V/g5rCrDutNtBeopUMkV1S8osG4wgz4MB5e/sHz2i/EcGcBukxHPXzpDIix9xa2tTrWYr1NWsVt4eYK/bpX+0oEqpamlqtoBMOvg7kRmT1hqksqFypFQuaHtnR4Us7OPQvZz9TluFfFZyr+qZAfpsFenk9MzvXatWdXx0ZGCErLRDmFKhoPLaxsW852YeYZFhhqN0Rg8ePtDW5pZu3LqhZqdlkJmOspaYwpJvbG67E9VS0kFfpVLRQPbe3btKJNKqrOHvpKc1BGjhk7yscDHrmQgJxQBDwqpIE8bTyf8B0e6xTdNjG4D7en1dy9lMXZjXdGRWEFDKNQLg4v0vu3d5b953Mh550aBQzGk8HIW+0SyM7LYXDWD2AeGwkxF1RsulFw2oi/GCje8akmbYs4WCspm89xMJ8Fqlpv6ob+YXGTcgkKoe/Nj2RlPDs5L3i+rVQibtaxW58HDUtxyY63yBH7s31Pl5U1rNzYwW8vSl0se7qWyU02mzYRl0u9PX7t6eGe1mq2nWFB8vIBNZsNn3i75ZFAwAWUKrqCqiU5XrhQefwV6r4+uT92CWSIB7zTNFmaTGw6b+6f/7f+isOdYw2tdKhQtGFcFw3KP6ft+IT+P3MVB9GlON3zOewI/XBGKg+uN1PuK9iSfwVCYQA9WnMta/4E2Dx3BBUIym+vmf+8v67E99WotFwswbrCcAAkCB7Jcbe8ANvZ70mtI/CruGLxJwASsFwAF88DzAIV2ePSo4CkWDB35mIICjbzlTu3OqR2/f1YM37qg76GgyXUnpjCWYbji1TjjlG/LpYmHAnEpn7RVNJjIGTAQpwYoh/13Hh1gsBhA0JWW48iSIxuBiAQ+WMFtZKlQC44vsdjrxNp2Y2zhXJpM2kDg6OgyvdyhT3kALFpbfISHl/QBG7oZNp/2cSwDLsZrxHMG2ZVRbrwYpsT2soXNz1O+7f3M47On87Dhsv91XMRcYTc4D4A1PJL7NbrftTtBsPiT0sm94SAGV9gYvFpbc7u3uaTwd2psI+whA45zNFgsRfgTjNxiMlMukLXVmXvg7meUMwLQAcI6dSswxcCyuR5nNL9i+qYEh87AfOB258xWgy7Gxzzs7+waKeE773baqlcCYXoJAwBcgmYcXMcYTzxJGtN1q6fz81OB+OQvbp5KoWMjbJw1YRfoM2w6QA4Tjpx70WcgIQBN5LynJw9HYUmgmgRLg4x//lBqtpre3s7NtFpbzA/jldV50IIAqj9d3aPac+RMgxvuHRZgsqy9qnrddczSfURlE7dNC+wd7ZtW55rmKubbwVedzRfuL+92B65SYJ9dfoUhi8tLzBtzzWK0W/h2LE5fVNfycfcW7zY7auxpFfp/RoAN81unR2/qdf/xbvueQAAAgAElEQVQP1ehMLoBq0UDVn6ZEDFSv+huW7cVA9VlMPd5mPIGrnUAMVK923vHW4gk8kwnEQPWqxx5CaPCoajXVV778s3rhxZuKIhJqSRqd+6YdTyeyTwBLuVQyq0NIjtN/Mxl7FC+TWwEDmXRGjea5IsDFYmnAiIQxeD3TBrZsF3A2Gnf1+MFdvX3ntlmuySx4VBezqWtzCGwiJdUk2YVHFaCKjDebCfvCTT8sJ5Uw5dKaSsWi2U/ATZTDy0eibvBYckz2O5JUu5i73oTKGthUZJSwuMcnJ65xIbAGuSyAAD/hDBY4HTkUClm0k2wNGuR0W4BqCJ4iKCn1pMZnMOhpOp/oxo0b0jyE4xCAU8jlLOkdDgZazicGobzf2lpdjx8dhkThpQyKYHcByOxTbaNuWTHnI52M/PvgTQ1S69r6ugEidSzNZlOFctX7t1jBLMPsEl5UULvbVTaZcCUPyc+wsk7OnQOSRgbE1Pq4G3bpsxaYxMXC8+P885ggV84XnXIM0wyoZ8Yb9Y2w/UJBYMDJeOiFAxhFh1HhOwZIJ+RkXJh8qniOT47U73UM3JRYWg6dSgKACfgiUTmAdLaxvrlhUMhx4+eF4QUgsp9UEBF8xPamVCIlUqqt1bW7t++wqwf33zbYvra/r3SSczz19Un1TAjLCqCV4yIxmtAlADHHR5BSVMyqcXzudN/pJCT/FvMZbWzUXZvkWqflwnOvrtV13miCnjXtj+0tDZ+B0DOMOoHPCccCEEYFwMMLBKmkWVP2lRokpNAs3HAt8KBLNZ9Luxf57p1v609+9zfU6S/UXm3CwxuogqqXMVC96i9Yby8Gqs9k7PFG4wlc6QRioHql4443Fk/g2UwgBqpXPXeAQiKEAyWm+rV/75fdXYmPM18oajqZ+WYaWSR/wjDhN0UGW9+oB/CHrBK2czq1/xCfJKzU6fmpMhcsHKyPvXdUzIzHGk3xEaaUSq7UODtS+/xYt1/6thnV+SKpVYp6mqn7M+1PBfxSVYIEcgBogNHKKZsNoUof//jHVCpVDbQa5y0DFlhDgN5sMVezDRCdO8WXn5Hgy3HjSQT04AENMuGhyuWKOs3GE2DLGTGgSsHcZc0eBslyR8UMUt+ZhqOhpZpIid0hm0heVOIE1hFGldRjACX444WPPa/7b99XOpn2PgF1kbkyOBhiWLuz4zPV6nVfEIB0tvfxj39SJ6fHBuGjKQx2xgFKhOuQ0hxky0sNRyNt1OtKphNmRJerpIFuMk2IFH7LyLU2s8lUtXJRXdcOZQ2wOQb6bSuVmkEtqbik8nL+LK0d9H1+Aa0hNGnsc9TtjexJZf+TFz0o+EIPDx+b6cbDmY0iB3Pxmgt8byAIqGTfc9mC2UfAGxJzjmU06isX0eMa2FYAtpnIAYnKC23v7gf58GSs9Xrd+4/02osUhCr12kpHKT1655GGk5lu3XrRYLRe39LuhbwdEOoO1mRIbzYYXy7MuLKQQKjR8fFjs9aELsGmE1h10jzVYDBWYrFSr9NWIrlQKrHU1saGU38dWIX6gLqeSk3D6UyNs3MVs4FFtuLgYrEEhrvXB2QTYjbx7y9nwGeOY2AeHF8pX/A1aRaYZOzVUhmOtd9S4+SB/vk/+gc6aXQ1zlw3UM2QDIxgOQaqV/0FGwPVZzLxeKPxBK5+AjFQvfqZx1uMJ3DlE4iB6tWNfOUb14WTSFdzmNGFfuGLP6Xr157TIpmyx67X62uDxNHxyOCP4BzSepfzuda3NgwUuHHe3NgyWMtnc2YceT7gdAJDpaT7NQGEAIT+gB7TqRnJFIzSqKsHb7+pl1/6lkHJapnSfAmTFVJlZwsYPbo5M1pFKWWinEEboAqJJ9UsL37sBeUzQQIMs1eurqtW39Dx8YmKxVDPQarq/u6BQUB3PHTybhPfKd7VTtssKWASkITcM7DI9IiuqVpe09n5qUN+ALLLi0RagCfgARAMg1kph0oW/JAUkgCKASKjydDHTH3J9ta28n7dQrPp1CwjrDC9qYFBBUD3zUSGGYbuVNjN09MTLaYwskktk0mVqzUDlssFAICkwSupwywgREnlCmW1mm2DLzyzAFuOkYAowCjnn0UD9rvfCxJlg6ALlhYADijk58iGCUeyXzSX8zXR7rTN+kapjH2xk9lY48nQ4VGX4BZfbK/bklYLVStVL2rQfwrw5B/LehdzA7XdnT2/J4sGvB55OPiq2Tx3WNbjo+MLAN03o1iv153ciySZLleOkfPibUzHBvWEH52dnQYZ+xgQXtVPf+GLWkwnXGgaDvsXfbt5VwMl0pEiAptgegcD+1KR27o6hmtyOjV7fu/xoTIpfNiRuq2G+r2mKvmM1moVlUsVpVJZLwrgW87lSmZ1c5mcRtNJCJqakjC90LA/9CJPsVT29WTJt8F2wtcVIWa5Qs4gGXk1lUX4sGdjUqiDPxfP6nQ60Lhzqt/+R/+P3n7wUNPii1qIz5k0T+qp9qhe3TfXR29LMaP60Ttn8R7HE/hBJxAD1R90YvHz4wl8BCcQA9WrO2krUWFCHUdSaSE9HOqXf+mv6GDvlpapSHnks65P6VqmSFIr8thLiSnhLwACABDAhRvmdCLlG2kAQa22puFk7Jtj+0JX+F5LrooBCK6QFKdTajRP9c7Dt3Tn9qvqdZtKJXP28xG6ZM9gIu2wHPx/zR4AleAeGcQQljObLvSZz/6k99HHQhBTlFepHAKBpuORru/tWf6Jh7NQLKgPqzsamUHr9wcGIYBvpJ4nJ8dm0QCfyHcBAchF3e6RoCf0wkdJhyhMazL4RAFySHzHsLKlioEq9SgkxY6nI7VaDe3t7RjY721vX/hh85pOxmbukOZS4zKahDAf5gilTDgRoB6PJKFJMNh0iBYJdMoHPy0AjhkjyyYJF++ru0BnY/UGY88d8Mzrkf2enpxod29HlbU1nZ02L5KBkSwHbylMKmAJlo/3BTjyyJdKF4nGst+S38FGM7hqqareIHh3qQbq9ZAp54JsmBCsflvL+fSJlHk+DwCfbbIoABgE8OI9hVUEqF+GcU1HQ4N3kogHQxYTBv4d52StVrO3luOCdeU8ILkNYHXiBQlfR5JTgK9fu+EE4MF4qnIhp/PzM3tPeS+k49MpnmPmPvM1xcz2dnfMWp6fN3yOiviDUQcsFnr8zqHfv3FyrFGPCp5I9XrNiw/JVFqpCIBZ0qA31iKR9GyVou83ssTYMt8EPuF58BBTtcOiwJzP1TD4ZS8Ck5glFT3Is5kZwU/2jy+XqlTLGk/6ajx+W1/9zX+ks2ZHreW2FkopuUoaqKLwj2+mru479nJLMVC9+pnHW4wncNUTiL9br3ri8fbiCTyDCcRA9eqGfglUqVZZzQl+WelLX/yMNtZ3Va1TcwIrGKSQvlm+CEBC9EloEuE8SCJ5DnJOmMNsOhO6VmGfphMdnRxpaxMpcMKvPz46tow0m4uUTac1nxG6NNftV7+t11+/o077XEukv4mkZnNYK27sSVEtW2LbtSQUxnWhbCZnMArD+sILz3kb/H1ze0cR9TY8j4RaQmcugp3cXer/BfAMcGG/eczxNM5DABOgEG8mzCWy6PXapp+zvb1lpo+f02EZpKl4DLNBrqqFgST+xfGFPBnmFH8qMk4CcgBx1w8OPCekqa1GQ1V31c40GAFMlmYHYc3w5rJAEOSdKwc7lQtFFcrMsGCgyj6EflfCpahsWZq1BAiNYK/d8JPS5uaOGo2GE2kbzaZDp9AhrxbBA2nGFC9oGjCUV6FYdBUNybL4PrkeBhd9sT7u4cSLEYD5VrOprfqGFwZWq7lmi1kAlniCp1Mn2sKyjoZdpdNZBzXRaco54JwATJkjII6FA8AYABJ5OcCZlF2APgx/lAkVLVyHlx5NZN7BG4xvM6dOu6utzW0D9MGwbxkv1yyMMdL0tWpNq8RKkxG+0rnOzo+9IABQ7nX72r9+IC2D7B3gvbu7Y5AKIB8Nx95PGNUW7Ga7687dYb+rZvNYa+W8CrmMtre3Va6sKZdnYeDM12YinfV5XqxWBtEA3EK+6IUHGHOubbpzfS79uZv5OkByDzhF4kwwFf5p0oLhijkv/BwVwyoxVe/ssV7649/To+MTnU03YqB6dV+p33dLMVD9MTgJ8S7EE3jKE4iB6lMecPz28QR+HCYQA9WrOwv/GqOayCidGutXfuXz2qrvKpXLm7HhZhl/KkDG/ZKA0ETCN83pREapKPj3goQTWWPWfaukssLCwQohnQVXIPsFABJ6E2VIR5XW6Y+cjfW1P/l9PXzwttqtcy3mxPokDFSjDIAga+8ibO7S7OXCIJIbfoKTtrd3df36gYoGsytVaxuqrNUMjggfgjXN57IGk4BE9im1XJkpBoAR7gMjjMcRkAdDGHpuqeEJdTTUi7i3c7H083kgtaS7E0lxr981wAUUF4t4VBMGPIAwAPp4MjCr2O227N8k7Gl/d9dMLkB42O+bCeU57N90PDO4HI6HBkT8HQAHG7uzta0om9H6+oYeHx0pjZ93ubhg2gjhSfn9ke4CxPav3zLY4fjxbuJ/5T0BQ3SIAngvmWaD0f5AlWrFoJUHVTN0lwJkYXuZez5X8DllZrDJ7BPpxTDlgCqArKt8qNqh23Q81mw60Xw5tc8TNhaWEMAHY8l1xnlysFcyZbntJXvsqdgvOjIDq2TG55agpGKxYIDJtkiW3j+4bqacn+WzAWwDRJEe07fLfiWUctjUYNDWeNiz7BdQDcitVmpeBGGBII0sPp02083CBN7e9Y1NJyWzCIE3utVvWyq8nM40HLBwMdRyMVFtrWLp7tbmjlaJtAFyMsnnBY/z8iKxeOnFHNjWy55atsFni+un3Wo7eZpjQ3J+dHzodGeus8su48xFoBZBV2ZgJz11zx7pu1//Q929/0DdxH4MVK/uKzUGqj8Gs453IZ7As5pADFSf1eTj7cYTuMIJxED16ob9vUA1sUwpk5np53/u07q+/5wlnpls/qKeZmlvHIzhpYQScFIuhu5QtL2Ag/VaTZPRyDfXsDuAD4Jk5tOpwRGyTfAfDCNf6ADXUqGgs8aJvvOtP3VYTatxKi0jLS2JHCnKkvRasI/SIFMrV79ElhwDzgra37+u55+/pVyW6o+xDq7f9L4jciRUCAYxSqW9bUJ9Go1T9ZptgxN8nLCRZm9dJRMYLH52WfvBscIMkuKKF7JcKvvYAFO85rKCBtBLjyVgCsB1Cex5XrlMZ2tXfcKiZrCfkX2qu1s7BpVOt5UM4nk/wqwAyvgzkY/ynmfnZyqX1wyUQ4hOyrJfmLijo6ML6epU6+t1gxmkp8w8V0Cuu7I8lkofACjHzbk7PTvX1vaOtxlSnmdeoDg9O/U2YBP5E0awtl7THFnxRXUNYJFtAdjw3xaypD83LYVGunpZT9RudZ4A6ShK6vHjx6pUa5YV45dlzqQeMz+APbM9OnzshQ+CoPhdUoE1dqgVgA82HtAqGO2Rvb38DgaT88eMgn945eMh1Xgymvo8uEd2Y1P3376tfrdpeS3McTbKa61WV21z3QnH+VxGaVJ750uz38yxtr6hjfVNnZyc+ToezcdmeTPJtFrnp1osRyqV8g424n9rtQ1l83nX0URR3tc1gBjmlEUb5L4sEvCB4POAv3pKrdKM9N+VJejUKHFdwgAzm0tVAOFK6UTySb+qE6AjGaj+2Vf/uR4eHetsUtcSl3gs/b26L9b32FLMqD7T8ccbjydwJROIgeqVjDneSDyBZzuBGKhe3fyfSH8TaaWWaSkx0Bd//id18/oLWq9vipZKGB5CiwABTpMdDl3PQYLspz75aQMb5LkAg06nbQZttZybrRuOR+6MxEeHFy9fgNXEx0kdTNdMK3DsvHGqt+/dMaPa7TSkVWRGFaaVpF+AKpJMGLfJYubaFJgyGMPxeKaPvfgJXbu2r0xU1CqZNlgBjFy/cdP7DKNWdUpr2sm6ExKHFzB9Mx8PYCCwVBn/CYAlMIn9BNziSWS/q9V1s8Uwc5fAkuMmFAdJM8Co3W362AEhAKj9gwO/hjc6fPyOwc3jx287VAnZ5ovPvah6ff2JfJd9hYFcq6y725Tan8ugJABbsVzVjRu3dHJyYlkr+/Ho0SNXulz2asJ0AjrxtQIi8VJmojD7UAnDIsBU2zu7Gl70lrofdxkWJPCGMnfkpPh5DcZhlrVSbzAygGR9AoALwAPUVcol7e1s+pg7XXpFO94WnZ+wscx2AZOdTpqxffHFj7sWiBnzPOZy+Pix9vb3vR90qFbXAqvL+SgVcgbxzDvKElg182saDfylVNYA6iKVy1WzzhuATYc0pc1sMwvAJq8DYGPWfHjvFfX7LfW6bf2Vn/5Z3br1CXervvzd76rb62ijVlcml9fe7oGDi24994I7WFkE+e7Lr9oj2x50HIJEz+ug19Fo3NfuVl31+ppWi6WvXSpv8L2WilUHWxHQRQ3PimuATmHA8GJ+AbxJPs7588bCBMype2YTct0T17ClzRdgnBNxmRDMsaVSS82GTf3Jb/+GHhwd6WxS01KRkqtU7FG9uq/WP7elGKg+w+HHm44ncEUTiIHqFQ063kw8gWc5gRioXt30v5dRTSlymNLf/JXP6+a1FzVfze3/xIfKDX/w74WQG2TA9IkOmn2VqkX7GWHPAGfcsHOT3Wq1DJ6WCdm7ByMJQwqwfdL5yXsvFup0mwaqr736ivq9FkU0DlMCqJo1inLCR4u8tdlt2686Xy693fFkpudvvWgJ6PrWjtbWNpTJ5J2eyk29/0mltL+3a9aPBFW8juNB38d1dnZ84UOEpQxgiONcLROWbg7H/YugqKy7Ofk9++/gIjOCkVZzPQlTevjovqrVyhNfL8CNmQF28ac6aGo+NktGJyfeVOS/SDoB8gFIrgzAAXxZANZq6TqgnFntsfb2DlSFyZzSu9o1UCH0hz/NYl/U7sCo8vfJbGYAiWf3k5/4hDtP57OlcvmCmq2WQWQ4P2P7Yc0Al8qed+O8YbBKgi/S2nylqnKxrE63a5YbqTXXRiGfUamQV7vT8gWM9xhm1WzpcBz8r7OwCHDrFlLknj3GsKgBQM8cKAXw5t+dzNwlmKnoY8KzCntKjc7m9r6B/9npiSXKMMWAUwAcQBKgvru3/cTzCuBmQYLZc27paL1z57ZKuZU6vXN12y39vb/3XyhKl1QsVtzlW61VNRnN6L/Uzva2vvQLv6BkIq1CsaxSueLriP3ieuw26b5NqNtqqT/sqFrOa319zYxxNsppupjbC83iQzqLOoCFGK6ZqSW/XFMs5DBv7/9ydRGslHbSNfJg5MBsIwRFhdRmFir63a79wZwjWNpKpaC7r31TX/+9f6ZHp6dqX4YpLdMxUL26r9YYqD7DWcebjifwrCYQA9VnNfl4u/EErnACMVC9umF/b5iSFknlcgt9+Rc/p63ajkrrSCkDe9PvDQ2kkNHijUxFeE1nmvRHwQ9ZLhnQAJZmF2AJgAjjRXLwlM7MlFzDQq8k7BEAmAAaQFq31zJQfeP12+r32kolspoBFldLsJVTfpPJyGzcGV2gycj7QTJrAX9ftmjGa2vnQFvb+wbYAD72J/hLc1qvrzl9+PDwkY5PjjXuk0y8VK/fNqgCIBDyUypVDCJJEsbTOV+EPkuYzq2tLQNDHrB3AFfAFICFuhPCgPg5gO8yoInnAkbsqZ1MzECyzRwAdDa3p7dA92g+a4aNcKBklNLho8OLBF6p02n5WMuVqrs/j07PHQY0HQ3MDMKQsj38p7B8pMZatlspiwWI/rjvfYYlJVWWpGQz1Im0xtPAmsJwA4i3tjZ9jGZkLxKAAdjpKKmz01PlShVNJjNXAh3s74eU3WxW6RTpysOLkKNQr2JJtf2sRbOx7Btdr8PR2O+N9xVADDCeziZmWkOCLRLXEOJFui/ncHuz7jqcBw8e6OOf/IkLVr5j2S7v5QWQHMnQOQNkwoao3AGgA+hOT04vJLILNVpnun37Vb15+xuaTHvu3/3Zn/lF/dRnP69yZV3ZQkaZHP2xczO6sPAw//iRrx1cM7DPOaxLOjo58ecCFnrFgsCkr6TmTv2tr2+oXt8w0316eq5UMqMZKzcClFKjs6levxPY0VLVcl933F4w2MibZxf1OjDjgFWOpd1t+fzwWE7n/jvsK73CtVpZ4+6JfuP//l/14PGhzmf14FGNgerVfbG+x5ZiRvWZjj/eeDyBK5lADFSvZMzxRuIJPNsJxED16c8/BAVx+3xZT5NSYplUJprpV3/1S9qu7WqemLtCw3LFbMEMVqfXM3gg9AevX/rifczaTQgSSrhqBeki4AKwlMarOJ+pP+gqIniJFN6Lio4IRnW5UH/Q1qvf/Zbu3HlNowFMXUaLlTQcEepDr2TC/lP7EeczNZttA1UAA3LcYr5slrO6vqntnWvaOTiQLipOADEAQdJ8Ad3Ii2H1BnR/ruYGIAARkoVJkwWoMpnpJEgxAY9Onb3o1AREcFwcH7+HVb0s/AAgEbZECBDMHYzZ5XOZN/Upd996yxU2eDjLsJgAqWLB4TswqqS8jmcj1ap1NRsNtVtNjUcjA91SdU27uwc6OW+6g3StWFS+wLEB/BOWxZIWHOpWctrcJPhnoAy1QVHarGy1WnPAFH2zhCgNx2MzeAZBxZKDsXg4ARkfcoUu0ITG456fL1jEVkc3bzynZqPpBQeAJUm/dLZe9pfyGsAz4J/nwADCejO/UAEztcf2Uo7s6wqWvj9wcjAPKnRYIOG8cT4Xq+AfPrh20/vL+wNkkfTy/vv7B/bzuj91MjVQpcKIDl9myHkBdJ+eHanRbOhrf/CbGk1aBqo7m8/pb/6Nv6PaxraUwstc0XAwcX8s/uo33ryjT338k07cJVzp+o0bvv7odGXB4+z0TPPJWMNxT/lsWtVqyRU4qyVBwVwrS2XSeSXSdJ7y2ci7d5jz4rTsTM7pyiOk2Eu8yaRHwyYHth7GmGuKAKpVIvh1uf5yUWBY+TuLB8n0SsPWY73yp7+vO3fv6ny6oSX+7lWkGYsa71FPc/l98IN884TU5b/48e73fa/XXNW232tP370/H2Rf3u81328uMVB9v6sl/n08gY/+BGKg+tE/h/ERxBN43wnEQPV9R/RDPyGhtPtTVysktiv4HQe/ZCPp1371y64cmc3l+hDkobCgZlDH1GkkAwBDLloqXaTR9i3DvQQ57CA3fdzQA1Jhni57RpcLkmJDMq0DgVIpM3l/9o0/1Ou3X9aoD2PJ133qAiCCUVYGW1OD3IROT8+USkaqVtbMtuYLJc2TS10/uKUbN1/QZn1LC9jB7S0DLpg8Un+RWJ4fH9tTOJmNDVxgKwEKA6o+UvS8llUsVc1Kss/8E/piM97ny4Akp9qmUiFMCF8plSOLhYEg8lVAF4zwpU/yMqSJ15yfnxoQ2/e7mimfj7ReqyqdWIkUV8J6YC+7vbY7ZplX1enICxVLNQ0nM+3t3NAysTDjhqQ5l8kY/LLts7MzFcpVVcrlEEI0m3m/AK0E+XAOWCzAP9sfDTQY00maVfu87YRZZKgA383NDQNCjhVGfDGnn1W+BggWgkWErQ7VNTnlM6HXlgeLEjKgGiqdol4nrfXauk7Pjr1/N2/e9DlE1uqQpHTaYMzssFOCJ15QoG8WZrvbamq+nFjGjfwWIApD7KAlM5CRUpnoSdhQt9O2jBmgCKYaDkdmvwGqZ+cnOjk91qvf+Zpajccq5gs+tl/72/+xavVNLRIJA9J2q69Bt6PW+bEa5+f6y3/1C/rJz/20lQazyUgbG1tqdjpqtptqn53ZUzyfjkkLc50N4UhI4K9dv87ah1IkYo8mTk6G/U4prXSUETvZ6jS1XqubOQeo8j8+Yw4lu+jvxVtt77DDyUIy83hANVJI5251OkplEhq1T3V+/3V99Y++akZVyUiJRaRlMpJ16hYe/5v1eC8Q+qMC2+83Sbb927/92/E97PsNKv59PIGP+ATiD/lH/ATGux9P4INM4KMGVD/sDdAHmcWP6jns4/felCVhUpOXQHXpjsrlfKFyMau/+x/+294s3ZuXtSVwJ9wM41GEqUMqii8QqSUgBpByCT4v2Ufeg55IuiiRJpJWizQWbyQP2LTLfk6ksG/ff10P7r6uxtmpvXZIUwFPAErktHMo1jQdlkNNp3MtZktFmZzDcwBxSqe0Ud/WJz7xE9rfv+YKFCTJpL3euHHd1SYAVYDc0cN31AUQJ5Zm7L7z7W+p02nqYHtT+XLZNTAwtQBPjrlQKroXFZDHcdbrIVX30gu6sbHhuXC8vD/JwgRLAUb4k+ci7eX5l0CS5+fzBbOMi+VUxUKkPKBludR8urCk9fGjB1pqqYODfT18+I5u3HpOjWZPmzvXVChWnByMfBpQmM9n1O/29MYbrwe/KwsMxZJm45EBPl5S3oeaFBYBdnf31Gg0lS3kNJ7PdPjgoT728Y9bRguocvcoqbqJhdlIFh1S6Zza7SB9BuRyXgk9Oj8/ty+XWhqk2LC6zJb058l0pNPjc21v7/vYSSne3tnxbLmmmIn7XmdTnRwFUI5c1+zwfKYqXtnFQqPRQOUizD6vy/u644E0l/egPghAzsOhXquF1ut1A9SDg+sGjA8fPHBw1jvvPNDJ2ZHefv1VtZoPlcuk1DwfG77deu66dnf3lYroyR3p/ORYg37HAPM//y//a1177pPa2b+hWrWmfrujZUoGva2zM02nY1fUVApFJ2Aj7QXEw4yyf4tkwvMfTadOAaZnNfQLZzSc0MM69EyPDk+0u7fr64aFDYKqxtMxn1IzxywKXc4N5nXUDz5frmlqnx7df0PHb7yi7955TSfjtQugmg5AFYXAv4FA9Uf1Xfph3ycGqh92cvHr4gl8dCYQA9WPzrmK9zSewIeewFe+8pX31ZS9n/zqB9n45Xt9ENnXD/K+7/fcH+UxfNBtXR5jYpX+14BqAg9iguChpbfYg9cAACAASURBVP6Dv/3LKpdKAr5Wa3WziSFMaflEAguAhFUlURVQAOAEBAIMkSCSUjqbTp2qu5iNDdgAn6Sb9vvhRpsuTiSdMEEnp4cGqvfvvq524yx4+ACmyG2TKJBTSqYizZ02u1CLbtQE6ah5S3Zr63VF+bx2dw50cHDDclz/LJ122BFMHgFFjUbDgTrDwVDDbk+VWtlA6/T0WP1OW6cnj1xzgoeWWhbYvV4f/+RMmVzWna0ECOG/5NgIK0LSCaDAO+gE5ARhRoGN7vU6oR9zuXRKMuAREDan6iRXsK91c2tToyH1IyMV8MROJhr2B2bn0mk6Xy+CgLp91+4kUhl7ccdTwNtIxWLOLBk9nodHjw3wnnv+eb1+545lsXt7+5otFvamMrtUOqPNjW1LlPE1rtXXDcJ5Hefi8aPHlh8j7aZGB+kpYLrVbNs/CdMMGwybjv/4+Ojogi2PgoQ1mzfTl81GllvD9o5Hc/eTWg5N8m8qSMCDfHrhGY0v2Otup2emm+2zeAIzjbQXMMs80qlE6GEt5H38lr3OLjzP45G3n0zjTSUUK6QfV9fW3HVrf3Cva0b79PxYD968rU77WLNpV/32VMO+Lzllc3w+6MldSrDIs5WWK+lLf/3L+pV/99/X1v4NrVc3fHww0CcnRzo5fGRvMj7sYjajmzduhhCqbM7SYNfOLBYq5IvqD4bq9nr+HDADkp0JXvJskikviOBPPT4+snybz+1sNtZsMTNLy35x/fNzrj3OHbPgWjk7O9JqNtTLX/uXunvvbZ1N1qVUSPWmGuffRDb1/b4fr+L3MVC9iinH24gn8GwnEAPVZzv/eOvxBK5kAh8EqL57R35U3qcrOcAfg428G6jCqHInXsil9Z/9p39H3XZbo+lcu3sHBqOAz9DtKVexICEFZDJ3AATMFyANAIckEx8dzBUgIwJYzGYX3ZEJB/hwc42cE/9gp9txYNHtV7+te/fecK/lcrFy/QkAq1CEPUJym9J8BXBZmsEDzGbSGVXX1lVZWzNgvX7jluobO2Y0t7d3vI9mpCoVM5T3779tsAUjWsxm9Zu/+U91/eZ1g8h0SnrpW99wMnGlVLYMmANOptMaWMpLynDJsmT2HbaRcJ21tbp6/b59lwZ7CZltZi5RJm0AD5N8KRkGWBFgtLO9p3p9M/gx8XdmEiQ2aTIcKZ1M6bxx7KqTVqPl40MKy7ElswXValQHBSbSvl16NidjFUsF3bhxwx7Ve/fu+rzRsUowFQCJ8wZTDDislKtm+5gxPlSYSSS9yLsBnOMx3s+5u0Q5v9M57POGWdF8Ju96IEKX5guk0TCoCctSE0oZaO7u7RhYjnifZVJRGqCP3FkGVficeS/XGA2HqtU3fD0dHh5Z+J1Y0c1Lv2lLe/t7BtHIuFlIYKYsQvAz1yHRWZvEHz2155NzhUwaEMn7B6ls39vhPamewZfcPH6o6WSoN17/LrZUtRtTTUYBywFMPd4LT2cikmrbm/qv/tv/XlG+7JCkg4NrZuybzXNLf+nIBajmo0gfe/FFbx82lToa0oR7g4H/ns+X/FkhIZl9ReLLPlI5xLHifeXYWBRwN2o67etxiUQ/kXxyvIBWpNmbG5tqdwgFm6nVPlO/faY3X/q67tx5Q83FplbJlFLLZAxUn+F3bwxUn+Hw403HE7iiCcRA9YoGHW8mnsCznMCHAarPcn8/itv+84xquDNfq+T1y7/0s6pWKiqV11ElmlWE8Rr0BgagsD4wqvYtJvEyJi155WeXaaXcvHMTfXp6ou2tusEC4AhgUsiXws15hptzQpZI2B3qwdtv6M27tzXqdywPHo0JMpKTawGuiWQAqrBWZ2en7qeEkYKZrG1sqLa2rp3tA3tUIWORVXKDz76TpAviuP/ggQEa+3N2fOR+VxJUAQkAs7W1sv7JP/7/VKuUlErSKZrXBFZ4sVIqIk33XwEFkoU5BgBIJpsLCbblsr2uAL3LY8RDibcwAHieX/J7kvK6tbXv/YIlzOWSmo3HDg3qdbqaTGFyR05chl1LR1lLOFfJjG4996KibM5y5o2NurScK0om1G437cMECAJUP/axjwfAs1yaXcR7DJCEBU6nIgcFlaoVe3ZJMO71e148GA37SpGcW8wbeAFgx9OZup2+dnZ3FaVCF24S2W4mnOet7W17QWEDYTsJ1coXs36v+Tyh3Z19g3WYRBYxfF25XggWcuoKFyTe7Sb1RCxoyNcG57C2vqZ2q63oopqFmRXwRC+QJY9VgF0dDwxwx5NwHqhKZb95kJiL35Xrrd1uGLA+PnykfufUSdAPH7yp5tmphr2Zei1pMJN/zuJFOeNT4oCl8Ur69X/wv2t9e0/n1Pbk80qnMg7lOnz4QMNR38C3nM/r+vVrZtkBlhxXt9fXeAYznPViQW19XcdHh14sYHD+LKUIlAqSZo6bxRiOG0aY9YzFcmZgvlar+di5bputpjbqGz53+MGXmmrYaenxm6/pn//u72oaXdcioQugGhZf4sfVTyAGqlc/83iL8QSuegIxUL3qicfbiyfwDCYQA9WnP/R3A1WtFkqtkioW0gaqhMvUt3YNDLi5B8jAItJliZSWm2rAKEwQrB7/TuiLA5QykWWMsF6wQckE8s6ZPalRlLZ01umlAK3pxBLh1Wqq7778Td19+3X16eFcJdUfBg8ocmIzrMuVEukAipHwcj9fKpYtn6VflBv/7c193bzxvArVNct9udkHxPAafKT4K/EqUj8DoJn0+5qMxxpPRhpNJ6pv1vXKt76p+/fuKJ1caHNz3cA4kYqcXpzPErpDVUtgRYvFsoEysk6owgDykPHODbZg+TgGM47E4+A/XcyVyedVLoYEXx74S1fLiebTqXIGa001mifK5TMGtO8cHrkfdjJdqrJW19rGhntmHWTU6yoXReq0zrRczPTOo4fa2tzS4eFjfeKTn7L09Y27d7WzvetZUu0DMCziJcXfyPGPxwaazAmfJCB1rVYxmzkaDuw9vfvggT7/Mz/n2R0eHvtYOaZKpWxGESnxWo0Ko7GvE9KIF4upe1DPTltOVOYBmw1QRAbudN7p1AsT+UrJ9T2EAwGACWoC2AOEkcOyj6Tocv2xEADzy+II19t8OrMnFQkt/lx6RSu1uuW+IbArJAqTeozXlcRfftdoHqmUzenNN25rPhnq6NGJmg2uV3mxo5iW8hGAV8JaPZb0P/36/6y9G7fsz0Z5EKXzyhdzeuPV72o8GWg8GqhKinOt5hRlZLoA8067r0SUccIwnUswskiRSYBmMYNuVrpqLc9mgwlpPJ7a54rPFtB8enKkvb09nzek5U4D7ockbj6HXDez+VC99pnOH7yt3/nq72uWvSGuxswy4U7j+PFsJhAD1Wcz93ir8QSucgLxV+xVTjveVjyBZzSBGKg+/cG/l/R3tViqmE/rK1/+GTM8+we3NFvgRyxrNg6eQEAX4G84Huidhw/1iY9/6kkdyZtvvaH9g30zSCSm8lyCiIr54MMDnLgqpgiACem9/GwxmyufjfT1b/yRjk/eUbNxKu6oAapOBs7nQl3HYqUom3XNzeHjR5ZPVqtr9qkWK1UVi0U9d/NjunH9Oa1tbtk3C5sKSABchaqWkcFMt9PxzT9VJ6eH+DrL2rl2TSsl9OjhPafBDvotZdNJtTvnmi8TDgCCtQVw876T8Uy90Vgb9U1V10O4EpUyXXeeBnCObBpQBYji9xw/QLnd61o2+pOf/pwlzakkrCohShMtJjMHKiH93dis6+joWNPJQulM1h2fiVRW5fqGNrcI4pG7VLNRWp0mgUYlvfLKd/T4ncf63Of+kpnbx48P9Zmf+il1Oj0DG0D16iL1lwWD8Wxq1hr2z8BxNHai7Nb2ho6OHlu+ynUAK3uZ6OtFglzBdTrMkpAfEnuZDynM+EDxmGZyyMWXKhbXVC7RMzs2AMO3CRMIsz3qj30dZIp5s+6nx8euXIFpzeYis6OwxNS3bG5v2V+MxJle1Ju3bvraoLuX0Cbex/7h6cxhYFw/AFwA7/nZqa/V+/fv+/pjsaPZPtf2xqbefuuOCvm0Xr99W+88GClaSaO5hBq7lMFvLLOS/bn06//n/6b1rR17oJNKqNnoaDob6/z4yIxqt9NUgeqhUlH1jQ0D/qAaWKpYXlexUFavP/LCDvtOXwwJyABnmHcY1Np6zcA/pGpHmnJNCK8uvuW0vdGNdsvqBsKnOC5Ly2cTjSd9PX5wT2+9/G29fPuOBok9zRNS5iLoNwarT//79b22EAPVZzP3eKvxBK5yAjFQvcppx9uKJ/CMJhAD1asYPJJIpLXU1CzcrchPCtmEfumXvqBSoaT8hUS21+27NoMbZxg5ZKX0m45HE4M/fg5jCJANvrqZwQ1VNb4RJ0CHzswLGSbgqFIN8l+ARSqxUpRO6lvf+rrefOM1+zKTSqndpv8zq3yp6G1QHwKj2mzBhrUMAh3qky+pXFvTWnXdqb/Xr93S3u41JaK0U18JdprOpgY+owHs6dgJtkcOAZrrpZe+rc9+9rNm4Iajkfqthvq9M/3R7/+2et1ztVvUxAC8Kg7F+fRn/i1tbmyZ2Wu2YU8BFGVtbG6adeZ4mQ1eTOppzK4mArMKSLVHst/T1tau/spPf97VOjCt5VJWY5J2JxOHCDVbpw5UqlbW9ejo0FLsXm+om7c+pnylqkKpbBA+GfSchksQ1aNHD9Tpds0cfvGLXzTrB8ip1tcN7GBXYYMB2d5XFK1RZICKt5NQopQTdPM6JBwI4LyYKVcsqNMfmAUFbHd7AwOmcb9n+StAFa/xzeswjYF1xlMJcINRjaI8Yl7vD+ftMgSp3+srGwVmHcrw7Oxc25ubmk+mnjlhRQB9tmn2Oh+ALYm8sLwHBweWVAN6qeHh2oNNDccVPNS8Hrn18fHj4G9uBPaX13TxWmdSOj58R0lNNOh29cpLD9TrhUob5Me1HIDXJL/2n7uh/+a/+x80mi11/dYNVUsVnZ6eu+JoNZ+q0Th1L3CUILE6UrUGQC9blkyYFdVC8/lKO7sHunfvbS9gANoJ2cLry1xg9/HhDgcjA1I83ezLcjlXJkMvbPCMs4DD5+eSlabOZklw1aSvxbivr/3Lf6Hbb95Vb7Wt2QVQjUHqVXy3vvc2YqD67GYfbzmewFVNIAaqVzXpeDvxBJ7hBGKg+rSHD4uzVGKZ1SoBzYIwMKXkaqlSMaGv/PWfs480Vyi7yxFGq93qOAgH1o0H9S14Mqlcgc3hZpsHfjtYMh5OJU0mDEKWFyFIPBfgkE4ELx4/J8gpm07oT772+7rz2ksGGyT8drsjpTOR5ZOkpbIvvI6U3hbAJJlUrly1lLRQKqlWq2tjfVuf/OSnlcsWtLW5rXyhYMA4xIM6GWs8Ghq0zsZDNc4b6g5Gqm2sK0WoEwFS/Z6lwN0OYLihw3fu6fjwnmXA01FPySivtfVtHRzcNLsJ6JrSt7oEmCVVLhZVLFfsZ3XgFLPJ5BzWlFgCSrJm0tq9vtKZnL7whS8aSBLKhOxzBohOJ+xVbZ6d6bR5phvXr+nV115TOpNXuVo3EAc5OSBqutSgfa75uKvj4weWgT4+PtPWzr7+0mc+p2yU1Xmr4zkDLHf2d8TCQ6vZMXDGl+oQrHw2dOQmk1rOgg8SUA6QgrVD5gtoOzo5NiPYGQ60tbmpfrvt4CSkvswXhhtpKoA8lyva0wz45rrhOTDs+DVJ5cUAzb4oRcLzQpl8wVLX5Sz8g3SchYMom9ELL75oljSVTJs57/W7BtZcG8yTawrAymIIYA+gjIcX8Mwxwm6/8/ihfbGDdschT+wj7Ho6uVLj9FDzGez+TEePGnrrwUALSbmERKhy6sKn+h/9vb+rr/zSv6NElNVsMXZi82Q0c+UOrOqw29Z0MjJIL+SyZuqZHYww4VOpqKBsvujkZRZvWGiAiab/NssCwmTi1xBwRcjWfEIiMvVFSwdVsZqE93s1X3g+yN1ZDMBrjLR5MZtqlZhLk4G+8Xu/o5du31Z7teWWZKT9NCbH1TRP+/s1BqrPZsLxVuMJPPsJxED12Z+DeA/iCTz1CcRA9WmPGKC6UGKZN5tqoLpKmkkrFJb6hV/4GbN4hVLVzKh9osh/p3N752B3+AdwOp4MDVQBOGaxUgT1hJRSgKg9qiSzJgjvSYvORycEj0KtB/7B0aCvbHqll17+pl579TvuogSoDpD+OgypoCkhMauV/ZuAMWo7YNlKa2uqVGoqVSoOSfr/2XvPIEny+0rsZWZVlvdV3dV+/Mw6rAF2gQXABbAACZAURYk88igeL44nBXUhxVE8hk53QYX0gaG4CynkPiguTsGTGMTRiv4IkPBYAgSIhVkssGZ2x3dP+64ub7MqjeK9nF4sQJgBielZAFkRHYOdqU7zy6xCvv9z1WodF87fj0I+lJparC7xPUxnDlqdloAuK2MMP0C711VKMDs5KaPc3d7EdDKS/LRYKiDJtN9+G5dffg4Xn/+8vIQB/aYzT12hDz74iAC0+jFdT3NgFyiTcentdcYMUJpJVssZquoEAYZDdsl6mFtYxPLiiryKlCFTnuq7DgyfHbFTkG1kGNH6+nX0GWSVyqJSW8BCfUXHQcZ6NJ5iNu6h39nHoNfE5tY2BuMp3vzWt8OOJ1HOl7UMwQUFSm7ZM0pW9bBxiHKlina7o+sUTzGlOSYvMmtuWOVDfyrPicdPZpx9rbv7+7DtJGz5fqcw/UBgq3GwLwkruz+5yEEwms8zqXiC2ZQVOhkxgqzL4SzokaWE2jcYmsR7xlMiLbc9HQ0FbsmGEsTdc//9Am0EojwW3lNHKdRkHHkcBGkE3Fx84IIBwepgHHpaWaPE94sZjtvy0zKteGNjHVbMQKmYx0svfAmd1m5Yg2Rm8PQzm2JF8wkTxXIMsWQgifb/+Kv/G06cuEdg87BzoIUYO5bC5ua6FgPGvLcCV/d53DLVpcq5xuKs4/GRTBfkLVZ41GwqgMrj5nkw6ZmfFcs00ey25SEm2zxz2YHrqcs3V8jrWjhDduGGrHJY+eNokYj3rxUDxt1DAdVnX3gBHcyrasq8BVQZaRw9TN3p79i/uf2IUT3+mUd7jCZw3BOIvluPe+LR/qIJ3IUJRED1Tg/9bwJVEzEYYlQDPPG2R1Es1pDLM1mUoJOSxQx8N0wLJUglsGJgUiDeiUmvDBEay1tHcMKHZ9ZyiK2jpNSlzNgXWBJjequahLLIQa+LfreJy1dewO7eJga9jpgfpv4SqHLbXmCILYsbhliyvf0tGIihUKkIqBZKZT3sV8pzWFs9g5XlVcSSaQFnghim4RKgisUlSG235KWkz3AwCL2NDDQa9HuS5hKYH6Xpthp72Nm6gZcvvoBm60CpxAQlmXwOD9z/oMKm6B/1PUPMFcEEU4YJUmNmTF2arM5hUBHnSVA2JnOWK2LtxEksLS1LIjxixcxsrCAjC748lGRZb6xfg+O4WjiozS9jZekEGo0GJrNJmJw87qJ9uIubG1dx0GihWlvEw48+LmlxY3cPcwtL2s5wwmTfNA4ODhQARcDIa0ZwlM3ldHy9bk8LCQQzlE2zX5Z+U7LW7WYHSaY/D8cw7Xjo0x2NdEMw4ZepuvXFOhYXV3DYaMhDzHMnUGNAVlgh5ct3SuktPbPJTA6DPln4FDr9vhhFXuNcLo1Wq4256jydmbrnCIh5b/G4ed0IfumlzRdyryyKsIKG2yAQTWaykmv3eh2BOI+eYakBBjqnjY0NZDI2+u2WKpEah5u6NxJ2DpdeOkCtWsTJ02vIFdJiVLudIX75v/0fkEjmUCxXxaDu7m4p0dhxRvLIMoWJ15DnacdiKJdL+hzw3qUfOp0twpn5WqyQX/tWFyzl00YQ+r/5uWrzXvXCZGbKrQlWE6kkvIBp2UkoD9i0dD2ZqszP1WDUDxdgug3Egik+94mP4JkvPYu+uSRoGvMteFQ58HMYvY59AhFQPfaRRzuMJnDsE4iA6rGPPNphNIHjn0AEVO/0zL8OUDViknzW61k88cSjmE59LC6vChSQyZIM1IOkjkyzlQw3ZoslI3gg4zM/Ny+Zr7o9A8CZTpFKpuXPoxyYHZDymnqh3JcP7gSq7DedjHq4fOVFXL96CZPpkG0rmDguTItJwXHMPD+sJiHb1Gyi0dqDS/aytohSqSrfJVNrlxZXUa0soL60rBoQyj6V6DseImaZqhQhS8dgpkq1pnRZJrCSBd3evqngH4IidpHSd0rQSCDtuhOsX7uGpz/9cezs3ECve6hKHYb6nLvwgABFzE5j6oSeSNuOyQNKUGEoeTgnuSeThwmkHGemuZ08eRK12pxAjR9M5Tc1Y6a6XJkATKnyzt4uhkrJTaNUqKFUrWsbpUoBjjPAc89+Hu3DfXTaLUxnPt701nfg/tc9gsA3MR2Pcdjp8BRDwKMwpaQYT6Yuk4FU9czY0blMxmN5Uym1bR4eiBmkfFezLpYxnlDm2obFHln2r2bS8oQesaX5Ql4Sce6HnlK+h4sD8/U5yX45Fy5E8N+Ho4k8yIV8SUCcLCjBca/dlpyVAJrAzU4ksL29jUKhhNW1NZ07WcVCsaDUXKbrsqKGjDW3y3u2cXCARDqUqXOBxKH3czTCYNAVSKT0fXdvF7NhR++hD7nZ2lF/6dTh+wO854d/AqVqBfliDi+/fFGBVPPzayhX5mEnUrqnDJOAMYb9vV3VGxGQmwZrmwxk0ynkc1mFcBEY93p9VeboPijPwb3lqeX5MFBsvjYn8EkJtRmP6T61YwmdLz9HcVY8+b7Cq+YrVe2XHmaywPyMKRnZYZVQgG5rB5/9+Afx4ssvYWwd1dPEoh7VO/3V+k22HwHVuzj8aNfRBI5pAhFQPaZBR7uJJnA3JxAB1Ts9/b8JVJkUEzdN1OczeOe73gI7nkYskZREleCDQJO1JQSsZHH4opR3d28biURKYJIM2xG4YEIrQQrfT6aJ8kyl7hKAGKa8gJSB8v1GQBbLwIsXn8MLzz+Dfq8rWaPrBTCtWMiKcocGj9HAYXMfe/s7SKcySGWLqFbnkCswTKmISmUO83NLKJSrkueGjFoXhhkIWLRbHbHBFy7cg/HEwWg0UTIrQTNZwEIuK4A1V1+QhJSgjD5N+kXZGNI73MXly8/h6pWLaHf2MB71VB+yduIskskCgoAJvmF/J8Eryy8T9MkGlqS7ZBV7wxFq5YpY5nq9jnp9Xv5Phu8k7ZiCeXg89GmynubSlcu6DmRlCcLjiQzOnT+DXr+NL37+rxUE1D3cx2G7jbn6Kh559M2YX1xD0k5gwFQgk6A/lFGz/oUdnHY8JkBEKo71Mwx0GjN5146rjodMeRh2NVRwFmuI3KkLP6A8NSYenUA3GY9hff2Gtkd5NatkVldOKKSK/y6gKcBuCzA2DvYwP1fWfvcPDsVg8oddtDxnMsvshqX8m2zvysoKhuOx5lYqlUPGM8F7i1JeD7W5Od2LTMzlfUlmnNCU25r5AeKWhWaLAU1zmiu9nLwPrJip+h5v0rsVwLSHTrsRVs50h3jwdW/Ej/3434PjEljGJDevzM0J/M/PL+o4FCo2GqDXGyIet+RL7XdaMBhSFgTIZ9PIZbNhonImq/5Yfs48GJiMpgLprEiiNJnssAUTo/EIxUIJsYQNz/W1sMOFBc6T9UiszJE3OxaX35YLK/wdJgzzMzZzpxiMupgO23jxC5/CF575AlpeTdJfy+d1Y6jX3+xR5fES4AvYv+p/3+lvou+n7UdA9fvpakfn+v06gQiofr9e+ei8v68mEAHVO325v5701wJ8D5VKEu959xNIJDJipOgf5IMy/ZICHHFbD7Ty0rH6Y8ruVPpbLfkZlfgruWtGNSIEBHz+5XsJLFw/ZLz6na4e0AmAs5mMqjdefOGLeOHFL6HdPIDn8YHZEFNKdmrqeiE7GXjodFvY3bupwKRcsYp6fQmZXEFy3bnqAhaX11CbX9SxF/IFNA4bmE7HiMcMtNodgVf2fTZbDL6ZKeCIx8YKGwY1nTp9BssrqwK1BBL0NrLnkuwYmd/dnRto7G/jpYvP4ubGJflJKa9dXjkpfyarW8hEslaEYUvqTM0VMZm6SNopDCcTsY5849LCIk6ePCHwlM9mxJBRvsrXYNATs3pwsK9tklHN58vaHkEzAfSnP/kRgaO9nW0kklmsrJ3FibP3IpnOIm7FkEok0Om3EYsnUKKfczaTn9Z1pwo4IigkQ86wHjKUDJQiWLSTthhf9o1SihqzLBzs76NYYt1KBY1mC4lEGvlMCtevX0WpVMTuzpYk0adOntF14w/ZePbc2okwZblcKsA0A+zt7kvGOh5NtMBB+TVBMgEta2RYbcN7hkFevAb8e95/lCwrxTeb1b1DGS+ZYnpFCVbDGqSxZtfudtUHHAJYymPpu20JfHvuFPv7B7BNT2m77dY+up2GEnXb7SHOnLqAX/7v/nv0Rg4MMybGOZ3Ly6dKZpTb1L4FKBkiRgYY6DQPtFCRTFDWm0SKqdXJpI6X4JYLBXYirSTfrgK17Fs+17i8qZReM1hLHa6pjIKs+OLnqjcYoDo3r+vlThwlGfPYJWmmN9xzMZ6MMHUddA42sXf9Ip597kvY6qXli7WCGHyJnyPp753+hv1624+A6t2YerTPaALHO4EIqB7vvKO9RRO4KxOIgOqdHvvXCVOCBcP3sbCQww++6y3I5cjqhP5CSg/5J+W8fHhmqBEfjBW+44yUakopJh/ECW6YvssEWQIQSoQp7SU4EnhjOJPJ7k8GDTEcJytmcTTq4+qVF3HjxmW0GvvyqKo3lSDEMDBzfQGfwHPEqDYaO8hmiwKqi/VVJDMZZLMFLK+cQLFUw8LCElIEsrkc2kqmHQio9gcDAQ8CLsppCabJBpK963Y78puePn0aRTKeM19AjSdOySpBH4FYf9DF1vpVbFx/GVcvv4DW4bYAQnWujpOnTsOy+L7QQ8hjzmTziygRdgAAIABJREFUSkkul2tiiWOWjeHUwdJcHYV8Hov1OtIpstdh6q5Cj6aOABsTdQmu+JcEN7ad1vxh+thv7GJr4yr2d7cRMyxJj0+evRdn73mdpNL0ASdicUzdCZaX13TNGo0DsY6s7KHsmb5PMqpcTGCKM68Xj4HXiteXbCJBEn+mkzGy+RKSySy8gIzkDpbqdeztbWkxgeCPoUrnzl2QNJaSXV4/3hvxWz7ldCZk3a9fu6Z9E1hyv2QUCTAJkvd3d1/xthKgkuXk+RP0M8WZzC/PhUCNHk/+Htlvsveqnzk8RKvVwsOPPIz9/X20dQ1FyKPR2Iej+9EV087+Wmc8wu72OmazkUDl9Wv7OH/+DH7uH/0CSnMLGI95nxbQ6fZRrlZV/cPj5n4Y9AWfszcF/ifDHgLfRTJhI5/LCODT38uwI4JdKg/oQGal0Yz3QjJkmynbpbKAycYEtdRqU7HAWSk8ihU9XFCR+iABg5VQklV7Ar+8Lz0mO5tx9Mc9uKM2Nl/+Mp750hex1U3BNy1YPpUJEVC909+uX2/7/A778Ic/HD3D3o3hR/uMJnCME4g+5Mc47GhX0QTu1gQioHqnJ/+NU3+Xlgp461seQTqdh50Mw3BYs8IHaYIAynbJXPIBmh46+vf4IhhhQimZSabg8uGatSFkWenzpDyRYIfMbDafwcwJwYn8mpMJFpbq+OIXn8aVSy+EnZZGWPsSMqqmGFUyrHELClzqdpvyn+aKc1heOoFCiX2pBeSLFczPL2GuRhBYEJghMOszUKffEXvFh/ZkKquAHSUS+66AaqvZwsLCokDQ0soqxmNHwUIEIJSQ0oM49QO4lD8n4tjeuIwrF7+MG9dfwubNqxhNBpLyPvDgG5l/LCBhWBY63Z4CdQhQyLw64ykyhRJyqTTq83NiainlJHNN4MEgoP54hMCbKqhoa2tT8maGD23cuIm5+RrsdFxS6Z3Ndcw453gKpeoC7nng9ciWqkilM2g3G8imkpIULywsK0SJwVZ8aI6ZBvb397SwkMmkYMd5nB0qSSXRLhRL8hjHGJI1Get6jYZ9ODN6cKF7o9PpYWWhHkq7nREy6RSuXbuCcqUm+W+z3RKrTOaWbDWvBVl0hTiNR/KXsmKHvlD2g/K/Kael35MVN5Q7s6uWvaz8XTK+ZDL39/bkseW1IYhl9yvlyo4TpvvynOr1BcxmDtY3NnT+ZJP3D/a1aEKPLOXMvPY898buLq5efgl2LEAQuNjZ7ePk6ip+8Zf+ObLVKvzAxGzqi7GlJHc8mQgYr6+va1HG9yxUa+VbHlVKf32FaVVLRR0vmVX5WQ1L4J1eb4JzIx5HoRjKmVmVQ08r1Qg8pyAIZcAKEnM9hV05syl6wwHKxRKsAOh0u2KArTiTuSnvHsvTOnSG6Da20Ntfxxee+TyuNUJvquVZ8G4TqB7JgF/9TRSGYX17r6+3na/dwnFu92uP53b2fTvncDtzihjVb+/eid4dTeC7cQIRUP1uvGrRMUcT+DYnEAHVb3Ng3/bbwx5VBLbYwrCexlDAUb2ex5PveJPYSsOyFWak6hUF6rhitSjzJTOqzk0++lr051mwjJjAxurqCYFbeubozWu2GmI2xcxRymgEyKbS+m+G3vDPxeV5vPjic7hx7SXs7NzUw/wRo8rTYw0MgV4ibmF7ZwMHB9sKtckXq1haWkWpXEM6X0StMo9CoYL7731dyEKaptJoe/0uPHllXSQyGezu7cvryPRcylHJ5DH1ltsSa5VICkiT4SKTSKktgTqMGA7aHVQLOQw7TTSbO2js3sTFi88qtXgyHmBp5RROnDwrRpbyaTKTYaUK+0kNVEs1TH0DDzzwOoUlzc/NqTaFPkcCG8pv25SFGoEqaBjEw6TgxkFDLO3b3vZ2PHfxOfzVX30U7WYTcdNC3E5iZeUkltbOwk7nwsChwMdivXarr5N1QYZkswT4TDemD5THtrq6jL29HSUh8zpVyhXV4RiWqcUCgifOhsm+yVQG/f4IIyesVKEElRUpBPMEfbzmlAiXCmXUlxYFzHZ3WCVkawahDHcYdqmaJkrlIrY2NyWbZUhWCBwCZNNcYJhIFp7MpFGt1dBqNiX/5XZCOyVrd1KvnGvoXQ2BPu8pdqSSsZ6bm8PW1k0xyDdvXhMYjtmWJLT8nYODXexs3sBk1MGoP4TnB3jL4+/Cz//n/yXilCUPJxhOHC0wcF7tXhv9wRAHBw2Uy/TbWpIhZzJJdFuUD5soZjMge8yKGXbsZtJJMbi18ryux4g+XD9AYJhKPGaIFZl9LhTwd9jDq/ofk8FajuamyiN3qmobLnIo6Exs91SSejLU/F3OoN/ehddv4Hf/6Pew3Y4jMBKwgjjYRvyNGL8j0PaNgNntgLqv3fbtgLzj3O63Aqq3c7zf6uv2651PxKh+q6lF/x5N4HtjAhFQ/d64jtFZRBP4phOIgOpx3SBh96l6FQMPpuHhxFodj7/pERTY12gmBUDp4ySzSnaHD+p86CLDyh5IPvQT0MFjpUhODBofsAlQyGwRgBAA8aGdKbbanv6kvNS9JQmdieUiyPvSlz+Hnc1NhSlNXQb22Jh6BLiUoobsKqWmh4f7KBYrqNYWUKrOq4qllM+hyjClefaTnlAoEgEUZZcHzQP0VUMzRKFAEOSqbufc+Qva1s0tSlFtLC6uKT2WxzhXm1P4jljXgEyiJz8uJab0BhLE9zqH8jbubt7A5YtfwvbWdbiTLirledSXTyOdLiKZz2E06pFjRTqRRtxKYOyyFzOvKpfV1dWwtmbmoFIqCTwNekP5aX1/htF0qECg5mEbj77hcYG0v/z4h3Fz45rYXSYI8xosL6/Kr5svlNE4PBRjzBRdon76P9V9mwwTf4lXRuMxTp06LTaS1SassOGLLOagTwbcQzqTxdT10Wm1xapWqhX0e33NI5ZIoFqdFwBj0BF7V3u9thYj5itlzY3s7GA4RiaXx5UrV5HLZMU4EnBzW5TgHtJDzJRj18Xu7o7OnzrdQqGo+4XglDLtcqksdpasqB2L65xDkGvKd8xjajYPdY/S19oc9NStOx4M5DP2KRtv7MP1XakCyGayZmZ/ZwO7uzfxpWeelg/atJL4b37xX+LxN71FDCYXCQbDIfZ36J32MWM/8K0FBHpz97a3kM3VkEibGPeaSMeSyOczWsTJFkvI5avhoocz0swJ7hmSZCWS+iyR/eb1j8cZLGap+zceSyCVy6LfbmuBiFLsVIoSaPq944jHbLQ7XeRzOUnD7VTslU7WyWgM2/Tx/Jf/Ck9//mnsHvgIDPpefcmftd5yKziJ2/vbAEUtE7xqG0ffWF+7rW8FDL8RaP7av7+dY/xOgMzb+eb9Vuf4jbYRSX9vZ7rRe6IJfHdPIAKq393XLzr6aAK3NYG/DVC9nYeU23nY+UYPTq/+3b/Nw9ftPpB9qwe0VydzfqNh3s4swt/9ClA1mQTqT7GwUMI73vYWSXYT6Zx8dUyJJUgjaOC26alTN+ZgIHktGay4Zet3+G9M0z3ysBJ8sBam1+8JDBFoUDtKqa2dpKzRFYh1nCF67Sae+eLT2N/ZkUxy7IQAiz2aZPYU2mTF0GodiAFkLQ39qMXqHBYXlpFPZ1CvL2JhcRmry6cEdIasezEDdHodXF/flAw0n88iZqWQTNKnaWFvfxvbO+uYm68rkIjpwfSIppKpV0ArfYHsbyXI47lRTkxmjFUgvW4Lo34LzcM9bN64gg36bFt7Cv45ceoscvkyMumCJq5EVQRi0+x4EmsnTmF+fkHyUDKcpXwehmmi1WgJFNEPO5yOwmRchVvFYfoefv8PfxuJuIlA3lBfTBy9ocVKVfNnDQ8XDoyYhVI+DJoKmcYpPDfQNc2k02Ik5T/1pqp54TEcyXV5f+wdNOTp7Xd7kpyyJ5fpyGSXWZcyHFI6nNEiBj2+rKm5duMqTiwt6X7g9Wf1jxGLo98fwGefru9pfgxZIkBrtZqIWeQ3fdxYvwHDiCnMisCa2yAIJeuYyaRvdaR2kZWUOuzWFas6cQSU1eEbMDSpjXjKVsrtdDSRL3U2G2PQ6yGVSyOTzqNWncdDb3gMhudiNOzhueeexcmTp/HQQ69HPlfCaBJ2w1Id0O31BO57nb7Y+f6gJ/8wJcyU7V6492FYcZYED5GOJ+U5tpMW7EwOcTurBRmTF4nBYgHkz+Y9wHuJUl+GWbEDlYCUYVkM3Rq7M+STaQFxXiPKlfn7/EyWihXwTuJ2Gbg1HPfFRFNiziQmZ9TFpZc/i6c/9xnsN7jdPGZaIAh7kLWh6HWsE4iA6rGOO9pZNIG7MoHom/WujD3aaTSB453AdwqofqOV728HsH495uF2mITbmdjtAMq/zTnczna/FqgeMapztTze/va3IptJo1CeVwouQSllmcsrK+GDtQJy6LObiDUi0zUajpUOS0DLKhQeA3+UjJpNYdIfCFDs7e8im8sI0FJqTHkqf7qdQ7G6f/30J3EoD6KN0YQVJzbcwBOjGqpCAwx7XbRaDaTzZeQLJbGplfk6luYWFVxD+e7K8qlbKcQOZm6YXru7f6AHdQb8VMpz+iHbu7W9iU6niYXFJaRSBBVxPcerA5S9r2SzkikxlDNnqmNXoFTMkveSIIipxYNOCxvrV9Fu7mNr+xpah1uSWJ85/QAK2TnE7QwC01NVDhNcCTrvued+nDhxSoDcMHwM+135gNkjy/0504kAE6kwy4yDtT/T8QB/+Ie/hVKZSbK+pMr0jc7VFwUqKeJmwNXa6VMCu4kYPY8MSbIE3JeXlsQQ8vrI48gOV4SgiX/HbWYzZCiBVreDdCYHUBrOiw4ILBIEd1i3ckv2yjmSrSXbGYtb6DYpi63o/WLwrJh6Uwl203yfM5JHlnLo5ZUlNPb3cf3aZUnMz1+4XwsSBLMErfSbkr1XN68zFnAjEGRiMV9k9clu0zOtKiKm4rouzLiFMUH42EEgxnoiDzDBO5n3tbXTeOe7/yNUSmX02lwYCBdjJMO1E2KxgxgUmuRPmfw80ueAEl0mHO/sbqPXbSNup/DII48jiAXwnCGSpo1CPgfLNrCydhpTjzP14M3o8x1K9s503yR7ehlKRh+q76vnlZ81BoNZiGFmBEjTvxu3tUhCUC4SMzCRlVogDFnS4kLcvJUobANugPGgjW7nJv78A+9Do0Wgm4ZnhtU09HpHr+OfQARUj3/m0R6jCRz3BKJv1+OeeLS/aAJ3YQI/9EM/9O2ndnybx/mt/Fjf5ubuytv/7ufwFUaV8tC4FaBazeKtb3lc3r54MmTKxH7aNrK5LJxxWItBMMOHbJihJFbgzjPCsCKCo0RCrCSPkcwRfZZMmrVjppgo1oUw5fTIl8nApZvrV/Gl576gcBs+TFP6y1Aa+vLIqMatOAJvFoYN9bpI5oqoVqpYWjmBbKGC1cUl+S/n5xZw6tR5HQNrSqYzsl4thc+0KJcsFFEuVQW+GKBEvyLrRdgHS9BLYErpL3+fyas8D56vzoVBOgx3moXprARn3V4HRuCj1W7CGQ4wGHXE0N688bJqbAIvwMrSaSXmkuVjZQ9ZMfpVz5w5j7XVk2I4Z9OR+mUJ7nlsZO24X0pv9/YOMF+ri429cvVFfPYzH0O1UpL/Eb6JWCKFXKEqqW6BgVL1uuTb4/EE3szX9SMrR5A5X58LPae3pNgEp/x7st08H2dCv2MMvd4A6WwWgWHAZQiSHzJ43M5Bo4FkmqnQtoAirz/BNtN/9w/2kEnaSCbY/zlDrVaHM5sJRLMyJ/A8DCU1Tqh7lO8/2N1Rci2Ps1qrh9udjHUtySbzpWAhSWTjGA56YjPn5thBy27dpkKW+E6eDxdR3GAqgM/7rNPuiLVlzyiZafqb3/a2d+LMhdcpyZovXtvhoA/fc1GuFLG9s4nDTgutdhuWTw/tgcAgFya2NtcxHlFS7GEwnuKxNz4hptZ1xojJh1xGuVZAuVpXFyvPdW93C4Hvi+HmwkdvFMqdWVFDD2qf4UhxW3NVjRFZ/VhcoUr6XNG4TXs5TIFXnhvPkzPk4oBUDsMBbDMmRrXdWseff+D9OGgS4CcjoHpXvqW/stMIqN7lCxDtPprAMUwgAqrHMORoF9EE7vYEjgOo3u1zfG3s/1UeVRXCuFiYL+PJJ9+KUrksTycfnOlPPfKqFnIFgSeyfUuLS+pRnTiTkJ2zQjBEgEKQwYdpegs99a5CQK5WLgtgkDIku5NKhR2mBB+b69fwhWc+g06ziemM/ZaGgJMbMEHYkS+RXa8EnZSZlko1lKpzmJtfRmluHqsLi3r/qZNnUa+v6H8z+bVHWW7zUKm33E65Nod0OiuwQKBw+fJlVKpMyg27O/mStDUe1598j1hU/u9pmMRL0ErZLd9DBpRy0HQy9FJ2O02F27T299A63MfLLz6HXncPS6srSBdLyGTyYW3M1MOZ0xeUyEsQT1nuqN+FnbCRSmbQajew32jCNOPY3dnHidVVlAp5/Nt/83/CNya6XgSApeK8qmnmFpZx4Z4H5NGlnJaLAPl8Sb5cylOZsMsFAwJKgvAAPhqHBygVS/J0cnGC+yUzydApgqB4MoHl1VWBwLSd1HY4B17ncq0mtpQVLWQ/yS7XFxiK9TzSdlwMOtnPLDtjrZjCsUqFoqTD2WxKx0K2myBr/dpVbZOsfK5QVH0LQTblxwxDqlRq2N3dFhAjg59OJbC1taV/s+NxJfoSRPN6UAXAkKxcMYtev4+APt7JRJ5o9rkynXp17SyefPLdMMhYWkkxxATu8ZiF4aCL/rCFg4M9hXhNR2PJlilN7na7ODzYFUh96w+8Gb/2a/8WV69u42f/4X+BpbUVmIGLpBFHMVdAdaEMzzexuHJS58pkZH4mArK9ponuYKT7KF8sIp1i7c5QTC4Z9Gw6h1a/ixx7Y4PwWhzdm0xj7nV6Cr0igOXnjb5qnhsXWdhRDHeCRuMqPvKxj+CwaWDiJARUww7Vo8/9a+Nb6PvlKCKg+v1ypaPz/H6eQARUv5+vfnTu3zcTiIDqcV5qPrQyTMmHZfpYWZ7HD77rCTFsMOOShS4tLaHb6umhmKwb/YBMfD1sHiJXCNlVsjkEbPwhwDjqfyRwg2UK6BGckuWjvJVyRfZMNvb3xNrZiSR2t2/i2Wc/i4NbjCqrUJhkyoqX4WAgQELGbndnR4wgk36LlRoq1bqCcRh+tLC4iGp5DsvLJ8POSiPAYNjBzc0NnRMrRhJ2Bufvu0/HwCCf9Y0tFIsl+SLlPx1SvhqTfJaAnECVL/r/hv2+5MWUYo5v9cvynAQkYIh9HY6HGA6GMAMTzmiIra0ruHz1WbTaeyhVqpibW1bnqIk47rvnQSwtrYll5bm507EY6RAsOuiPxjg8bGNt7QQyqSQuX3oBf/anv4uY6QucmGYCheI8agyQOnEWZ8/dg3yxLE8pWXICUgJVgrgQ7NDna0kSTJDEhQKCr3whi8l4KjaX9UL0Zaq+JZ+DSRnucIjZxBF7KgbVtnH+3nvRarYVfsTrSwk3Paq7+7twBj1JjckUmmYMpup3MgL6ZI3jdgzDYQ+DYf8WA5sKA7wCoDZPyXkXQ8rJ82ElDc+DwJdALpNN4fKlS1hZXpbM99r1qwqECntwp6pDYqCTEeP8x0puZpDQbBb6abOZAs6cuw/V2iLqiwu6ZyuVOTGWvDdbzX102w1MphMx+9wWz533DoOLWq1D/OC73iWv87/+17+K1mEHP/QjP43TF84qMCkZS2OhVkPMDjCZ+lg9cVZzdyZD1Tixr5ivZDoXLuhw0SCg93SMXDYHRkzzOviWicCZqc6JAJT3IRd1uCgwV5sXu8pj54uLRQSsgeFJ6jwd97C/dxmf+dyncWN9BGcaMqoRUD3O79av3lcEVO/e7KM9RxM4rglEQPW4Jh3tJ5rAXZxABFSPc/h80GUsiy+GbnWljsfe8DCK5bCTlL2nYiadUHKZSqcETPVQzFAg1xETRlDDv6OPjkEx7Ilkeqwp8DZDImXDjrHmZIJBt4VKtSzPI72KZsyG6wVoHuzi8898Bgc7OwIIfMiXp5ShPYMBLLK28TjWN67BCJgou4BqfQGl8jzy+SLm5mqoLyyiWCyjUqoL2MRipphJVpDQ77m2dgrezMB+6xC+N9MD/nTqo1qbD8OKKKO0QgklgSqBxBG7yvMSSwhTv8dz5ftYoTKTPNhDJpmClUig1x/ABLtB23DGPazfuIirV19UcBPBSDafRiKewWNveAvK5Tmxjq47RuDPwoqVLsN6RtjZP1ASbbVcxXjcx+XLz+Fzn/2kgndYS5PJlWAn86gvrmDt9D04dea8uPHhYIRcNq33JdMJgXT6Qdk1eiShJQtOEEiGOkBYnUNhKVl0glgC0lQmg1a3rYoidxKmNtdqc/KCkplm4vBR2A+BKlnc6czBZNB/hSnnuTku5dQzyaBrlQqu3bgC246p3zZgXVEyIy/o6tpJzXV3b0fJtgzQIjjlMZP15IIIfaoMsiIDzW0SiFMSTGCfTqckU+50urASFpyRo3/ndQ0CT2C4WuU9U8eZc/eiVCwgkUzpnDvtprzPBKnt9iGSCcpuJxiOxpK8EwzHLAuPPfYYquWyGOn/5X/+V2i3u3jLD7wHp86dxWjcRyVXwVy1Ah+s7kljaek0pu4M/V479GYTrDI5206g3e4glU7L85yyk7q/eP0YPub4LvKUJZuh9JkLDQSnZNx5T6q32PdUF8XrRcBL/zOv02TYwY0bzypMaf3mGK6XgasnqIhRPc5v11fvKwKqd2vy0X6jCRzfBCKgenyzjvYUTeCuTSACqsc5+pCRYZBRLBZgYa6EJ9/xRAhIDfZDJmDQAxkPa2n4IE3QkkwlxfCMb8kZySQqZRaGwBtltS0G1LCD1U4gkUoIzHVaDZQKWclMB4OOwMDMY/6LKUnl5z73KUl/WY1CRpX+O6gix7nlabWxvnEZdjyNen0ZhXIF+UIVCwtLmJuvIpcrKAjo1MlziMcTAi+TyRDrN68KZCzUVySj7Qz76v08bB8qdZegkUnDBDQEY+r8pBxzMpYnlkCAf18pVSWTJWJoNA6QLxYUrsN6HTK+yRhTipnGaymQqdlqIZVMYmd7C53mLna3ruHqleeQymWQy5Xw+GNPoFioilEejboYDXpi/cgMkr1rdrrqzSyXimi1drG3t4GN9UtwHR8ZO4NkLo9EKotqbQlrp+5BsTovsEnGlIyfMxgiMOhRTdyqFjLlkyS4ZLowgVOz2cBo3JP3kUnFBMrsw1Uol2Vi7EwwGg6wNL+k36OfttftwnFdyZjJ/hFIkrUl20kP8uHers6BzDsZWs6D842ZFiajoRJsG409yVUFjwMTo+FE8uRyrYxLl1+STDZfKKA+vyjGkYCa14I1OmRmmZbLsC3+PVl29rkWC3ns0qsqdpfVPY7uXdbTMG2Y9y1rjRLJvCS5S/UFxHkPui6mkxEG/Y7u05lDcDpSmBQB8WzKLuEk3vjoGyU3prqA9+T/8b//rxj0+3j0jU/ixNnT6A17qGSKWFqYhxkncE8gn68ikUpjMiY7P0PCimkRYOoFutYMUyIgJ/gmczybhXJzM2EjQTXBeKBrEdYjhXJ4X8FPMYUpMXiJ9yc909PZBBYXeUYdXLv6DD79mU/h5pYDH3nMxMBTuR49Sh3nN+zRviKgejemHu0zmsDxTiD6dj3eeUd7iyZwVyYQAdXjHHsIVE2DFSdTLNbLeNeT70ClVsLUJfMTVqWUK2U9JBOMhqmwWclcWTFDaSVZMLI9fHCmdJXo48jbKRksJacK7fVQKmYk701nkoiZBgIjhqHjYjLq4zNP/yX2trblUZw6HuLJuACRHswJrOI2bqxfQS5bFKOXy5eQzZawtLSCYjGP5dU1lAoV/XuhWFJ68c7uFm6sX1Myr2XYaHX7OHvuHLq9Nl586SIefOARFPIVgVKCLSa7FgoFST4pgSWTSrkvz5tMMUNsAngCsmK+JmMUsjmkVGHTRl+9oTmBGYYdJeIJ9LsjjIc9jIdNbG9dxcWXnpNX8D3v+VGlD7Mjs0GfpRUCEtaitDttJRUnE2mxv73eIdY3XsJ43EHcSCJmUQabRTyRQrm8iFNn7wViCTHBAiMGEDPwiieVUlwmxhIMcQGBSbME0WTFB0P2dXqYzVwFUtGLSvAzmTpwZlOBcduyBSTZ38m+1+FkgkKhrGvLe8CZ0svZx8ybopDJ4Mb1a1heXla9TCKdQSKRlnzWd6cCl/TK8qahx9WbuRgMRjh16gyc6RCff+ZzksnW5uaUcMuTkSR60EOn3ZKUlkw2WexOt6MFDSX2TiZhBY9CpkIWkt5U/jtBKhde/MBALJbEww89ikp1XpJhLlgw6IsLDqpq8nwFfinZ2gBSdgpPvONJMdK8NyhZZpDTr/zKvxBr/fpHfwAnTp3GYauBQraAChUJ+bTuQUq8uV8yxGNnjGwihf6gj6nnakGGTD5TmMms8iHHssgkG8wmg22a8MWChp8tzoTgO2ReIV84X0yEpnTcsCCv67jXgus28R/e98dY3xjDRw4ul5H4OY+A6nF+wb6yrwio3pWxRzuNJnCsE4iA6rGOO9pZNIG7M4EIqB7n3EOPKgGD709x+vQy3vHEm9UpUqrU5UcdTYYCKASe9KgSMEydmR7YCRwJ8CghPapzIaOq1F/H0cMzARdBQr1aU3BOY29HklwzZokZa7f7yJUrGA3b+NQnPorG/i5iRhzOzINJb+VsCpe1Ird6SDc3b6BSqSKdy6FaqaNSW8RDD79ebGY6l1cPaiaT0/EQTDBIaXNjA91OS4NdPrGGdqeD/mAI+DFkUlkUciVYtinvJMFnv9dXyjFlwJI4T6dKP07nMvIIEqhRdkpgxuThmeNIokt20U7FBRZ53twOQT6Zs8FgKFZ3d3cX/f4B1q9ewYkTJ1CrlUFsFL58zZ5A0YWPna0dnD17D27e3MDm1lVsb14ZnEBOAAAgAElEQVSGMxsim8zJ86kQKzuFbKaIhaU1nDlzQQFMrOBJZXLwZ1NkUjaSKXbCmpgpQZdJzT5yGabdhiCIXt5Ws6nAKV5j/hCwU9bNlxhTSrdnoTSZzCvviVarLZaVCxisgiE7yWNigu7+9jYOm3t4+OGHdHxmLCn5rMfr6bJ6KOxZJcDkvcJFgPn5OpKJGJ7+zKfQ63dQLJQQmCasIKZzIiiOWQEG44EWSshmppNhFyxBLK9TmoFEoxESMRuTmQPf8OW15jkwQZpy9LlaXb27hdqCJNZM+2Xo0pRdpfAV8mQghnyxhNc/+kZ0un2xoCdPnRE7m80k5ev+V//Tr6I7HOPHfuwnUCnP635gMFZ9oarwKN4TxVwWKYZLJXNoNA5RKOTg+TMxz5wjQTjZ1ZEz0TFyoYWLIlycGTkMwmopZIpzoryXnznWQZl2UjJgflZeSXC2DPmD3QnDn/r47d/9dexsG5j6MXgmFzC84/xyifb1qglEQDW6HaIJfO9PIAKq3/vXODrDaAKIgOpx3gRfAaqG4eGeC6fw+ofvR9K2YcXTsEwLqUxSYES+OD0oJ+TTpAeVElH6BvmjcJdbzCp7L8lGkgGKJ2OvpObalqUQIHgzJOy4AMbQoYc1jUHvEB/94Ptx2NhjDhBmri9/6mQ2EZAj62ZYBjZ3NpHJpFV7Up1bxMrKSWTTeSwtLaM8X0MhVxRTRfBcr9exvr6OvZ1NjAc9AQ/H9zAZOegNR6hV64ibcbGaM4/sYchWyZ9Jvymll+wzdRyBT7KsoTxzph+CMp57NpmWb1WhUWYYqkSwJElmJiP5M1m0Qr6gLsxLL7+AxcU6mo2GAo0oUR4NBkqzjRum3ru1t6Mam0w2g92tTewfrKPd3kcmlcKEITvpooAOZbGsvqEMem6uHoYXWQkxmTw+zpzHGFgmEmkCI4gB5bnNXDLEftjrSS9wt6dwpVqtht29XbHGZAP7wz5ILRLAUsKrdOckGcq0ekkpyWVtEc99Oglly+NBV2nI9A5n0nlk82V5SAe9nnyjPCYeQ9jxampefDF06Pr1y+j12jh/4QJGg7E6WJOJjKqAMpkkmq0GEvQLG0C30wl900yIdl0EM4JfKLnYjNu6TxOpZBhENB7AnzFlOqaE5UKximqlIgn7uNfD/v42hv0eUukkHn74UZw5/wBidoJxYwLjIRPtoZDLYHfzJn7vD34PLmz8zN//h/D9sIOWcuTqXAm+6yKXzYv5na9VMR46qlni4k2/39E9wRRqMub0jzLBmfcP64Q4Z/pm+8OuEoMJVFVHxesZp/TZ077MRBLpZBi2pL/3XYzICnsODg+u42Of+CCuX5tg5sfhmZQIR0D1OL9dX72vCKjerclH+40mcHwTiIDq8c062lM0gbs2gQioHufob6X+6tvVxdpqHW989CFUSmV5RMmAEvAJsA2GyOVzYhlTybSAKB+sjxgxAgWCATGrvq+HeobIDCcjxBm2lKKnMCHgRADEdFwG4xD4uL6P8bCFv/rLj2F7c11BRAxYIptGzTDDcgwvEFC8dPlFLCyv4vTpc4jHklg7dRr5bBGV+jxKuaKSYvnfTAym3HVnZwfN1j7suIH+cCgf63jqYTieyB9KqWspXwqlvgRQ9DS6YWUOfwi6CVzpvyXI5r/Rw0v2lICPwNG7lQxM2tfS7xCIhwwg2S6CMs5nZXkFe3t7yGbTiMVNrK9fRzIex97OdshKz6aSSLMn9sbmTTG8lEffuP4ydndvqGuV9SRJO6PEXzKlTLnlYoAVi6NUrqJSq4ndyxVL8OjzDeLqV2XVzMwLE5oFqhNxLS4wfZdzoq9zf38/PC9ngnQ6qaRjAiSG/VhGLOz9jNm67mQLx5R/27bku5SJE0tduXJZQVmDQVdBVgRuJ9ZOo1SZRzKZgjcLQXwsFrKvXBjY3997BfRXS3l8/GMfwM72JpaWl5Av1zDoj/S7ZOH7g658rrw2rMQhaGbaMOXSWabmgnLnhEAzWVhKa8kgj1mVxATf2RiXLn5ZoC1p0xs8hO8FSN+SsWczIYAuFCpYWD0jD/Py8qruG3XpTieSYu/ubOHTn3kaZ+99Ay5ceEAz5DWmvLaQ5+KErVodyroTpqn7eTSaCDhPvZnuN9YBubNQ3EsPLBdECFzJFFNWT7lvmHYdSvRd1xNg5kJGMp6CYTMxOFCwEn+33Wmqj7WaT2Nr40V89oufxuXLQ7hkVI04AoQJ1tHr+CcQAdXjn3m0x2gCxz2BCKge98Sj/UUTuAsTiIDqcQ49BKoEKabp4/z5E3jw/guI80G9XNMDuxjDTFbghn7LhB32NhJskC0k68p/I4g58qUSgPCHITWuOh4TiBmB/j1MnfUAAs+Zo/dYMQuz6QBPfeyD2Ny4hsAlSCX7GoixY79lMKNPs4f9w12sLJ2WXLiQL2J5aRVz8wsoVKvIpbNifE+eOI3xZIROt4293T0Mhx0MBx0ltF649wFJLa1YQtJh3w+Qy+TgzmZKrG0eNpEv5AXICRC4HR43pa5bm1tIZzJheqtpSspKUE6wxXnQz0rvYTaXC6WmE0fgnuwsg4UI7gnWySxSJrq5tYH5OQKxLnLpNAbdrqTU3WYTuwcH8GZjbG2v4/r1i5hO+zCtAO6MdbImUsk8er2hgH46Z9A6i2wujeXlNSyvncRkNEOlMo9KaR7OZIZcqaRzYm9nJpsTKFVQEBNph0Ml+bI6hvvnTnjMYfcq5axZzSBkDFkXk5T/lh5OAtSwM9UQWBqNRxh0ukrAzWaT+MQnnsITT7wTtblF2PEkMqk03Bn9mTO4nodcNoudvS3NhaD+7Kk1/O7vvBef/exf4977z6OYLyEILLHuBHSUZrPaiCw0gSrvJd6jXEzgNlVlw0obpj4nkrrPKPcl60i2dPvmVfQHbViGh3QiK08qE6HpKTYQIKbAIbK8MRhmQiCfqdIE5rzf6a0VUN2+icF4hnf+8M8ibicVRhX2tJrIFzJ6LyXqBMcJVs34hmp6GLDUaB+KoXcDAyZDyxJp9AZddcTyevAzRTDKczHpV/U9eVz5eeTf8bMlebAbwDMt3WtkWek3dnlPTkZY33gezz3/BVy61L8FVG2lO0evuzOBCKjenblHe40mcJwTiIDqcU472lc0gbs0gQiofvXg+VAq2d8deR1JfwkBPNxzzyk88uB9KJdK8j7S28d9qw8TlGeOBUroX+QDM71+fLAmQCHjSpkqjzfs7LRugbhEWFXCB3MyRGTyKPFkZYpqRaYKxZlN+vjUpz6K7Y11WSenHsGzpUQgHeVshr29XXR7PdTmFrC4ekIgtVqtY2V5DcX5GuKGhVwmj/n6HDY2NtA6bIjhmkwGAsDt7lBA1TfiCmIqlWpi35jgygqcdCqFRqMhXynBqJhhz1NyrjOZKNiHXkrW9hSKBYFVzofnQpDEDlabicmej3I59KYSWBFIcB4EfwRVlP9ubt0UiMkL1FrIJBLodtoCjEyxHQ5HcKdDXL36PLa3rqPZ3EI6nQcCAxs3DrC5H2BGSyuAE/NxvOOdb8e7f+TdWFhaQi5XRLvZFTBvdxryQ54+fVahU55vgOprBvjwfDb3drRfXj8CP0ZFHUlpeR2Z0My03v6ojxJrWZiVRXCVzUkyTLKPvmSm8TLFeX9nVwAU/lSy4q2dsGrmDY89jky6AMMnIDQkMeZcqrWqFhQuXXpZbGHgTvHBv/gTrN+4jGzWRr2+GqYRw0Q2z6obFwhchWtJ6ntLOvxqeTrvVy6QGPSmmnHYsbjuhV67hU5rD1ac7CSDl8JFGvpBeR+o+oUhRwSLWmyh5N2D6eMVvy7/m/vkNUxnK/jJf/BPYRhk4X3EbQZWeajXq6jPzyOVSKHbbaNWKWEyI1BmbVABs8DFyJmqRojJyfJ9T6e6Xyg7pi+af3fQOFDKMK8D6594XDw3ep3F8hsMlaIsOCyYmszGmI0nKOez2N15GX/xwT/FC8+3EBg2PMQRGHeWUVVS9Kted+576458Gd7RjUZA9Y6ON9p4NIHXxAQioPqauAzRQUQTuLMTiIDqnZ3vV2/9K4yqZfo4c3YNP/DmR5GQ3w0CnpRNlosVyUT5IiAgA0qwwY5UPkDTk0nQwAdV+lYpgeRDKsEaWdB8LqvfFQsETwwsX0esLMGZHfPwkQ+/X94/IzDgMkU4cLVbgpJepysmjj5FO53Du975HjFdZOrI/NmZtIDq8uIq2t0mtjZuwjBcJFNxVcl0W4dodfqoL1DGWUZ95YQSVsl0khllmFCpUIQZD4E2E2rJJPJ3KV9NZ5i+G4gtnYzHApyUGX/xmWexsb6Bc+fOYXllWQFKlAbz/JXO6pO9DUE7mWnOKZPP4OqVS9pm4M0k78zlshj1B7h65YoAHF8729dw49pFfOnLTystN2Wn4blAbzDBjW0HQzblAKiVYviXv/Iv8PDDD8pfWi7XUCxV8OUvP4vLV15E8/AA165dw4/9yI+iVKqAWI/+yMlkquN1XEfnRHDk3/IxEjgtLCyg1Wrp2Ks1Muy2QqGyhRKKxVAKy8oVsqjDQReNgy35g2MGO2QPYTEMazLBixcv4j/72X+k7tvJYCKmma90LqUFAR4DJcMMlwo8D7/57/8ddrauIZWKoT43h2Qqh0p1juQo9g8bWlShh5NsOMOIQr9rTDMM5egx9EcD/T29zaPBENPxAI39HTgzyo4tAVPPP2L57VusZRyjUQ9e4CMZS5CH1blbAb2zY0xnnu4B3wfitolMvoT/9B/8IiwJtrmmwhRrFydWFyVDDlyqCmZIpRPylxayJfRv3TtMK87lixiPHaUxhwsWcfRHPX2mmFY8GbOvl4qCuKTE9GqT8c7ksrfAsqnjMQ3OeQqXiJrS9LiJ6aSF3/n938DVy0P4IFC1EBhTpU3f7uvbXSSLgOo3nmwEVG/3roveF03gu3cCEVD97r120ZFHE7jtCURA9bZH9R1445FHNUAQuDh3bg2vf+h+pJM2ApMP/gQjUDIuGdSj4CSm0tKDyf5PyhQJVPhwTT+n+isnjuSzpmGKpSOjRVkiwYVpBmKDEknWpDDbNgirXJwBPvKh92H9+lUBHced8fkdbuCphsN1ZvIy3vfg61GrzgukkhF1PV9gs1CpYKE6LwByeLiHTruJVmsfk+kIDabZJpPIFyoolRewuHQC2UJZ4ULtTksAjT7YqUMm2BTgJtNGf2Gn09Y5kTHlufpuGCpFMG7aNtqtNiwzDJQiC0pAEU/EJKulx5M9mXHbVjIwGWqytpPxAJ1OU77EZDz2CrvI/VCSS6aVAH9n6waeeup9GLQ7zJ/SsZmBgUQ2hXZviKWV8/ilf/bLuHDvveTgNH8CNS4ijFmtwoWBwMPVS5ewceMarl+5jMfe+FhY7RJ4cD1DgUfpVFbXgMCaCw29wQClUvkWY0kS18SJE6dgWXF5YdWDAjKaU1W/9PuDkKF0BhgPJzjY35cUmWnCZEC3t/bwUz/9c0qL1hxMC1acbwjPqdPuYP9gXzJgBhB98pMfx1/82R+gUmZYUAL5QgmpdA4pVrmMhwJm9MUGkpczGIodrhnELPowQ/aTDDiR3XQ8EkgdDHvotQ/lG6b8NmbboU/WNG9V+nBWTESmpHmsdGTW+PLaueMJps5Ysl8y6lygYbBXKlvAT/3cP4MZhMx6lkFczgDLi/O6Z8lYU9pOv2k2VxSDSq8tj4uLNWzRse207ll2y/K4C8W8pMhc0GD4FodEsE/WP2aGncYE2jMv9AvTL26atmYbxBhmNUaMXupZB//u1/8NNm+6cA3W8rDfl6nH/Mx/88epkDH+ynu+9r+/A18833ATX4+F/VoAfCf3f6e2/aEPfSh6hr1Tw422G03gNTKB6EP+GrkQ0WFEE7iTE4iA6p2c7tdu+9Wpvy4efvg+vO6+88hmUpi6DN5hp6OpJF1WYrB6g4CGaIAyRTJSZEXJsopZdRzJFvkiSCJoClxfDCNBDT2g+uUg0MM201a5DVa9mMYUH/rAn2F/d0uewsl0pg5JAlaxX26A/b09BdcsLa+iXl+CnUjBiicEvLKFIir5kupGGLaztbMBGDMM+m2MhgPUq/SjxpAtVHH/A69HLJHCQZPAxQirV6YTBL6HZrMlIEGGi4mr6UxKnaPy8fLQ1S9LUMe0Vhka5T8cjxlAxBRePwQanitQSn/ukeSXjJkAsA1cvPg86vMLkpAeAWGyunuNAziTKQLfxfq1l/Hxj/wZJiMXszEQswjCADNpoDyXx7t/9Kfx8z//C2JtOUPuixJjno/rzVSRw231lQTrwnMnuHb9JQH5dudQsxITma+K/eaMS5WymMMk5bNuyDiyCof1N0y2KhbLoOuTcl6G95TLJc2J9T/t5h5cx0UiybCpvo5lNB4jnSrg5JnzktO2m42wZ9cL/crZXAatZgvDYT8MlHKB7e1N/Pr/83+hkOW95qNariCdLSCTo/QZYlgJMFVXk0joXiS7yrChieOIdeTCBpOeh4MWXG8CdzrGdDxmRaqAaipbRNzw4PJepDTbZKiXJ7n5eDzU9gOfeb8B4lygkCd0JpkzF0e475UT5/G2d/8UYuRUb3UFDwYdnDixghLn5EKdumYipoCw6ZTpvOE9QA9qOp0VwCSzSmaaygRnNtH1IyDlPin15mfKtsiqxvW5IdtKDy4XRvQZDWLI5vKY+q4k8pbvonm4gff+5q9hezuAa6TAvF8yqkfs7zf7lomA6nf+OzgCqt/5mUZbjCbwWptABFRfa1ckOp5oAndgAhFQ/fpD/XZleLd3aQhUCbz4QO7hwj2n8dAD9yKTSqruRG5C08Rk6EjKSEaJ4EKSSwKsQO2meh9DXxg8RFaIwJKsFD2HZADpu+v2uhgMeqHHjuFIAQEa/X5qPsGg28BTT30QO5vrkknOpp6AgxcESredOFMxb/dceB1W1k6ieotVJat25tRZMVLdZluA2DToFzRw6eJzCpDxXU8proaVwP0PPopiqQ5n5qLZITMcF8NLjyVBEc+BgJWMFwE2AQiZMPlMTcpMLYUTsUYkkUnp3ygHNoKwsoeJufxTdSHy5jKRl6m/IYikq3TaP0C7fYh8sQqTctrRUEze5uYmut2+QnUcp4+nPvbneO6LX4DHlOIuJcQGApNBU8Dpc0v4mZ/7p3jrW98hfyNDrug7FbM7GCCTJVMXMr5kTxNxCwsLNbGKf/7+P8bTT38CnW5DLHetuijgxBny2rG/lN7JxaVlLQjMLywjVagg8AIqSxFj/Y0Y7SK2trZgxgx1v155+UWcP3ePumvz2RzK5QqWV9cwc1yMnVnIbGdSuLl5E/lCVgwwFz92t7fRbjdx6tRpWCaTetP4rd/8f/GpT34MuQxnF1cAVKFQhGHGVMNikBm1Ewp24g9BHdNyOXN6TglK6b3lTyJhIJdNi21k+i49nnYyg5jhC/DxHmRYEl9e4OmOJiCe+a7uhbhJaXGAcb8nEDzlDBIpPPrGt+PkuYdlFOYxky2OmQEW6nXELBP1uQWMnDHylZLCjhjQRKluImkrWIuS3uForGofysN5HJS28x7ji4A2nWLCsylGla8Uk4WpNFByMD26BuxYAokkw6b80E/MBY/9a/jAB/4EG5tkVG34BqW/nj6Pr+VXxKi+lq9OdGzRBKIJfLMJvLa/XaNrF00gmsB3ZAJfC1S/nuzrbxPS8bfdzrfyXX03yNK+dl6UZIZeta+up2GP6hseeQjFEiWHpsAWgWWv2xfoIQgKQ5F8/TllYI3SUgHTD2DHYwoPOgoiYsosJbCso5k4I0kYmXhL9lHVJyzMcH0xsabl4i/e/4fY2loXizsZTfWgbtCvaZBJZPCSiwcfegMWV06qmubMmbPyFhazOVy+/LKqbybTIXrtBgJ/hqkzRCqZQLfbk8z1wv0P4ey5B4BYEhOHftcu8hkCplvpvemwKiWbS2HQ7ykwibPb3t5FpVTR+yzFwhpic3udMCiJAJ7ezXw+h3w2G6bP2knErbgkwmTKyNzSQ0kAb3kMTeqJyZy6UD3PYbuJzZubYh8pIV3fvIg//oP34mC7i2I+hYOdEbpjCKTkSwYee/xh/PTP/AIdmvrcyTNbyIcLCZ6PM2fOvNKjurOzq1mTLRyNBuj3mzg82MVfPvUhjEZ9Ae3Dw4ZYTXc6kQya4UDFYlUA7k1vfisWVk8hk8khMLh9M2Q4M1n1fxKEM5mZ11vVKckQODLll7JwysSPemcJ1Mikt1sNDEZ9He/GtWvqCj19+gxymQIO9g9w6dIL+KM/+R3AmyjciqFNPBYyxIgFoY+XXaKWDTqmKQHuKTWZXamu2PtsOol+j6wjF1wYjgRV5zD0iZJeStf5Go+GqFTndczuLfm6GU/AZq0Pk5+HXVi+j4nTU7+vZ5Lhj+Pv/cw/hmFndP0y7Fv1A9Rr8yjks+rEFYI1DCTSWS3mUCJO2bjjTFUDxHuX9Tj0Osdvycm56MDUbSZIk2U9qkni/c9rPBj21b3LxZCQEbckhZYsn75d18dsNMKVK8/iqb/6MG7epHc1ATew9DmiKiB6Hf8EIkb1+Gce7TGawHFPIAKqxz3xaH/RBO7CBCKg+p0f+rcCqgSEtm3gwdfdi3c++UQo0yWj6bryLebSeTGMlPfS+3jYaArEJXNZdNptJGMWKuWKQAkfnPkQToDLh/NEInyI5oM3fZQEv2JRCUIN+hwZWONi4vTxJ3/0W9jaugnLoGTUERtJQMGXFbcB08K5C/dhafmkekQJphcXF7Czs41Wq4H5KuWrU+xurmM47MpX6AcuctkcFhdO4PEnnhSr2h856JEJZbjRzMGYPloBStZ3+GIju722ACjZSQb5tJpt+WuTKaYYB5JCu5TIsifTJkMWsq7FfE7nnc8VXgmYIlAjQuD2mHCbT5DBNuD6poBPo3WIeDKJixcvqk6GzNzFFz6Dz3z6KQHm4YAMboBeDzhxdh7luRp++mf+Pi5ceFgVPZT4MviJ/lKy2LVqLQRgY7J2AQaDkYKIuEBABo4ZsXO1mhYW2EvK3ldeRzJ33X4H165egeOM8PyXv4RGc18s5bA/w0/+1M/i9KlzOHP6PIZOmNhM2e1Ec/bFVNKXTABG0BezbHlPBeZvBUSRoV5crKPZOsTu7hZeevklVAslLC2tKlV4PBgLOA5HHXzww+/H9esvY9hroVabV+drPJ5UMjI8Qx24BH88v1azh1SSbL+L4YAZwazrYbovA8CEacEw4nQasBOGmPJUNofxeIT77ntIgVpcSDmqu5F3Os7UYAuu4yBu+vD8KVq9LqwY2VPgH//CL6E9ZHq1j2wiqc8KQfOZ0yeRtOPwAhfu1JfM+EhpQF8yPz9Li0vYuLkuhrZcKeGw1dTMuIBTzNGnypAlMtjhnHmuvM/4ngAeZq4jVrZQKEj6zc+SPOMw0W+3sbd3Be/7wJ9ify+Ab1H6G4dvBBFQ/c5/vd7WFiOgeltjit4UTeC7egIRUP2uvnzRwUcTuL0JvPvd747W/G9vVH+Hd7HU5NWMKkfu4S1vfhQPve4+sYYMzqG3kgxpuVAJOzNNQ+CO0kgmko7dCdIMpmG6qu+90j3K9xGsiuVTcrCr7YTprJYkm9SvEgCxpzOXScrf+MGP/Adsrt9QRQjBoBcYqvygLHI0mGBxaQ1rJ89iYXEFlp1WTQpBuGSUcaBaLuGwsQcTHi6+8Jx+l0D5oYdej4cfegyBGcd05qtHlR2bHn2wTLSRnzRkjuX/S9piQCn17XR7AgJMXyWYYfcrk5DJODJYhy+yW0wkLpVLYjEJzPinulhhIZ1N6e8IUgmas0kT48FQrG5vOMLhYRPdQVesYC5blOfz83/9MVy9/GUxnr2ug8NDD7VaHj/2kz+BH3jbk5LV5nJ5AcTZlEFTB6p6IZgha6fO2f1tOE5P4JVeXstMhhLXwBAzWa/X0e71wjArzYIsaknst2V6GAza6PZaeO97fwNvffM7Ncd8riiglcjmXrne9PQKjLPSBeG151zVTwoyoba8o854jFSSx2cr9ZgyY9a3JDI51OcXFVyVy2TDyptBG+sb1/Dxj/4F/MDBqDcQqHQpuVaaL4OPfIyG9FJzHwamqoANXdKvfmDQGgflskqtBpIJXhsDiVxGlT1vevyt8jm3Ox00W014LoOmXLGXXKzxZo6CldJppmH7sGJJVCpLeOT1j2O32dXCSzIWMuvZdArnL5xXCBTvn15/iJidVzI1653GIyZeG6FHN2YpUIvXOBYPK2eUqE2Jtbp7cwKp/AlrjULmOMZU3+lESgTet5wvATYl3qzjMVwX1y5/GR9+6oPYPwBmSMAzQs/rd4MC5O/wxfaa/dUIqL5mL010YNEEvmMTiIDqd2yU0YaiCbx2J/C9DFSPMz3zm1/hvwlUPc/BD77r7Thzeg3JhK3AHAIcAS7KPUlJGZAfkECHElZ63pTyywfmdFoBOzxHhtCEmUkeMpm0mFZVmZC5jScwm7pIJTN6GCeYMQ1PrNn7//wPsbN1Uw/h7KakVNWDL4b1+rXreMMb34Ll1VNYXTuNeJLSYT6wT1GpVjDsd1GtVWCbplhC1r4QEBF0V0phUJCdZDCSgXgyrI8heBwN+mKuCMyZiMrzZSItZZdHfZZifxkgFI/p7wmQ+Pv8ew6FLLGAwlGAlMKimEzLwJvhLW8qZ0d5qAfDmyFmxjAcTdDudnFwsC/mslgqKbCocbCP55/5NC4++zkMp2M4M0pcY3jb238I/+S/+mV5gwP6Xm1KRB1JSQlgFuoL2ge7YCm5Hk+G8Gd99AZDOFMXyWwBMTMBw7TU58lFAwVFyQ8ZLkJwgYCgzPXIkk7h+g7GozFisAWMCbyJ7UczR+FNTNflNSbjzutK4CXQG1BG6ygRmHJvgjkGRNHz6c5m6gglQ89rUCiX4fsEYbwvEvKTXrv6Mm7cuIoPf+h9iDMh2POUlEwJLA+YrCnBqeMEcKcEqtshcskAACAASURBVGFOF2+9IxbVZgevRdkvAaqBZCaNen0OKytrAumLK2uoViuq7KEPmuwsj4GLJ/1+B4NRj7pszZiLJxb9wUaAYqmKanURw4mLm9u7Yil5vQmCuVhy/vw55LKZMDGa1TOFeYxHIx1boViUV5ezDxdtyGpzMSGrYDLecwkrXOjgAg8XiPjK5rNKg1Z/qklG+NZCCJOgzfA+mNGf7QNp28bF5z+HTz79FHZ3gYkXg28kpGh4pWfqtft/Ad+TRxYB1e/JyxqdVDSBr5pABFSjGyKawPfBBL6Xgepr5/J9NVCl9JdhMf/Jj/8IVlcWVNNCoMieT/WmGjEBMTI3BBcENUx8JfNI6SeBKkEsfavMKGUPKh+0h6OhwCIZSYI4j9JD01J1B3sfE4mUPIEMDrIt4Df+/f+Nve1N1YZIqkkAyXRX08JnP/sc3kTG95HHcOLkGZhx+gtNPcgTULOihh5EslC2FQJpPrgTLLIXlj2h3F7oGUyHKa6M0D16BXzwj6vnlQmwfKgnS0owwXMhQCfYIegmwOa5HrGZClGahTJpsnEEAwRuZE+PvL2U3R4xrfz30WAkEDccDiR1JVClzJmpus1mE3/627+Oxv42DjtkXoEz5+bwT/7rf46Tp+5FLJlBvlBEr3OAbrcjZlKS0WIR3V5PwUSsiCGAN70JhuMJ+qMx7FRGjColoky6JcClH1apsvEE0smc5M+5VAbkH+nJHU1YpdNV8nPI3IXhWQNnfMufS/+pIxaVgVtknnmP8Li44EBQbyfC8CBG7jJsinPkuVK2ynuBv8PtcsZjZ4hkhvLYA4wHA/x/v//bWJhjDdEMu1ubOq/9RheGGYBK7VTaRNK2USkXFTQkVAouCqR0HxXU+VpCtVqTD3RxaVGzymSzAu9H8uUwOExu6xDAe26YFjwJFyxsOwbLhGpteLMPehN0en2dJ2W98bileSwv1bG6uqqFjNFwCNNisnFY9eOMp3oPP1fsu7185bJmzMAkSn1ZR8P7mdJfvp8SZx4LFyHC0LMQEEv+yyod3xOw5znwRbl6LpWDMxyg393FBz76PmxvE6gySCmhsKUIqN6db+EIqN6duUd7jSZwnBOIgOpxTjvaVzSBuzSBCKgex+C/GqiqMzIW4Mf/4x/G6ZOrYmsG/XHYTUldpU/myhFQCQEbk2/HCsPJ5rJiFAlUCrk8ms1G6LXLZPRMTBaOD9KzwBPAIQlpp7NirwgE4yarXfroD9p476///+y9+a8s233d963qqp7nM97x3ffIx3lQJFsDrcjRRFG2HA20EGdAjMDO5ChRkL8hQfJLgMBBkBgIHMdBnB8C2bHkSEwkJVJEWqRFioMoPfKNdzxzz3MNXcFn7e7LQbQsSrx9+PSqiId77zndVbu+e3ez1l7ru9Z/Z5dXp2K4eJ1UuWkqOSQus4PRxN73/u+041u3rVSqKks1TWN77tYta3eP7PHJI2s0G5IsYwy0ms+t1WqK8QNsiimbjvWQDwDgfgAEgHHui3sFZMFsAT4cA4UEuCBQSv8lsSRijDcGRk5y6WJEACFpHAuI8T/6RjFsAnwAjur1puShg5Ez5cGddjGf2MmTRzaH/bTMyqWajUdD++//6//CFrOYVkxObW978a79rb/1n1lz/9jK1aZ1Oh27PH8kw6l2qytQxj1xPcATcTGYHflJavPVyrwgtKBclIuzwHvRSbbZTCisTTWGEV8tE8l7m426WED6IQFRyGJ5PbUjX7dYrep6OPwCwrd14TXj8UQ1XSl7tChn3729fetdXlkGcEUiW3NRR0T7qL8Vo6fZTLm55WpR0mXYw1//tV+zH/nRH7GD/X0x2rCU5WJFTtG44zJ//Mf8sVmANBcHamTX/D5KIltFkbJ962xiFEsbhnRtXpZpneLI6zZrYMwTrfU4ZR5Zg5mtEz4fvnqXkYZrVyb15XQ8GF1pfaMeYMPk+Gjf3vnOdysbdzIeCSj7QUn9w5wfxtsZKtEv7LocuB5AmvNRr6P9A7HiXIvebuYLGTLyYMnJFQfFZgsOxcQhrTa1cPEz8/HIBheP7Jd/7Zfs/MK3KAss9YjFybsqdvHt+o2ukQPV66p8ft28ArurQA5Ud1fr/Ep5Ba6tAjlQ3UXpvxao8kCOUdBHf+avWLtVU+wIDBesIQ/O08lMslCXoepJxsnfLy7OBDqq9aqVw6LYT3pRAbo8y08nczGzZJLCdMGsrVaxQM5sOhN7hRQUI93B4ML+57//P9hsNBCoIRcUxouIGgAfBj6HxzeVPdk5OHYxHelaeZNHR4fqee31++oLFIC66skMh/HDeCoipgSQjJx8EomvHvoBouEGlFIHJ/9VHBBOxuqvdPLLLbsKmJEjsUd+KSDF0/vEBItdC8Wm8nqxkvOl2DIMcWAsJ8ulkfDTqjXs/OyJXV2d2/37r1mjVbd6rWNPHj+2v/1f/ZdWCsw8fJgKvv3ln/hJ+8EP/xWrNzsC76VqzeLlRH2yxJ4Q3QLABsjB0OImWywFdrh3JNAXp4nFcWr1Vku9wRgfNcjCTVKrtVqSlQKkF7OZNaoNRcdwn7C0gKaFwOpIoOng8MAqQVFxOKyRs7NzMc3j2diOj2/oNducXXYrAPhiAJHPFkjJxUwrs3IxsPlkqg2LcuhiglZZqvtlAQHS/t7f/Xv20z/9M3b7+btaK5IqJ2vrtDt6PWwnDr+S0RaKFisqibXmQCcMvzuf2Ssvv2zves+7LMBOCoafcSRsD2QCslonhYLrBwVoM08g4swXMxyEvC8WE838XV1cWhovVHfijYpBYC++40Xn1Bs4EzCcj4kAksGY1Af0nC4FVjkwDOPn0/lcjslyw07dpg7ybXpb2WCBUWatcjBPLkMVGfZa99LqNGXMtMRY6uLCknhov/jLv2BXV6El5v7LzZR28d36ja+RA9Xrq31+5bwCu6pADlR3Ven8OnkFrrECOVDdRfH/MKOKUQyMar1asmqNh+vyU7kv9BXgA/Cmfrgo1sM5xj0oLWVIJEYKg6RYPZ/8DDbJM6Shkc2XCxm/rH1fZkywlIC26WxqlWJoo9GF/YP/9X8UYIIdAzhINlouyXX3cP/YDg6PrdXZs1KlqvfTjwpYBCCjywQ0uX5LJWEKkAF0iQ0R8KbXkX5C+hUrMKhEnABWMovSlRgs1zvojGsAn2J0C4WnRjT8DEYVFhA5qJjXzAEfQEjgeQJpuCBPZrCCLp4F1hM2bzZb2IzInlrDikFo41HfXn/1y7Zazqw36lmj1rHRcGT/y9/5b+38cmxHR2X77g/9BfsL3//DVqm1rNnp2nw2F8NXKhesgpw3KNn5xaUYUJg8nG+L5dBu3Di2csg1Z7aMI/MteJpHOl8srNtuW5aazeJUbGUxBOBfWFhyWbn1asNOTh4LaDfbLZn/wPzRzzsdDO3i8kr1JG/24aNHNl/NlYXKhgSMaSEobqJ6XK7ubDETiKZHFdDabjYtjVa2nE0lN+dnERsXYdHK5apks6y1ar1hxzdu2nwxlUx4Ha0sSx0TjkO1+qIzMlHZTHFGYDjxOhdfJLcL9Raz4ZBuzImQ38aZk9BmGZsMSLzNfI8YF/Jy2eQo6XNQsFCROphzgRWZ+9kUEJvadNTX+mYJdlote/6FF6xWqQuIA7SdxDq2colz4RjNhkGszwlj5iiVS5auHbvLepuMRsrSnc2n2iDis+b6bB1g3hKj1UpFLDLyemTuEcB8bRYv5ta/emif+/1P26c+dd9iZL9e4CKKclJ1F1+wf+gaOVC9lrLnF80rsNMK5EB1p+XOL5ZX4HoqkAPVXdR964vK16qgnTWbVfvLf+nH7NbNA/WNLhYrsT6wgOVSRcyhGEVAZlCwy8srRY5UKmVL14DTVAwXD/MwSKhjeejf696QNJHfVWCU4kisrLJGy2WBqEoptNPTB/Yrv/yLZn5qqwXuupjX+FZrtOzmjVtWrbXEtAIuK5WqBYFvgU/WK/mRgYyaeIDnYR7QhRyV+wJwgVrFbkaxecSmbCSsgFEYKXpTeYIH/Amger7LPt24CsOsyo2VfsHU5Vki24Xh2zqpcl0NIHFS5UrNOf1inHPr9h2rlOsCTzN6U5czgfZOu22T4VDxOtPJSOCGuJ7XXnvNTh7dt1I5tMOjI0lJce31/VAgkPuFCaXWzr3ZLFo5JlcyWmqDkZBfsDiKXGSMufuUqdEG6VDH5WIlN9yEzYfZzGq1ik7JvAO0JuOJmDr+DdNO7A49rg9fv6/e1UazqVq/cf81Syy2F198p7VbHYE8zJUwy0L2igQb0yjmjAPgFa8WFkcrW+OGxM+QVgdOHkuO6fHxTZcTyoZCtlafMZmtUTS1JIpkcITTrXqLMzow3eaCYf1UKmu+kWLTFwtQdZJs56iLPJjNDRhz5x7tNhuQDgMW+VgwF2wE8DtqzlgcwHS9ztzfeDTQPfheZs/fvSM3Zu4xCEu2XMUCzqxBNnrYSACs4pLMwTrdGqzN5vONKdXCymFZpk4AYJhjxpGkkbKBkUpv+2qdEsDJ2IlRCqsV67Y7Nhn07fTsvv3OZz5ln/zUGxajDvB81zu+i6+X/Bo5UM3XQF6Bt2AF8u/Xt+Ck57f81qtADlSvY87XVi6H9tf/7X/TyiXfKkgVl4CCslXLNYuiZJPx6EyInjriJrBAVYuThSSu/f6VHF7DoGJlOesCGks6D+dYARAKvkCwMjcLvsBGKSjY6dmJ/dNPftziaGmD/qVYTcDR0eGx3bl9T0AV+pMHcz2cC2c411+ATVAqCqTwO5gpJ8nNBIgBOfRAbiWdSE1hs5ThuumBhYXkP2S0otY4Mte7yQEYQIpMFgo1QLJZAABI0hoLOEqymdE3mAmEcx7ko4dHN8zzneHSZDy16Xik7ExYYxkwpak9efLEomgloAwTGJRK+h1Aasvw8neAKoBUfZQAb3jSgmN2YQmdCRDQEzBElEpB7DNSXsbqgJmTRzMv/DkcjCSp5R4Gg749fvzYjo5uWLfb1XW2DrR73X2Brn6/r40I5M3cIyzf6dlj88LMjg5vaiMB06Z4ldpV/1LjEIBcZxaQnQvYM3J63WYIQA9QyfzUG00x7mVcpHFTJlIFIC659tpKYfgV9tv3Bf5k8hSvLRNAJIvGU/QQgNQZDzH/SLnX6vctwpoD4jeRSiBzgUHmkMqpxxoFQUEGTEimYY35fVjCCGylez85O5N5VbJcWsFbW6tasXarJaMmgDLMf63W1GuYIwf43WdI81Wtap02G00Xi1QsqVcZZQJMN9JqjJaQVRcLrPW5er616VOubt7vPlPRMrbE1lp30XJmZ6eP7DOf+7x96p+9bgk0qzJU+Xzkx3VUIGdUr6Pq+TXzCuy2AjlQ3W2986vlFbiWCuRAdfdlxwimWCzYz/8n/5FNRj073N8X2wT/gqwUdhFTGQAQckfAzzazsVopKwZlPOk/NVqiLw+zJOSMlWpNwAvQeXV1qWiYoBjqfDyoYxy0nC9sNp3Y737u0zabjtTPd3hwICB1dHBszXZHD+A8oAusFWFsU/NwE87ogXTsGKwXIE7gUe67TpYsjJSkklhuwSsAEsZx23dKjAmAExYR4IKMmHE6Zm3DogLKJFv2bR0nup4DcbH6LAGJRPsIuKYYLMHEBpJ+JmkmOStI6fzsRGOC6USCq1gb5ayOZJKETLRcqzs2cdMzy98Zu5O7Jk/zWgGSW+Z3y+7CDFMHAAzsKveKDPppvy6xPxs2GEYZZtBJmDNJdPuDocBhs9XSe8eTiR0fHauXlzkBWMOOdrsHYv2Ojo5kUjVdTpQTys8B17b2FfUzHg/dfCmiBuAIE7q2aqUkWSvnq28AHNE5IsFhy8tV3auOjblRylwAVuPISsVQ53S9m76VYD9hPePUAtqkJUsHgLNuY0mtK9WSWGJoduZ8MpnZdEp8klsrAtlhoPtkQ0ZxTOZZirTdD1QLfsbvMETCqIq+5NVibreODlULGORGuyNn5vPzK3vPe95jX/7Sl2X0xSYKhl3Um8+VHKWLRTk9s5463ZYj5pEqL+hRdU7AtsZp2rGpihKq13UewDQ15L2ZNkbmciE7PX1kv/6bv2GvvDqxFKAq2a8vE6r82H0FcqC6+5rnV8wrsOsK5F+vu654fr28AtdQgRyo7r7oMIm1etn+g3/vb9h0PLAbR4fmFZC3ZpLmIj/cxrLgPArI4QG7SJ9o0fXvIYFEBsrDfBAgz4QhKtsycUZEMEqgH8DZRLE1yIkd6xUtE2t1W/Y7/+y3rX95rgdzci4BW841ti5wsJW2khkJYwvLxYEgWcDa83Q+mEZYPBhKpMKMEaAqvLNx6YVRAwwIyGwyUB2jShwO8lEnUQUgbo9C0fUSFjxfPa5ieDfgEcAnkyWkxYWCelM5kHRu+xSRka6WkfXEMjo5KGMGFHFvW0DsWNZM7KniSTa5pFvZNX8KwBZd7yyxJ7CR3McWxMoMKoPZdUwzc7aNCeLfxOLAZgKKnMmRm28iUdhUcFE0Ttrs/nOgD5dnrs+mwRZEM14OeoDH441JFtfm/JbZdDKWzHU7P/SDxsnKAqPnMtJ1tmNHMsyYQv58ylizKZFau9GyQkBE0NIKijBC9htYWAgkbVYPKPNGH6lAoJOCM1eAVWpOHZBDMxZANgxsUCiKjcbgi3EQNQMIhR2nrjCq27nhvgGr1E81xvQoiQRWD/e7dvPmTZtN5hZlmbXaXevu7ZufOdds1vHWAZpxbDcf2BThHPyJxJcxONY7dE7SCWNeWYjr2KYHW3NbdJtIcjmmHoBzz2wxm9igd2Ef+9VftfsP5mJUGWcOVHf/3bq9Yg5Ur6/2+ZXzCuyqAjlQ3VWl8+vkFbjGCuRA9TqK76S/f/Nv/HUrFX2Qi1Vw+TUH/qaTqaI3FtFcRjgCKFlmAUP1MFEqKH7GsZmAg1AP/3KkDXzlQPI7WKQtIOEcAjsesSllsUqvvvqyzHsAbs89d08OthgypfHKLNswa2YCqZJlhqEe/HEg5mFeUToCozCOjn0E+MA4AZS4tvo240hjEcNIxupyIemlTKEAp4w/cDEg23NWqrB7jpkCjMIqcw51PT51tOX6DujC3oJ3h4OBoDSgE8CZbqJOuBbjARBxH7j2CgyF7h6QCQN+t6CFeVC5N3+KRQxwJ3bnFoBZk925cH2sAstL3Zerg+ttFeiV9BSwtgHjkjs75piNBHfvzlAIuasz8XFZuE5O60yn1MupsTrm0bGSuCE7ppp7ZLMAF2g2BYolFw0D2wwLD7vob+rA+5h3l8Hry3wL8LUF3IBbcFqV7F0MgwCpjJOkGCS7nmf1RsNmi5X5BfpJ6RlOJdHGIZp1wjjdfCLXdus1JSaI6KHNBoXGtzEHCzMH1HkfGzaw3z7znqZuzWB8NJmIga2WS7rneq1lme9Zp3tgxUpVSoCUz8HG9RqzKz5L3CvnZsPE7bOQ3cuadXMMY8yGAY7bKA9g9l0ucFmKA14Lo8rYuTc2CwDt9E0f7e9b/+rMfuEf/oJ9/otnyi9GCeBnga3FrubHLivAfH7sYx/Ln2F3WfT8WnkFrqEC+Yf8GoqeXzKvwK4rkAPVXVec662t0ajYv/s3/x0rhp4tZzOoRLmXIjWkH4/eOQxbAAblCpE1EytLApwp3xHM4xWKAiuFQlE5j4BC8jeJ3CBmQxLFINjINkty/I2QzJoJBMAaAQAAPYBUl20aWrkI8CFCBLmuM0oCBLmYGIANraOAqviplBeA6kCOYz23mZ7b6rrsVJhfF8NCRAgghWsCdHlPWETCvGGQgaSwXGRzriLXKbvGMdY5HAPoXP+nL+CA6c8WWLoeXZgyF6cD2Hfvg6l04PkrGZeAFQcCef0WPAOoXeYrTCBS5IKtfV7r2FUX7Qq4RPqaCIDD5AJwAM1MDO/jYCwCtps8WTHPYSjQvQWpW/aT+9qC460Ml3/zugUyU20cONCFia16ZBPAnQOzAHHckQFUbExIEo5jb8FTTIyLg3HxNQJoUSSJLgZJGGQ5QJyI3y4wJ2HBCkS7+DC0mUCijJvixLxCqF5lrYnE9SczNg7WRlAMbLlY2nITIdRpNm0wHFilVNFmCgCfMWLapNdnsPOR1iZy7Ml0qvvGBEuxTdOpjSZDm4zHojKZ80Z7z+7de8FKyJY3bD0xSswRnxl6fPkf7OpWqi2lAPLvImNPNW5k28wHGwRyovZdTzcbQ9oYKJY0r8wJ6426VcnNtcwOu13rXZ7a//GP/5F9/vdOxbQmGFVlsK5uc+FbfWw3FL7V592eb7sGv5VZsNtzbq+xPfe3+l5yoPqsVkV+3rwC314VyIHqt9d85KPJK/BMKpAD1WdS1j/ypDwcdztN+/n/9Odsr92w89MTi6LUVlEk1qnWqMqJ1z1oJ8qonE3GMsbxAk+sFQ/5igchM3PtWDEyKEslzJZiq9cArvzMsXKARFhOIl34N0Yz/K7f6wvUXA2HMuRRT18Rce9awGArAaZfdhm5fkXAR7KizxDgCGh1wA+As2Ukt8Y6Xx01I5YxgJWFvXMOrPy5ZfIAe9w/4IWDewTEiK0T+HGMG8CSewMAFf1AZkFi6ySpxW042oA55zirSB1luDr2cgt6t0Bwy/wB8jiQjXI4R2PHTMt5WOylJ/D2FeAdu0iXatWm05lAPDXYSnkdG20C5gBaASLmEVC0RrrsAONWpg0wZ4PC9QeXNBbiUByw4t/LzRiopbunyWQs0OyAKjmvMKoAcgf2GQ+sIoBWQJ15Q7wrtE0vb9mWK6SwgZyWmVR6fwGqkvVucljpO8Uki3mJ4tTihLmAHSZqxpc0nHXmzqu3ypzJSZ4dAKTmrWbHmWoVCjadOZdjNi1W86l6U+N4pU2WZLlSndqdttWqVbvq9QQcGXOUOAMtzL/e/vYXBRpn84UybKfjsWTF1Hrbd7yVajMvbCZspd9RsgGd1bLuhfrBlMKwOiDrlALUERZ1K82mpjj71kpVq4QF++zvftK+9OWX7Au/fy61w1rOxsjY/zCj+s8DbH/Ul8azAI67vt43uu+v/tm3ChTnQHX3/5+WXzGvwHVUIAeq11H1/Jp5BXZcgRyo7rjgAkBm3W7Lfuonf8LqtaJVYay84OnDdZolFqqvcSZHURx3y9WS6w2FzSyGG7fRRIY2xXJZjBhAaRGt7PDgSA/zAITxZCwjImSLPFzzwE6+JQ/dV1d95WTyID4cDCXhhIlF7rhczRXBwhgODg5sNJupd5D+U4AbPaFO2utiWZCb8tqwCDtXsNXcgVF6C7eAVMzVBjwDIJBabkGAgECpKgMpufNWK4TdCNhs+xXFcJoDO4nnomXExGJkBPVMZMoGmDK2Gi65GAolydP+VBhWzq/e2q+6j1USP+1f3dvfl7wVwAv76UAWZkVyJ7I4jWTw5ACmp/vl76ulizgBcPMr/uTgXqjF9rrb3kl+pl7N2cQZZqUuckibA0U2BBYOKHmhzsPPnCzYGRZNZiNrt9ouF1R9lr6Mnsh9rdVrG/Y90KaHgH7sZMXORRrQXLBGrSrQWqnWxSL2Bz2Bw0qxRPUl/QUAsu6YD4DqcgUTTwTN2pqdPatW6poL7keMLf23jHvj4PwUiK8zSa7nc+dwzQYFmxDz+cx6/d6mXzTR7zBIwiRrr92xWzdu2vn5ubVaLVumseS/Wyk6rrz7+/uSYLMpMBoN7eHDh3Z2eiajLEULURtjg4HPjQPSqA4mU0ye1lpziwWbDDDXDpyyObDtqWbdUzfmreC5aB71c5ec63O9FNrV1RP7f379V+0Lv39mC1ygMalClv4MbH+3bPjuv7neHFekPnmP6ptjrvJR5hX401QgB6p/murl780r8CapwEc+8pFvyaPU1++Gf/3u+XWX49tpfDCq73jn2+yjP/OTFhYySX/TtYtJkYFPwTmr4tpbLgWKCCE7lQgQRb7IDTezdqtrUbqWWyxSTB6osXHhIZz3i8EEWCznTtK5dq/hYVtADpYvXdvF5aVAMhmiAAfPCtbpdp18FqljmiiXU3Ev04mYQYALEmXuBeCLZJOx4eK6Wixcnibgb5Mkybm2TNuWYet2unrv1viGvkLkyQCxg/1DG48d28s5Xc6r6yscATD8TbaqGC9MdnAejgW8ABgcyD51nxs5KkAaZhEZJwCGOskNlj5Jy2SUAwjigNGjZxWzHmTR7U5HJj0Y6axipKobsyD158L4uqxaQBtgc9tryz1vI1IYP/cDuGS8ODkDTrfmRu1OS3PGeBybTvxJVT26YeDicwDMrOXpdGyVWkkbEMSqdLsdOeryu/l0obrSn3l8fKS+UBd9E202O1yUDvMA25z5a4FR1gB1LpVCu3l8LKfhDGZW5kc1611d6j3Eu7ABMhzhyFtRLIwiaDBCShL9uZUylxXhkwp8ZuvEvMzXfQCMx+OJxtvtdOy111+16XyijQGXgcpYYtWHMbKBUg6Klnqe9fp9t/lRKAq8MiY2AagztTs7P7M3Xn/d9vcPZBIGY8s5+d22Z3W7Fvls4IpMPy8H80ftYJ5Z06wl5hfjKPUzZ9s+as+qzY56vderuS2mPfvEb3/cfvuTr1pka1tvgGrwLfl2ve5vzzff9fMe1TffnOUjzivwzVYgB6rfbMXy1+cVeBNW4FsFVL/dbv3bCZi62jj5qkcPp8X2trc9b//aX/urdvLogR78F8tIryDuohQ4+es6c0xgHGEks7ZkDXtIb56Li6EfdG9vX2ZEyH5hROGOqpWqfqdYD/oDNxmqGL8g8cScBhAGiCAfkj5Gfk40h9x0s9R6vSvD0Ej9eWWyWou2TiKNC0CHRw7P4IDrghdYuVSxQjG02WIqYF0tV9TjCljEXRXDHICoFyD3nAp8VctlOzk5EaAA9IqlI5IndfmUsJMwuLBXsHDbY75aCEC3213BYExvAEaAj06rY7U6LKWTkwKskbHChrEmqCcgE+AEcOX+AFZbt2Gko7CbAMbLy0uBc050IAAAIABJREFUyq+O5wHs4ITLAZvGtRV/slzJ6bVWJ+7EmfRgUARIg9kTcIup38panY4iWzS39OtWqoqbUcZpjNsspkZrja9Wa+ha1J+oHeS/gGk2HcIioNXNczEs2mw2d2muOCUrpsc51ALyXA9w0ZbTmQUF30KyQFcrO++dSlpOBm+piHx5bq1mQxsTvf65NjMKfsnGUxj2lWoBKGcN4ARMnyzMLH2qvBZZ99ZMijqy5pgr2G1kvozp1q07T02mWCPdvT0xqABVMfBsFEzGVq5UtE4k9Y2pc0kO0PSA0rdMLcRs4j6cIkVmXkM7eXLfHtx/aLdv37GD/SMB1UJAZurCZaByHxuZ+WrDgLvYJLOYz2GhoNoiWybGxvVSlyyFWVWPr4tlInu3HFasHBbt4YMv229/+uP2+79/LjCdmXOvzh+kruf/GXKgej11z6+aV2CXFci/X3dZ7fxaeQWuqQJ/FoHqN+p1un6G1z24+jzZe7Hde+GO/cgP/6BFy4U1Gy2bRUsLecCFPcMpFwMe+gOVv4mssmDFck35lHG8sGzrtItrbCEQoJEUMSMaBUfXkh7gAX5wpIq+xFE1jW2FNDHzbBlHAqq1at3CkKxKFz/SG/Ys813vJNmSgDpkxwAt8keJzsm81KrVki2XkYUF5JSezHiSdCnZaQJ7x0O972Sr9Lty7moTwDKzOFrawf6ejYYjgVzkqjC7MIDD0UD5mDJRykwACHAGONjKfAeDgdXqdd0fAAPgsZWdNpttscH6PzHPxP7duHHD5rOZ4msAQ/V6Q0BQvbsA1dDlYx7sHwgwA8RgGAF5s/lMUmCYb17zwtuet9PTE91nwYcJXwisAOIKYVXXhGQlekbuusrfdGNRj2hQ1OZCrebMszg/bCCAbhUtxdItN1LUKn2RGSZGJavXmgKhMH5yGM6SjRwVF2YXazNfLa3V3XORP7x2hmzX9VkiHcZAK1mtbD6dWKvZtOGkJ6Ml+jOr5abVqmwYALAT6w8uzSusrVbbU+8z5wDY0UfKPRHTA1hFcks8Eiy83rsxoUIRcPPGDclxXT6q2XA0tKPDIzkGw5bChveurlzP6Hptg2FfrD5ybRlg8XkxEwsO4CwHvvnFUH3B1IG1I+m5XzAPAB76dvL4NXv86IkdH9+wWzfvaA2dXlyp/xbwzDoshW7eyRmulGs2nk6syPoUK7u0JZshRC7BtiepNlomw7GYcMCyTJ72uxb4RcU99a4e2y//2i/ak8e8jy2n0Hz1ql7TF/tb/LI5UH2LL4D89t8SFci/Xt8S05zf5Fu9An8Wgeq355x+LVB94e337KMf/Skb9q+sXKxYRF/qxsgGGSVgSWBD38SZxVGqvkjAUJyuLFrMxayq55Dok8yzKqxkRL9hVf2R9VpD8luYScCJl5nh+csDPefTn7jnBriZrsXsRjCwpaJ+J4dTjIVwiE23ESsbFjXkYR12KRQYTZLMVslKoKhaLVu0XIk1pA8VhpAH+3qtbpejgXovcY+F6QQMIwcFNAJM2u22mDWAS7SMlA1LDcSYbUyNqMHWCIlMWcDkVjbNOWDsRoOhTH+QKQN21B/r+TYajwR8GQ8sngySMOzZa2tzoN/v297ennPD3TjNcm2ZIa3IEw1sPp1ZqVK0w8NDAT/YPgyKOOLUE9ihZ5d5AIxt5cXOgXllB4c3NmZHBTu/OFfd5Sq8RoJLT+9arDqgig0GXHDZTECSjfSXOZW50yb2hQ0IxQ/NF+aHgaKOGCd1thSZ8HTD3mI6Rc/qXJmljBlXWsZUKdZklHW4GVuSRDYeDzX2zAvs8PBYc0AvaaVW02YF67bbPZDs9vziwm7cuKl7p3Yww5g8dbt7G+ls6LJQNz2yrE8MkrgOUnGYysVyKZCrNQEkzNY2X7isVQCtQDzv99hEKTjZ83Sua1YrNecQHUc2n1zZZz/7GXvf+94v2TjjeXJyZq3uoZh6xs2GizaAwrI1mh31du+3OzJjUpxSGsukazQaaN2yhpmf8WRks/FUawvgX6s0LI3XNhyc2qd+9xP22c8+tFRsapAD1Wv8Is6B6jUWP790XoEdVSAHqjsqdH6ZvALXWYEcqO6q+l8NVBN77vlb9ld/9mdseHVl+90DywLXUxryQD538lqyKmFwppLQphakziUXySgP+llCTiqus0uLk5WY0yhaW7lRs2KxIjmti5RBiAiQyhwY4DG6QAYr4DKRiRFAB7ksUuEyQG7juAuAADgUYOsWMxnqkPOKCRDgarlYCSQMB2OrNXkfWZmxcl+3zqvVkjNN4j2TBYzmXNLYerWie+FBH1CLaRMgDPmw3FoJ/wBcbwyVkO8CnACzgAZkyMhJtwY5/B5QIhnv2hNwA0wAdLZuwABgxsV7u3tdgR3ADXXdsrrtVkuvv/f882IDGTtMqgPFDc0PzOt4OlJPpcs1DVUH3JthoJM0Ug8swAizIFg5MdSrpbJHkRQrK3fhXGeZC+6dnkuYX99bO+avVJIEmfHsdQ82EmXPZou5TJpgi2HgAVNv3H9gjXZT52u1O8ozPT87k4nS8dGxZLdrS7WxEcdLq5VKNpuPBeYxEUJai0Sdflxlh24idlbJ2p67+5zBYr9x/w27e++ewP5oMLaW5Ne+XV5dalPi1q1b1u/1JNvVHM0X1j08cFE5hYLm+/LiQv2qyH4bdXp6Zxv356KALGw7MvZohWHTyhbzuZUqJfc61jAbA74vFUGlhMpg41y8XFm9Wbc3XnnJTk4f2r17z1mn07Y37t+3RqtrlUpLmcOtJuvHqQfa3X0bjCa6riKgymXJpYvlUMD45VdeVjyOx2cPhUCpYOPRyHq9vrXaTakJolls3npun/jd37LPf+6xrT1GCVB1GwH5sfsK5EB19zXPr5hXYNcVyIHqriueXy+vwDVUIAequyr6V4DqOovs7e+4Zx/5yIetWi5as9Yyj15M86xcKdvF1bmkrjyMw8oNx1MxTQedlnr7YD877Y6lK+TBa1tFC1ssJ5KaIt2URLZS1UM80ljFtYTEq8CQRlauOsAHkFguV2YFX2BVrKTnWZyuFb0BuGi3W5YsVs6ZNkRa6Xofka0ih6SfdDFzcl/OA8tXLZecGRB9sBViP3wbXA0FwvCbhQEdDQdi9pS7ufas0WwIqMOO9QZX1rvq6R6RlTLOLQBV1Eq9IeYTRnM0Hbrf+fQVhhobgChLTAyby0J1Ga6ATQ7ukVieTrcjkMbYAcrIg588eaL3KM6FSJ7F0m7euqlaTGZj/VznA9jO6edsWqVa1jYAktE0cTEs9Bcra7NS1fUk761UJV9N1rYxvIKVDiWH3W4qwB6fnZ7ac7fviEnmfmAsuRfmVWZKqGHpybX1095baoSJkDYyAFs+DsC+WFXOvUCKjenQamnD3qXdONoTGF5MJlb0C2QMidVEft1udczzA2s0Wvbaq6/Zjdt3nZzZzE7OTu3W7dti0cUYr80W86VMu2DiAdsUI4D1TteuRu22JO3qEUZau1yKXaVXFuk0uxHIj+MoEcBlzIzF9cRimhXbVe9SmzHFQmbT+VKvK5er5ltgnU5XjtfavPHX1j8/sZde+j1713teVGYsjPTB0R1L04KVQmTuRcmiK/WaTJLmq2iTGez6yOWsnAHmHSCuyvhpaOtVZPPVTJ+Ter1mn/vC5+3OjefMT81u39q3//Njv2C/8+n7lgioIv3Ngequvl2//jo5UL2uyufXzSuwuwrkQHV3tc6vlFfg2iqQA9Vdlf4rQNXzE3vnu99uH/7wD9s6ia3T7Fq90ZREMooWNhoSFeOiT6JVIjknBkW2jsUw0t/IA3YUL60kMBZZFC9svpg4k5mwbFYoCkyKOcXmZ53acNAXc2Qbpk6MKizbGp7UxaiI+ZLMMbN1nKq3ENdVmDErZDZWv2Fox8e3FQkiN19LBegq9brLOIU5BJhtslwF8sYT873AgjIy40TyYPp1YVclxSwWbf9gX9JLIlIAXrCEALmtnHSbyVoqurxOelnpxU3WkcymJM9MnWES7B9ADUnx0e07Yj7l5LvJLRWAajUFYmCIvTQW8KV+MLaYMHEelw+7YUlhp721+mFhvInCoYeU/kkOQCjAiPGSbeuiZJDWfgWwwoDSywt4dSCoaqPR2PXeKgt3LdBdRnYMmAtwJ8YcK3ObCkTHVFyMz3yJM7EDxjC2MMr0rSpXFRk1oJrImiC0y17fmt09m4+HlkYYNmW2XIyt4tFvWrRCsWRTgGGpYosVLDsbHiWdv4i0tlqz0XgoFp0+2FJQdq+ds9lAX66Lf2H8AGs5USv7tWhpygrUPobAJ6/BQbdaKSsfmPWwdeVdLSP9XY7Ta1ffVTS32ZS81anFq6mkyFxTPcGei+yhx5oxELUz7l/Yy6+8ZPfu3bEocXm09caelStt8w25eUES6729QxtPp2KQ2QC6f/8Nu33jWHWv1dggwdnZ1yYRgJzPwfnVVzYDXnr5JQHld917u1Uqvv3DX/wH9sXfO7ckK9jax3TKuSvnx+4rkAPV3dc8v2JegV1XIAequ654fr28AtdQgRyo7qroXwGquP6+9/3vtH/5+z9ktWrZwgIP8xvTHaxYJANdSaZbrtbEoiEfrVRKclfl33KBJRIlgU10/XvL1cyixUxRJn6x4px4C/SPutxPGDQiSmBMXWZk4CSvc6S4vtyAAQhQZ/GKh3TvqTuqehX9tc0BnGRKtltWDMpiTpFDYr6Trs0KIc6sZv7GwAcQBQMFENDB2AHd0IL0/I3H6pHFsfXOndt2eXFpfujpvDBxFdyDF+SZOnlsp7vnnF6LRbGqMFv0Mm57WAE9RKYAULk3QHJVPawAlqJ+Bvu2daZ1+aMmN9w7d+7Y6empu2cZ9kRy7GX8vBeJdQtnZJjoCFdmlysKKOT+GWuULF3sTeQMeBgzrC31pq9R4yoxj07ay3VwNN7r7jnDpgXuwS4DV9EoBU/vlZmQenvL6qVV32bB37CtW6Y1tUqN9YRUeWqz6VgS4+FoakGxLJA+X0wtWczs5tGe9S4fW7WQWBl33kJoKf95RWOqqrWWmR9atdYUG0oNAOIuBzdTnAtu0cVSWUAZMKi5Xq3Uw8o8wFwiY8b0yhlFRU52nMQC34Dxi/Mzsaf1Ws0W9N6ap/njoM7UaToZyZyq17uwop/ZYDIRKKc/FChI3dnkwXXZ8zMb9y/tpS/9nj4v9UbVbt+6Y35QtiBkrSA/rlm/3zMyWPuTkea7WixZv4fE2jMPBp++3WpNr5F5WOZrc4AebOYdV2z6WEf9kd09umnlYmr/5GP/yF55dWQJr7UtUM3zaXb1DfvV18mB6nVUPb9mXoHdViAHqrutd361vALXUoEcqO6q7F/NqKb27ve+wz784R9S/iSYLYlXksbORkNLEpjKpR6Gw2JJDqU8iDf3DiWFBaTwcE2cjKShOLkmibJLV4uBrbOC1Zod5UwCApDggqdwMk3EBDpgRy8qAFRsqcClYwBrjbqNYRkBSKWSZJ48nMP+LhZzvad7cGDLRSzJZKVOPEhs5hUEcJB1zidD9YDSDyqgkuJcHNiM2B16F2dz9Q9KppuaWE0Hkj0rlUMxbgA3aiP5rO9tDJR8AcFiEeAR2Hg+0Xi4f8AkPZ+AV+6d/lPAFWAeJhA3ZEAXjrEwrLDFtVpVLsT8HGbt4vxC46MX1ZkpzazdaTuJcKlkpaKrBayh+l+zxDLyWom5kessoD1VHifn4e8YOPF3ZMOwoshiAV7MC0CY4lMb2ET6SSXrhXUsbM2zXAat77FWcPB1xksyiYoS1bBQJCJnJlZ8OhnY8cGBXVycikHv7h3Zw5MnMq3K1rHtNes2H9InurJkcmaNWsGmi7U1929Z7JdtEZk1m/vmhyW7uLxQnQClYj6RZvd7ck3mv3VqYkCPbt0W+INN53WaSzhFclL3cHceCphqnaaxelwdS7y0Qa8nF+CsYNrsCK3wNHIGQyPmD+AdsiGymNsixuDLF+POBo9Mp3xfnxHk0ADxL37xC1auFO3GzRu2v7dvCQx3ULIgKGuzJ16nksoz9uloaN1W285PH9lkNLRo5XrEK/WmNVpt3WN370Ds93QytjhL5cyMO/bp4xOr+IEd7jfsV//ff2IPHswtWvsWZ4Hu//rdxnf1/fbtdZ0cqH57zUc+mrwCz6ICOVB9FlXNz5lX4NusAjlQ3dWEfG2P6vs/+B77wR/6AavifGsYyMyt6Hv2xmsv23w2stVqIQDmzIO61mrvWbmxJwMXQI0AQHtfD+qAM7FJlsrxdLVKrVypW7FSE+sESAX4IndUcAaOsUSBjFxmKD2RgEPiRcSwLpbWbLUl58UJFinqEgMkmDoZIXnmFegNPJAkMyj5dnV5Zkc3b1sQuh7DZDUXkESqDBBWVMmtW9YbDPXAX69V9ToYRIA4AObGzZs2nU40TgAX4KbV6ghYwzLS24rsGUYuiclaLcnF2LnCFmzQG256XUPrtLsCiNwPYIg8TDYCAFCATs4Pu/mUZZ1NBKxhKwE8pVLRJtOpwKUYU8ArPaZinx2wFOuK47Kx0eDAMD2gxVIokx0AZH/QdxJVMm7TVA6/vdFA54cZ7na6eh3yX5jtUliVQRLMrYD3cqZ+5UazrngauUF7DsDC4pLLWm20BChhEKvF0MajvpWKgUXRXO7NhULJ2t0De/jgkVXLodVKBctWY4tmY5tcvWK3b3TsajC3sH5g5dax+cW2TWZLy3wXlsva4npyoZZEvKaasDEBUOZ3qyS1sEwObCx5eKfVFgjEcKoaFrWOxGZPJtr8ENBOnMmVNl7KZRuM+2LkS2HZykFRteO1WyfkCvnB9GNvekddPq+TSm8zaRfIoaO5vfLKK5INP//CC3KOpj93nfkWx6nA+/1Hj9R/Ha+Qfk9sPOhbtRTYYjrWpoMfhubR610oWbXa0Gf06PZtfY6cOZdvURbZxdm5rcZza9YL9n/9+i/ZcFCwZVqweE22rOt3zY/dVyAHqruveX7FvAK7rkAOVHdd8fx6eQWuoQI5UH32RXc8D767CBsT873IPvS932Xf/xe+T2zhdLawdRrZqH9hHj2G457AGBJeYlFgUefzpc2i1Fr1usxjWq22QBumR55PtMfK0jiyxXyknkDyIcUcxUhhiwKU1WpF4AqgRnyJWC+fuJmVQGW71VRvJj18GBwBhpGlAtZgN2fTqaSUuLpasSyAwrnb7abccclSRWoMaFgupgIRSEKjuWNRB8OewCY/73a71r/si01kTOZnG+a3YL2rS52jEBatVK7JDAhX2du3b8tAapuTCygC6NDrCCht1JuKFHHSaCfxLQZFm8zHAvOKdCH6BfAzddJg11eZuXsplwWexSIHgTI9AYWwq7wG0AGQlvtwGqkusKKcE9AIIJqOp9bptMSG02dMfdR3iix2Hrm8VCg6pNeSvNYt2/Syqp91FakvFJMpZeqGAO2FDYYDOzo8Vt/jaIypU0uSVGoDq352fmFHB7gCexqvi1lJjF2KYrWsXtxsldh8OrL9VtPS5cB6F/dtv5papxqKSfUqB7ZIizaaJ1atdyyKU7HS4/lYgFrycFjVMkz1Suwu41ytiHIh7ggTqbVikACzsOaBDLhwWp4o5xe5M5LuwaCv97MGqTfrkXVA3y9rThsIBcesA/7ZyOgPruxgr21XKA2I4cFoiygb5Q/jZB1o/pGU/8EffNEODvfs8PBInyFyYun3LgTIrjMbjvp2sNe13/n0J8VEM0/DYc+Ob9y0F59/UZLiXr+v2k7n9G0HFhR4r6lfF6XCaDSy4Xhg8/HIbuw17ZMf/7/twenIpmndYjaO1m5sb+Vj+1nddR1yoPpWXnX5vb9VKvDW/nZ9q8xyfp9v+QrkQPVZL4GMkJWvAaqFbGk/9K98yL7ve7/HJpLA7ushOYlmtloAFFMZISFvrNYaijQJwqJFCf13A4GVw6NjgZUAE5zZXH8fT4c2HVzafLa0cr0paSbgAYuZdYr7rTO8GY+n+jsPkVFKfI0JgMD2Ab74/XA0ljyz3x8IVKqX09Z2dXFh1VrFmk1YN2cCBLhCHoo0FeAJA4i88+joyEWr+MSshAJ35IoizQXYLFcOmHW6bYEuGFzASrNBZMnCavWmlUpVTRAGN4DcTHmuseJT6pWKVcol1Yf/w1rjKos0ep1KggqYALDpIXkDLNgYoL9y0HdGTOTI0i8Ju4r0l/c26w2NB9dXgegMIFsyAnMAVtQO0FYIfCvhNGuZmGnYYUmOy6FYwNG4r/5XDtd3Sc9vSbJSQJViZFotAXf6g9kwALTJlTYBULtoHUyMAG4CrxCZGPwgVUbSGsc2mUyV3Lk1jFLEzXxm7fa+7R8d23Q+lqnPdDQxP13b+ZP7Vg3WVipGNrt8zW4c7NkqCy1sHFqh3LVJTB9mIHYZ0M+4ypWqHJzZrEB2zbgAj6wbekBXUSww7AA/myQuxgjXXmrKHADAtUkwm9md5+4K5MPmcw7mgN5aNlFCgGuhoHPS2+qyhGkPZb3MnAya9UsvdZrKHTpJUlstVqppGPj2+uuv2fPP39P7mG/6UjFEggXmdIvZ0B48eN3eeP1V6+61FatDj3LBd/3ibJTgTM09nl5d6GfIvTvtA20MxatU9zqZD+3hg9et6mX2uc/8f3YxmNkwbtqa9WFFy7Cfzo+dVyAHqjsveX7BvAI7r0AOVHde8vyCeQV2X4EcqD7rmv9hoBp6kf3gD3yvfcd3vN/SDEY0MFsnliZzGw16Am4AI98Lrdns2kIxHUUbjAdiJwF3xHPA7OHoGsWJcidh8Fbzvq2TzPzQubLKcxRAusKRlkxUX2wYrBcsKYGmSCGz1FO/KYY/re6eLcgHjVZi/rqdPTs7O7UsS13vZFCwIMO4hrd7YsBwAAYgEZ2DO+rjk8d2585d9dLOpnMrSia7ssl4ZEfHR3rYRy4KCAK4uqzShYDvwcG+gCrmO0h6AS96fxSL6USCvI4TsW9BESMhT+BHwNzznNPuxnAI5nkVJ5v+VtjjpZhG5Mh7e/v6k5gaGGDOC4DcGh9RN+4RBnvQ7yvCB4E1wEfACd4NsBRFkrbC/AEkYfsGo56Azt7enjM9WsGQk83pJMKgLNhC6rsSMwyj3dbYde5kLffjVtuZN4k11HiccREM4WQyt4PDQzHcAD0iVJhXATnuJQit3e3YKl6KwTzodi1L1ja+OrVSQP/vzGaDE1tHkTX3b1pQbVuh3LbYQ1Lr8muLAWZPOPBm2sig55cM0f39fbkPcy02KWC0lbdbIEanqPXK71yO71pgFRdf1l8xdE7Ubo6cdFiyaJlQRVYI3L8TzKjME4vNBgoqg2a5aJPZRH/X5kqzKXkyknTk4N0uUTiJvfSll+z2rdvq4+YFjWZLIHk0GEq98PjR63Z+fq75eN/73m+Hx8dSA8Co01O9zb7lHvojHKSRdUdyQkZxgMIBgzBibJDrtysl+9ynf8MeX45slu1Z7JmFKYqHPEf1WX/DfqPz50D1OqqeXzOvwG4rkAPV3dY7v1pegWupQA5Un3XZvxGjurAf/aHvtw9+4H22iBIBodV8asslPYWZIk4sC6zV6FqpWhcDB5s2mQwti8mUvBKTtn9wYF4AUAsFFpI0smHvxNbmWbXatHjtzGyQrVZKJQFPomdiwEHAQ/lS502ixMINWABwptnairWi+iZhAAEZ9AGSN4oElQf/AkZHWaa+0uFwILaMc8jsh+zK5cKlc5hzEEbySn8ngFPACyBVxoQplUx3RYZmuSSg2Gg2bTgcygn2yZNHTspbDK1cKgn4Cg1mZsPB0GrNmsDqthdQUTyeJ+ACs4t0tV5vypSKHlBYUsXLLDGhcvJdGFqcbwH+gKfRxPXRuv+coyygBGkv56BmGjf3q4ifpRxhOQ/vwa2XXsZyuSjwjXTbGSBlT/NeOQ/3zSbEhiYViw5zXK84k6tSmf5lnJ1jXQOpN2uh3mw7WS+/3QBzALzycgHDq1jmU4v51A6PDiT9PX38SGug1ajbcja2SkBv89iyaGnjMeuubJEf2PGN58zCsl31e056XQhtOp9L+grDzqF830pVNQEMs6nAPZfCQAw1DLqifciWJZvXB/TGApBInek4jlZL3Lu0cYBcuP00nskx1hxaex7vhSEnGxfQm+r1GGAxN4BczsE1qQmbBOD/N16/b7du37GDfUy/VhbHS/OQfZeLdnpy31bRxK4uR9bdO7QXX3y3+az/mF5ZJMBujcPGA85Pz07F1AcB/bJzsbN8Nug+vbw6k7tyuE7s05/8NTvpTSwKjgVUS2vHqK7zp6ln/SX7h86fA9Wdlzy/YF6BnVcg/2rdecnzC+YV2H0FcqD67Gv+1T2qfpZYwRb2l378h+yF5+5I0uvhRuqZBQGSUlxTUwtKAKTQagKqsflBZqHv22I2sZMnT/QATHbk/vGhlUtVAT3z1pYs5zZZAAgrJoSABJb+2E0cilg58kUXUysGgcDeeNAT4IKZRDLrkZUZ4TycWqVctdl8Zt3uvqSlgCHXE5gIIHB0O/QzxgIwgDnMm+qthphUQIJPpE7gjHkAXDBusGUMT+OSG6uTDQNwuH/ceHW9TX8ixjf0PGJehPkSwAHgdHZxauWaA8FB0ZlMweKJ+SwWLSRyJcHVxpNsFRYOIIxUF8BKHE6n3RYIno5GYvpqjZoYtTt37+r++DtuvAKom3Pr54BxM9vfP7DxdGKrxcI6G6dj2EOYQO4VwPzc3XtirUeTsWUZoC2T2Y+AJrEsoQN81Hobw7NYzNQPCuiGdeW1sHnt9p5dXl1JiksNTk9OxCYnEZsX+3JFXkzJsa3YbIFhFj66zvBJ7tKNmk2HV9bptmw6nluc+G5TwwtsGaVWb7asNxgIuBNrVAiYP+eazAFAlyFVueKMqi4vpQKQnJkYow2ry2YAbDnjBmCzttl0oNYwsJJRFxwLy0YI9x2vMKfKbIk5lWKMnJkTiwULE1sHAAAgAElEQVRGGzB/dHwsZr3XuxTDyxrldZyb9TSa9mw6mto73vFuK4UVG/UxZYLFjW0Vz+13PvWb9va3P2frdcG6nZvWaO5pw4f6s5ZOTh9bq9nQZhDr6PziXHMndrZArqqrAxnGDx8/sMcnj+z84X1bTs/t8enI5rZneB6X5PybvqWB6rY3ddur+uy/bd0VcqC6q0rn18krcH0VyIHq9dU+v3JegZ1V4M8CUP16o44/zkPRVkq5i0I7oMqDsm8AVd9m9tGf/nH7c//Sd0gqO5otxFxF8dLizOWAlos1C0In8eQpPMkiW83nZikPz5k9evRQsR+YJtVqTfO9wDIvs2g+syVsXKksIOukk1PnFJySS2mKRyFmZb6aCqSuZlM7vzyxq4tT9ZXi6IvMsd3u2OVFzzJMahIHTGE9yWWFTVMcCODF86xer0rGSz/rIlrafDaVRBaTm9USNhJwE4sZZWxx7PoxmQfMgvr9keSkk/FE7Bjn8QDe0UrsIEBEGZ5JYuu16+GVSVHRRZO43lH/qSES8wp7CugVcJVENxa4Y9yAI8d8xtZutdTfCKSvVJ2REuOSO3GjofrBcAIoWVtcZ/saTsz5VViuqfgbB+YlU/bJOnUs7rZhlfXAsZXHMjbJZDW3AOyygB0gkUOmVwUcaxMreEhr6eH0rRD6uizMHzUBSItZXrvsVvqEYX6dy26mzQVqGnhr8wDK1YotV/SEVg0sT3xNpd6AM7VU98N5IosSGEnXhwxzztywFjCkAsCqtpt+Xn6PARWbDph6MU7kva5N2LHK4E5MigCnXIM6KacXJ2CiftJImyWSkZsn4I0T9e3nXrA7d16wQ3qfL842OauZzJKYU058eXFqV/1zfXZa9ZZ9xwe+0x49emTHh/t2evbQkmRlJ09eVZzM/uEtS7OSLSPigBjv2qr1il1eXVitUlZ/9XQ8k7s0661crdqwP9I9y02aPNd23X7rE79po/NzG/Wf2NVwYdN1xxLPs7KhHoifGVD9k3zvff333TcyOfrjfn/+i747/yTn+Ubv+aPG+M8zafqVX/mV/Bn2XzRB+e/zCrzJK5B/yN/kE5gPP6/AH6cCfxaA6h/nPq/zNV8DVC2ywBb2kR/5AfvgB98n0BFnBeWpIltcAVY2favOHNazWq0sdo6oj1LBF1hcrOaWRKkFRcAopkt1gdXQy2wMK2cuZxLnX/VRxkhTt//FijJBShwGng0GlxavZrZazW08Gdp0spDMFDYUWbFXQC6MIQ5gACDi2XSxEECAFUTGSiYlD5mALwCXHzp2rVVt6vfqTVQu6Vh/Ij3OFCvj6/XgIsAsBjtIYgF/8kouFHS/AGcYYEmZ07X6HMVGrskRdQAVsIYUlful95R6KstU7rnhU5ApUASoxHG2XHSgYxFZwQrK3lS2a5YJ+DvjJNyaOZzcGfC3dfKVe29QFNCiLvRywpJzbu4NQMccw/QBJAVmI8yf2DTINC7F6wSw1M4EivuDHYySWEw018rWnoyzQD2AyhgDKS+ThLlYDp30FoflJXMGIEw1JqTWzCEbBkxfwae+jr1mbQCk/NC3eAWodZsOITLyJJUpkpPVksXLPWOGVBHrzRw6KTWbIkXJeemLBYPjFsy4mXPVccNyhxoX/bbMORsOa7GmYuNhTteppMJpxtgja7a6G5Ovtr3vfR+wSq1uzc7hBjjHiuKB4eZaGEpxEOuEsuDll1+2d7z4Lttr72+MsdgYweRqYoPeY9vv4IBds1b7hsVpwcx3jCoAlXPIDGs0kiEU/eB37tzThgH/Yd6lupBju17aJz7xcbt1eGivf/lz9uBsZIusbanvWzUtWOK9tRnV6/rezYHqdVU+v25egd1VIAequ6t1fqW8AtdWgRyoPvvSfwWomhW8xEp+bD/woe+yF164aweHx+b5ZEwCkHxbAU58wBZM3VqOwZVyaL2rC5ssFtZtNa2iuJG5ImHKlYbtdY8tAliIaaNv7lIMXLVctVWaWrVYEnDDcAkwUq817OrqyoolHtDXilLpX15ao1ERk4fcuFgq2xLTphIuurB2EytVKwJSHLC1yyXGQIGdnDyxsBjI4RVWFTAKW0fGJ4ykXIGLZb3m4vRETCXRLMsosgpOsjMkrkTakFEKOxpLHooMF/CApJd6ZJu+2MAnkgYGd+F6QgV0MwEepMGcU72ymETJIbZoi8VczrVcA2AHSAI4ihEmGxSn2hSQCYMNKekMidZZKoYSCS/gkmthigTrSI8rLCNAGJktTKJMlYj72dQaNhE3YsAj4+GcyG/XSWSTydhF36Rrm82QCWPYsxL4T5LMKlXkzy7XlWvVGm0518roCDOpjfyaKQEscq+MkfcI9HI9ImViWEvWl8k0ivfR/+n7oc2XuOhinBWL9WV9sO5CepfVh1uyiP7hYtF9UNRr6wyUAMOw9BzaD/Fx2K1ozWD6pLGqB9kX0KVfWIf6ThNbLJeSLuPy64sFjnUe9enWyWol5oY4pn25WrOZ0Wi1nMMzmcHzqQyYIpmNsZkzteUGqI5HE7tx44YYWT4rx8c3lG/78OEDW0x79tqXv2Dves8HrNM5VH+uT5Zv5HqBy4FzKj67PFcM1GA0snt3n9da5FxyktZNxPbq6y/Z/YcP7Pnbt+31Vz9vD06GNk9bAqqVxLe1v1afbX7stgI5UN1tvfOr5RW4jgrkX63XUfX8mnkFdlyBH//xH99Y3uz4wt9ml3O9m8/ma88B1UAyXN9iqxUz++G/+D0IK+3P/7nvtiR1rB2gErDH32GvPGSmGXLIyC4vzy3xAus2GxaWQuv3r/TEH5Sq1mx0LAwx8UktKGT26PFDgUqAWJQgNXZxKoCDUrGi3tG97p71ej0BHHr9+sO+2Kzbd+7qIb1ar4mJI56m1e7KUdUPC+qXBJwCxGRwYybQyMN7UFTTqcBev3dlrXbHhsOR1ZD6JphGte3VV19zjPBiYXsH+1Zv1AVKuSbAE4MnmQ5tpLmAk+5ex656PbGwsK7KWPXoFUwsCAsCKMgzcS/e9roCXrZmTrCR6jGtYojj3JGJrjk7ObV2py2wVatTl6mLozHPyhVnnMOaqFQrAr7j0UjnxFQK4AtYxVQIQEePKHLnxXIuJpvXcV9P2Td6dDeAsn91IbYXtrZeq0qSO51PxBiTkUrcCmwn7DDxQgB3wNxijiOuyxydTRfWbLm4HthsGL5msyaWmvGVSw6Mw4qHIcAXQ6uyTedD189bQA4MkEca7fJdkVWzQtnUQP4NK4/pFX2gRPE4t2O3lnDbpcbIewGsSHVhWZGLs2YA1xPmpVR0AF4sdSrwzVjYnBgMBra3v691upzPtakBUGfj5Ojo0MnCVzgiFwWs67WmlULPKjVYfMzHllYpF201p1fYGTMpemY5t95Vz9773vcK4A8mY8fMVzDBWlv/7KH97m//hv3FH/xR6+wdWlYgMijSRkWzguQ+tPliaivJnSsyiGIDZzKZSYkAw3xycmKj/qW9+tqXrN3t2lG3Y5/97Mft/sOeLa3rzMJiz7IcqP6pvun/pN/LOVD9U5U9f3NegTdFBZ7NE9ub4tbzQeYVeOtU4NsNqH59j9Ifpw/rWQHMb9UqcEDV9Rvy93rR7Md++AcsW6/EaL3r3e8VsMT0p1YlYqUggMODfxQtZIgDQPQKJcWR8GAv4JrEYjar9SbpNo4lLIV28uREUTHErgCwXnvtNQFCZKYwXbjg8h/upvSEkuE6nU3Mo6+v0bVmGzAMu+bAO4ZDMKWwX416Uw/11RoSyZVVShXr9QfW2W+LCZM78Whsx0fHYvZgbtUDGkUy50EqWqs0bDIdi50EWMJmwjSen51bo9nYRLR4VgOQiplLxfZxPphOQJAicgqBnV1dPM05JcoFppFzAaacG21ilSJuwqF6CzkfoBmDJGWhFgoyblosZwKvAjTFssAKLrDqi5XLcCa5KowyTOA6I1bFZaIC2OTU7Lnzw0jDHiKNTYijKRRsOsNEKbPOfscsJJNzKQbc0tSyhP7YxLw0stUCB2Fsf+hBLdt4srBWu20xvZ1sc+D626ibZwWNp1qp6x65H4F69fbCxkeSSzNv3FNVgNhFC+EKjJiZDQG5Dnsm0NsfDNTXOR2PJPu97F3pfIB7Did9jW1/b1/34pyGV3Il1mbFZLIB2bDbZOautYa3/ak4IGOiBCiGdQWoM1Y2OVbRUr203AP30+107erqUsAWxhp35kqpbKVyKJk8mxoww2uMqNgIWSWWeZ71hn1jv+TqqmftdttF0gC85YRd1XofD09tcPHA3vue77Tn7r7dpkQWrRN78Mbr2nDoNrs2Xy4t8z3l4nIO1jZxTkilYa3TKLZP/tPfsrSwtlt374nm/r3PAFTPbZ61LWNtpXzmc+nvt+p79Js5Tw5Uv5lq5a/NK/DmrEAOVN+c85aPOq/AN1WBbzeg+k0N/k3y4i1QJaYiyNa236zYT/3Ej1ml4tvF5aXNV0uBD2SGAB1YT4ACESeTmeuTA4Q+d++dVqkhm/X1wB9H9HF6AjKwVvSsAlT53RZcbE2QttJTejmRck4ncwG54xtHdnFxbk9OHpsVio61KpUV+QKwBUQAjpFwpvFaYJVzLaOFA5SZyXRGMTdZKtdZ/TzNZLazt78nSTOAqaUsy4r+PD07sbNzZ94E2OE8gJqLS9hGwI1nbVxWidYBxG+ko8PRUL2YgAdYyQXZpYZjMgygi+JBmguQAZjCDgYwrbjNlivOYbbg2Eb6FZXxmaYCX5wb4x71x67XAtXK6TSz2WzO2QV4Wp2mYnqouZjgxUKvUw/v2rkNU1sY3kqxKMYTsEZfLWOazCdiyxlzWIBnn9toeG71km+Lycgm88jahy9aqVK3lRxmfYtTE1NdpPeXaBfk1yXXQ3p2dmGdTkf3wD3S3wnjjhu02OnQsaRk5FKHBw8e2IvPv80KXmB9+pRLzkCKmsawpBsG0Um0A/2OGmmDIAy0GcD9ucP12XIdXk/NGJPmI1vrZ9QKlpm+W+rPBgfX4uDvgP1+vydwytxzuHkqiM0F8O/v7WlNIPk93j/Q/aXxyp0jgnUlsxQG2KxcDOyVL78qszHyZQUtN33KMMxXF/ft9OGX7MUXP2DP3XvRJtOZNmpUs3LVauWaWOvMx+G4ZOPJ2BlxaRNmZONeT5E152cn9n0/8CE77w+tXizbFz/7CXv51Uc2zxoboJq7/l7XV3QOVK+r8vl18wrsrgI5UN1drfMr5RW4tgrkQPXZl34LVOX6a4l16mX7yZ/4sB0cdC0IfTs9P7fJeKCsTdg9Z+bjCagi5wX4HB0dW7tzLPZLks4l7NREDr7VSk0sIP2Qg0FPvX4AUkAlgIKf86CNtBL2S27AG2kpEsrzi1Od0w8r1m51xUjSKwg4w4wHlglAgckTDBu9oLCxsLW44ABUtmyn6wvNJM/d9n8CRAFyyC5h0mDaYMlms6nAn2PnnJPqYjq3Wr0uGS4sGqwxEljOJwDjYzrl8kQBMIUicSfOJRcwBSAC3LgeUceIYuIDeAUEUVvktRz8nxwgGldhzkudOQTYNoBLeaAbAyUYYP0uiQVmAamAVc4J+zqZTRXVg0yV3wNwapWqRUhSPZPkGdZ20MfEip7egiXxxJKob1k6tOW0Z/Fybsk6tPbND1qUrK1cqauHeTSeWre9JxCq8/i+vfHGA7t166b6T5HSMk/0YQ4HA8mOlY2bZGKhWUuwk8v5QoxwtdpwjGia2HLTF9vv9e32rVuqG6CdHQDuESacOnCvzl3ZzRWxLY2GY8nbrbakvrwWSS/5o0hwt2CUDQDqBJsNg855YISZuy3ryj3IQRm+OHBzBsiFkebeGNDh8YHFi6UMj7I01vkXy5UtcFYulW0RzS0seNa76Gv9s5YscJs3jOHqsmeT4amNeo/tAx/889ZqA3oHVqmVFPuEvDlaJra339UCYZ1OZ3OX95qu7cnjRzYZjixOVvaB977fWvtd+9Krr9thu2uf+eSv2mtvnNpsXbe151kho8M8P66jAjlQvY6q59fMK7DbCuRAdbf1zq+WV+BaKpAD1Wdf9q8Gqkg82/Wy/et/7Wes2246Z9V4ZdEMl9GhDUd9RbfwlAyDBMv63N0XJPGcr2KBDmSwk/nUkFICRrzME5PGg/zl+YkAGX2KPPTLyEjxJM70BqDgB4EMm8iFXC7n9sb919Rr6QVlazXb+j29pTBIsHAAT9g02ETY1sGgLwbNsZhryU4VOwPTWS65HlK/oPxQwIiMfhTrQnYpMtxAUmDnAJtJHlzbsKa8D9ky11pGS9fLurenWBYAN4gPYMQ5JtOJmESuAQhSzujGPAcgBzABPBYADTpvW4COg987995UwBfwCbji3FuQzWub7abcX4mKoR+WWgLgAe7ck5hU8+Q6S633Drpinrm3Xr9n9QobD77yUJXxifQVoBavJFFN07kVCwuL46HNRz073N+z08uxRYU9qyADp3cZF12Mj+ZLO9w/0DwL+Wb02rIx4PpGkdLShwk7iZsxc0aGLgfXluwa+XWUIDTesJuReQVPoBDZ8ZbF5PRkutYrNWu2MHFinueaZ7dZAKjPtCnA/TMOACj/FqsbRarv1vEXKTv1RUat1y0Wkgc71n4kNlWRNTgSc1+bnmr+7VyQfbdxsY6toJxWZL+R6omRElmxk9lcvb7kxPYu+1obAOFU/c6J1jGMqqUze/WVL9i73/UBC4sVjYF74X8oCB4/fOzWbdmtfRjn5TK2y8sL3Q/uwe973/utaIFZWLD7Dx/ZQadjn/r4r9gffOk1m6YNAVU/c7XPj91XIAequ695fsW8AruuQA5Ud13x/Hp5Ba6hAjlQffZFh1eRH6sHAbm2brtmP/vRf9Uq5ZI1O20LiTdZLAToyHmcTIcu6oUs1ILLUg1g1WZIVTOxpTCeAEEZwDQ7ugnlZsYrgQlAyRa8KUpjI7mE0Wu3uwK5yBwxuDk9P9F5r/pDu/fc2+Xwu390KGACQIGZgk0FmAI0ACEATf4NgMDNdz6dSS6Mu6tyUjeZozCATgZKdI0zogGEI0V1LJlZr39pdTncrmw0HNvdu3fFkGJIAwAKC4F5G2oKSSagEXZWcTebvlhlcGY41iYCWNQFpnSvu29xEuleAC3kYfJ7wL6Y0DT5mugagdON3JfzwQpu804B9YBY3JC3cTScfzFfOlltEKrXlSgYgBigNsUZmM0E3wTokaZimIUMdjWfWBisLVmObbUcW5ZE1m11bDiYWuXgpmWYHQHQM5JzfTHnONMKXAdF9QbTh0ktWBPkvMKAp4YkO3Ps5NqZDMGmwnYCBhfzlfn0ICdryXwBaABVgdTNOqTg/L1eqQgwu1zXgqS/bAjA2rIW2MxQ32/qelJxd94aULGZwaaGzKXYLJBSwMl9252OTcbjTXSRSSJMJAy/12ZGEOh39AoTzdSoN/T5CEsBuy02Gg2sUWf9ZspYjeNULtLIqmvlki3nK/XdYky1Wmdaj6gK6KW9ujqR8y/rtNXsKGYJEy+5Ddca6pWGZR5PRjJ2KldqYokBvkdHN+z4xrE2am4dHNvp5blNF3OrhqH91q//Y3vp5ddtntaVo+pnrrc3P3ZfgRyo7r7m+RXzCuy6AjlQ3XXF8+vlFbiGCuRA9dkXnYxIQOoWqB4dtO3f+jd+Vo6vmOSUKjWrF0tiFzkAqjxY00OITBPGiAdj5Juwlr3RQKzjcDAUm0V0B2BlPpvY7Vs39IAPiIWJ5Dz8HWAIw4XTrmEQlLhMTCDQg0f3JbFde4Ht7x3aOvPk+su5h8OhjHiUbxoyRs/OTs/s9u3bToZaLcl1dz6eOpMfckXDUBJXABAS1H6/L1by+ReeF1ML0FUvYLUu52EcVlv1ugAiwHR/78AuLi4k693KbAEq8+lUoIjXAWiICgF4ADyJFQFUI32FeQNYc7/zxcLOz88ExA4PDwU6YdAAQvQZIlkF7AC4AFCAORheQG6z1dA9Aio5YLoBNwBuxi1paa1uV5cwwjWNHaYUwEN+J/eMCy9hKsStwHgSG7SKl66/lTzVjPzWyIbDS2WQ1spVC0oVG8sAyLdUAmVfebn1sjNOEkuZrm04Gm/6OkOZb0neXGIzIdW8tRotuSPDXNYaDcdg+54tZksbL5ZWLdV0vzDTcine5Lxi8FVQJA9MIz+vGsAVl2XAN3PLwfmQmYfFsp2cPFLvseoYRRoLcwSYVZwM1w5cn7DAMkys52n+2CzQpoiXWjkkIikSuAX4A1I52CDgdQD+KhsAZPV6a63rKE6sVm9KphuUQgu8zF55+VWNFRa9NxppU4R1Qd80m0GP778sZ+e7d+4qtile0YPrae4uLs6s2e5apVy1+XLu7gkzsWpdjDyfA9YPH9fpYmyVas3e844X7e/8N/+5ffHlN2ye1gRUvbVj+fNj9xXIgerua55fMa/AriuQf7vuuuL59fIKXEMFcqD67IvugGpBD+JAj4NO0/7jn/v3bTadCOBkHnEvrrcThlNZmjVyQpfqnwO4raKFxYoScWAB8MlDNw/PyDCrtbq8hQ/aTTs5PXlqgPPVLsqANEBkDBsJi0tf5WRkmbdWT2iUZHbv3ttsGZFH6sxjeD/jEJBI1wIMsIkcsGsljImgEM2ZJ/Ggv06JlwnthbfdUy8tgEcGTMuli5/JMuv1BmL5bt25adPRyLF/mVm72dhkh8JA+3JDVubqamnVYlmSUADqXrsjt92wVLb+cKCexVqjJoC07WuFhXadqC5nFLAEKIO9k1x1kzOKJJlxAugAxLCoSJi5T3px9/cP9B7Gz9xsgS61ALDAQCOyVd/lOtZ5uTb/jjF7oqd4RR3IUg0srNaVj1sjWmU5sjBIzctiGfqUSzW5LRNDQwTOZb9v9XpL9Ts/u7Cb5IGGJdUQMIQEOlq5uZKceZ08/ftquVA0EWOG8cXJFkYagDqYzbTpQcSQcldhJudzrcdKMZBEeApjb6lVyg1FGMEoAv5dT6knFnc+m0meXCh4NpuOBUSBpsh5AePtzp7yYtlgAKg6Uy9nkuTckKcuOqdW0VQVLFDcDwymYzzb2oSAtW8SXxOvrIJ7tQfH7OTMmCnhlF0oFlXnZq1qX/ziH1i329FGxGyjAGg1mzadzm05n5rnJdbvXVqzXrW9vUPVnQ0I1k66jm0Zs8kRaQPm4HBf66DT6qoPF5kxa2Efh+XQMcTERv1vf/dv25dee2iztGaxFcSoep6T3OfHbiuQA9Xd1ju/Wl6B66hADlSvo+r5NfMK7LgCOVB99gX/aqBayBKrVwP7+Z/7D83L1mJzCqWyYkoAAHGc6EFfgCBESor8NnUAQLmSS0lkx6OxXgtYanW6enjGBTdYr+3y6lIABnC1NR3idYAz5LnwtrC1qXpP1zaZTezy4tz8oKyHdnpUeQ2MLWY6SCZhkgCvmAXdfe6uZKHE1jTrsKJ9ARPiUHDxfe65u8q+nJDvuVqIcQR8AHxg42CDATm4FWMMVCwEdtm7kMyy6AeSldKb+O73f1BsFUylwEyppB7CJI0sNF9mTMVqTYwyctrBsG9f+MLn7cUX3263b99V7yb9mAKmHupT+OO1WDLHOLbFiiJXtTSWNBewqjiXCo659EYWxCiSqVqp1WQyBKja9mvi+Augoj6cnzmk5mw6ICMt+r4A6KDft9PTE3tycmLf/T0fsufu3rFyWHCS3zVmPZgoMff0aLqeSnphiWhZRCujxXg6HNl3fed3WbVatxXy1/lcfbG42+raAT3CRbfRQV5pjBQ8trPzMwFqsZIZ7rw1sbYAYtYR44fBZAMgipdmSar3Y7QFmCVHl00K/l2puOge4nUA7BgZARKLoS/jIy0c9QTTh7ySEzEu09QNJpxeaNYTwLU/6Gl99a96VqmWbSJgXVBEUbvVsb39A92fk48DcD1lCNdg6XuXVq243us4wZhrbkm2tszLZLL0xmsP7MaNY4H3SrOlDQxqQC8x0t5Ot2GL2ciixcxu3XLrtVKuW69/IWfhrFC0arVpBd+zx/ffUC2bzYakxIPR2BqNJjSxpV6qfvHb+wf2S//7/2RffOlVm6QNi/isrUOZjYkqz4+dViAHqjstd36xvALXUoEcqF5L2fOL5hXYbQVyoPr/s/ceTpKk95XYS1PeV3VV+2kzfmZ31gC7IDyJA8g7EnGgKN6dFKeLkBiKUOhPknSKkOExFDrKnUgeSR2PAEEcAIJrsLPjTXtXXd5XVhrFe9kzBEEoCEKYHhCThdiY3enqysxfft3I9z334udtBqbCVcioCqimLPyXv/UvsFSbx2TmyINo2qbAHGWFk+FUbKXCaqYjsa1keyj/VUDSzAkZp3hCNRi5fFEySX82Q9wyJLXlA/p8bV5hMwQPlOFSvphMp3DaaGB15YIe3gnaKHUke8fUX4Y2GRa9iOGDPR/qyXo9fPCQimG88+47AsEZeQYTaDeaYus6nRZ67Q5q1RrKlarkzGTjHj18pAFvbz/FdOLgrbffxuLCAoYTBgiFILLbaqlHc/vJI2xtPRVI/+Wv/ArWL13FjMmzZHCNAPWTEypnxQAe7u7gwoVVVKqLAtyU/N6/fxdPnz7G9evXcf3GazD80MvKWbL/lCCL4Inne3BwIDauWqmFVTemgeGwj/2DA10fa3Wq1Zr8p2QhCfIcBlExmGdGxnmqTQP2wTIoiYzs0dExKpU5gTHKTHl/bMOQBJhM3d7eDj744AOd92c/8xmxefCmcGcjeTyn7AJlAI9hgVZehiIRdH7jz78p+XKtMof/6Nd/U/eFPtn3P7qNWm0BV65cCZN4rbi8qTY9w+MhDJ9y3Snqpw2BrCePnyKZzeD6tRsYO65Afy5XRIzVLoTIpoVUIqYNhZOTI6UWb26GQV5MwyVDy3VC2XNtviaQb9v8e3pEwz5Wsurvf/A+FheWcOvWG7rHZJzJZJO1XV1Z1T0g23pycqK1Si8pN1cojd/c2ARPzDQAACAASURBVJSCIMtgK8c9C60KGXuC1UQqjpQ6dScY9sNO1uFoHLKq7NyVG5zr7jHIoK6srMI3wwRobj7Qm82fIa6X/qCFo71drYFULCnwThl6t99BusBNjAJmlGcbQOP4WJs0nC9nTcBbYOcvJdFBgN7pCR5+/D28/+EdjPw8HAZZSfobAdUX/xv2bx4hAqovY+rRMaMJnO8EIqB6vvOOjhZN4KVMIAKq5zX2UPpr+cDyYh7/9X/1nyOdzKI7GCAeT8MLKGGcqr6FD/Vkx0KAGVaolEsVHDXqYpfoz/PdmUDUyvKqGMFGk1JJAs+eZIlktOhR5XsIWskg8r/p/zNjcRSzebRap5KqdjtdDCd8n43y3Hwonz1LWiWj2Ot28c0//6bIoS9/+csYDIYoVhiGM1DKLEFct9kSgKZklnJk0yIQ6CnYicFF3/72t+VZ/OxnPhfmq3quGDKCOQI7hgB98P33cPfubUmS333nF1AoltQby/MXoMnndA5PHj9GKpPC8vIyErFQ8kopLQH3d7/7bSwtLuGNN96CGU8KvFFyS1Cq4B/LUmjPcNTT+S7OLytRN2aYYq+Zusz0ZXaPMomWZZpks5mQTMaVx6LUltfmzqZodZo43D8Ui7i5cQWluTkdg8wqr5fHJNPIvyMjubu3i+2dR/jCZz8r+XLgUlbdEetGAJSIpdEdspqnpA0DbgA8fvQI9+7fQ7lcwVe+/CtnVTxAoxVWEV2+cuV55Q9Zc7KRPDZlroNBD4NuG3u72zg4PsLFK9dRLFeQTSZ1Xy9euoLphCDPRL54lopMYNY4xV98+z/gi1/4osK3xCIPB+h02+rcZV9unpJkk4nJHubna2LQubFC5tj3gKvXXxcTzHnTx7y/8xTvvPOuGEnOi/3AXAuUG2/v7MhDzBomgnz6YQnw6VHmi0Cf9yPwx2GCtcG/c1HMl+RTpU+Z1x72vfrY39tDtphXnVIynYcJrseB1icrn9LJBOA5+PjubcyVK/IakyWPJ1O4/+gR1tdWkEknBWy5xrb397Vx4TuuNkKOjw4wGvfR63TR7TRh+A6OT07w3vvfh+MW4ZDZpdSfqWev8IubEy/DpxsB1Vd40UWX/spM4NX+7frK3OboQl/1CURA9TxWAB/HbT24Eqi+9cYl/Cf/7NdRylfgmwE67TEGo64YJyWjepDcleCMD+f9ATsys/BMA9MJ5ZlTOOOREltrtXkEniFgSbBzdLyPubk5PWBXa1WFCpEpo/SSALTJ9NK5KgKHITgWJg5ZsjHa3YH6OCm1pdSTqbKsNKHsmOmnZFYJEhlKQ/9sbWEB9dN6KClNptBrt0NvqQnMVWuo11uYm6ugP+yJZX3w4AEazQY+8dY7AnzqAjUC2FYMc3M1dLstgY3tnSd49OgJbr32BqoL85JYUh6qxF6Cq14Pe3t7AtjXr1+jYjeU61LaG/hotRt4/PgJNjY2UakuiAGlrHUiiSqTiy34gYv7D+8gnUphbX1ToTc2Pau2KWawXj/E1vaW/I1Xr1yDpVlA58hNgXgiJQBIQMQO2m98/Rv4x//411EqVeGbUFAVmT6yuZxJKk2QF1b4fHT7+9jZeSzA+6UvfAGWT8lxD54/FSAmax6Lp+G4hgKYuHnx9OlT3L93D0vLy/jFL/wSplMyuo5Y6fv37uLSpctihSnppayakmeeL5cEvaAJK8D+7jbuP36EC+uXUKzMwfRc7O/uoFypiVXNFwqYzmZac2Sc+foP3/wGPve5zyGTyZ35jCmlnuDeg3tKvqVMN6F6l4RSfCnHDQxXzDI3XEqVefg+5dC22Nn64T4Wllf1WapPmrnP+1gfPHiIjY0NXNy8KLAZ/sPNDFPfyz+5tlKJ0MvN6yWwHPSHCnFinQx3dfhesu7dTgdGzEC5PAfLiCGZZhVTyIKzZoj+VW86UTVTnFJ330cql5UUOpVl56sBbzpFu9XF4uIKTlotbciQRfYdgmf6upnU7GE87OHJk3sKPfv2X7wHl0CV3K7pgmqK6HW+EyAw/oM/+IPoGfZ8xx4dLZrAuU8g+iE/95FHB4wmcP4TiIDqecz8GVCdwfJNbG5U8A+/8ouolKpIkyU0mIQ6DlNjp1MxPqo28Tyxo2TnxFYmkvqT4LLX6cjLx4d+hhcl4ykMx0OxpKFHMSvQUi5W9Blhv2VSQNRxPXkyCYrb3ZYezikFJehlryRBDmCj22mjUAorZOhH9ZyZPpPnlUhn5Imlh5DImsCTzKyYyPIcTJN1LUztDVNw6XcliNhY3xT7Z5hMBI4J1InlFRAJcHx8hO3tXbz7zqewsLgoAMUUXn/mKs2WIGXvYFcM24W1NQz7YwFh35vBdaaaydMnj9HtDVSxk83mxdoSxDVbLVTKZUycEQ4O9xCzbYEQ1/GRSSUEzEejPnZ3dzRnphgvL6woUTYMkAqTj8n4jscDpFNJ7O7vYHt7G5/7zOfBPKiJ5ygtltJWAnmyoBwo/ZkE4n/xve/oc27f/j5+42tfQy4ZQ2/QYh2n7qU7o285iUyuLIDOe0d28O7du7hx4wauXbsuwK2KHH8moFoql7G+ti6gq/USYxAT5eMJMY/+bITWaR37x8dIZwtYXl0TUH344B5MO44rl6+pz3c8nYa1MNwE8Tzcv3NbMu3NzcthCJeqjyw0GnXdk83Ni2LPmUpMQN5s1JWUTBkvr2Pj4lWFWVHiS2/w3bsfyzt86eIlbY5wPTIUjJsw773/nhhLSo1Hw5GkvpwHwShZVW6GUPabS4cbKKenjTDsS5s6IeuvjtvRUOtxd2cHmUIG6XQOnuOjXF0Qc8/NoOF4oM2cVCqBk8N9dJoNSX6ZAkyZrx23MBqMEY+ltI4I5NN51gB5WgfyHZ9tVPQ6PWTTccymAwVH/Tf/8l9iOMwgoK/amEVA9Tx+vf6IY0SM6ksafHTYaALnOIEIqJ7jsKNDRRN4WROIgOp5TP4HgGoAvHXrEt55+zV1OCYyfHhOqGuTT8kKjrHss/AYU15UdYmy7sPwxQqR4aQ0kqBMia5nlSt8+D88OFBiK8ESWSsmlVJ2yYdsAkQGJVFSyj5XAj+CgHarrZTTdCoHOx4XuKMMmFJPsmuN5qkCcHzXQy6bFaPKfk+CByYX53IZAQv6KCmtZPhQLJaUnDSZ5Pc3FCZE/EvgRqnm/Pwc2NbiOl6YmmsaCtTZ3tmWbJSg7Jl0loCaAN60DLHJp6enAsapeBxewHCmotJ1Kf/l1wmwG/RRLi9heWlVYJqyWtbMzBhMBA8nJ4cKISoVKwL5RuBhPBrIs8tQJ4ZCMcyY37u4tCwwT18jfZMMuyIby1Cnk9MjAfTlpRUgsGETSPm8LlcAnawsQTjlr2Tz6I1dXlnCd7/7HawuzuPtt27hG//+jzAcdvCpd39BLOh8dRm+ReAcJvEeHh7g4aNHWJhfwOuv3dK1kJ1lGBG/Ru8tJbME4wRvjdOmwCMpSFX4xC316z7Z2cFcbRGZXB6FdFqe2bv3HuBLv/QP5AkdnbHOvJc85+2nj3D//j186UtfQYYdrv4M7syRX/jo+DD0qSbDGhmGGdm2CcMytAkQBCYurF8Um9lsNcTo08dLBp0bC2QnCSwp7+32Ogr0yqSy+hqPzSRp/hwopZnBVoGnf3KpuH4e+HNBtp2sLNUDlA9zc4EJ2J12QxseZM7nF5fRqLfEnC8vr+Do6AgTbWjktTbHZ9LodqchtjgWMyVz7vVGMIw45ubmqb1X2BKrpKxAl6++3Jk7gc0UZ/XDjnByeIw/+pM/QbttwrdseEz89c4KgM/j18yPOMYPy25/MAX8PE7p2fHP+7gRUD2PuxsdI5rAy51ABFRf7vyjo0cTOJcJRED1xY+ZgSp+YANkWHwfr99cxy9+7lNKhXUCH4k4U3BTeuhWqA2BpBEGIFHqSv+m4zry5hGMEjQSnJCl4yushwlZTz4YEsQQlFF+yoQaPtSTCSUAiNMz2e0il0qBfZlkwhiyxPoc24wjK8YU8i0WCnmxZ3xwp88yewZ+CRw6rC5huJPjoFQuCoQ8efJY/84U3mQyK6xEAO56M+zt7ontW9/Y0HUwmKnVOMXK0gUBdH6Nc3r46KHO+eZrtwTWyXoSgOhY1PmaAUb9gdhc+gwNMyE/LtOFKekcj3lNUzF1ZL8WFhZV70IQR7BOtnrqjhGIrSRgXgL1uiaYbEwwOYbjzCRB5VwIsBiQxFodeoXTmZx8v67riIGrN44F9BkeVCxWMXLIBhqSZQ8HIwEyMrOsWCEgo7R3ZXkFH9/5GFuP7uOTn3gT03EHkynl3Xnkc0X0hhPk8nMCqmQPCdY+vn0b62sbqFSqCtZSPYtlYG9/VxsQi4uLCuPi9+QzBbQ7XeQLRcQ4/wn9ods4qJ9gffMysvkCyrmcAq5u3/4Yr996E8vLq2i0O0rpJbjlmjs93sft2x/hM5/+AoqlsjYT6vUjrQt6dLnW6N3l9MjwxmwLg3FfoVdTx8W1G6+LMef9Ozk9ljR3rlzVf1fKFa29RquhtUwAv7rMTlNTAJb3m4iQPlSuF1UhsSM3yZ+FGVKJlNYxf1aoKCBrPmY3bDqNo6MD7O+TFZ/g9Vtv4fj4BEZgYfPiRdUU1eunSKToozbR77TB3LLJZIBm81iJwWBd05C9vBYuXr4KmDZS8TSGkylSiYQANO9/q1NHzE4gn8mi3z+FbZr47X/122i2AIc9viZ/BPiD/HLA6o/yhp4nYPzB45/3cSPp74v//7XoCNEEXvYEIqD6su9AdPxoAucwgZ9loKo6kZf0kPfjjv7/KyjkB8+boNMPmAA6A+nCt25t4pNvvYbFhRVMXBd2LINshl5MMqYTyS9939WDPGtaZi7LLgw9HDPIiA/n2VxOD/MEpfxlTWBGECugUsgLkNFP12330Gq2sLi0KADAipmZ7yOfSsPxpmJbyRbCimMycgRkS+U5gWjWvWRz9Fp6oefPD1Ct1QSezZgtKfB4NMLK6qoAxaNH9wVerl69htF4hmQq7C6dOQ6Oj48l8V1dXQkTam1T/lcyqgR2fE88Gcfe3q5qY4pFgqwESsWiACdBIl9ksjqNhmpYeO0MyWE9ihd4Sl+NJWy0mk0MBn1U6LucTLF26TICL1B9DlleSown01GY+js3DxM2Gqf7sGwTvU5fDCGBH1lcpiarTieREEDknkCvPxDgoYS3P+yq63ahRkYzB9imWG/eh0qZ1SzcYPAEVsk4E63NVRYEpv70T/4Yt167hlqVzCC7c7OqpvFhw7KTur9TdwpW4HznO9/BtavXcOnSNTHofL/jTrGzsy0fK8Evk2h5n30XYmJTrLFxHIz7LRzt7yGeyWDlwgYMy0Ywc+RR3d3bFzP5zru/gKOTU6X7kjUne/no/l08efoQX/z8l1AuVwVUCY654dFuNeXpJbNsgEFUM+RyWXi+g/rpMVwvwPLKerhR0mnLO1wslhRMRI9xsRQyzQTirJxhJRHDxbh2eX0McyI4ZXerkq4dB9lsGnHDE8vP+5TOZjE7q/HhemU4E392uAmxf7CL08YJXn/9DUnJKStmIJllGxiNmH6dlzR7fq4q2X27Tck8ZcNTeAxwCqBE43J1Hv3hGMVcSeFUXAthhRGvmcFlDvKZHJIxYDjs4X/+nf8RJyeuupE9I6brCyPRotd5TiACquc57ehY0QRezgQioPpy5h4dNZrAuU7gZw2o/iA4/VFA9f8vS/DTlqL9OEDVghEyqvYElhvg+vVl/NIXPo1ioYxYPAkPiedyTgJVghyGBzGIiOyWOlANwJmM0G33Je0l8zWehDU1mXwap6d1gT3KYCm/JSjj97Ev9fDgUA/wlAqzwqNSnVMlDNlJMn+Hh4dwPKJpA7VFAtok4jH6YRnwEzKi9Xod2WQKtfl51ZMQ5PGhnWnCy0vL8iUeHh2gVChgvrYo7yOBNetMeB78mgJyXF9yWM93BawJ5giOnj3Qk6kj0KI3VV2griuwSsDLWQSug4P9EOhQUjpfW0I+X5Q30YMvQEmgyJCjG5eu6NrK8wtiqzPpnK5lMGQtCwOWJigUSphNXXlE2WXabIbsM2XNBEz0kq6sLSuwh5iDkmZeA72YnXZTKbc7Ozu4fu0mTMPGDJ7CohKJlD6H18jPYXjPhx++L2aX3kfKqY/3d3H3zvfxn/6z34Af0AMbgx3jveamhq1zp5SXadF//mffwptvvImNzYti1BlQRK8y71GzEfaRUtpKiTgZX0pg6VElyzoZdnBycAjfMrB58ar8xd50jHt3PlY3bKvVwY2bryGZymqDgyCMLP2o38adu7dxYXUDFy9ekeyXAJiz5r3l/AjoCXTpSZ6Mh/KxnrbqbBHF0uoFTEZTva/bbythmevmyROGXW2ceZhn8AIX+0+3MTe/iPJcCZakv4EqhQhEKZmm53c2HiKZMJUKzMAo/uz1RkPYZkwsJ7+n22UvrYvjo32FMd168w1JyTvdPnzPgxljINkM+WIVpWJZPydk7putJqrlHO58/H0YpoeU+oYD1Swl4hkYZkzrhz9H7AyWysEbio1nTerK0jyajUP8D//Tf4+9g6Hk/L7FjRr3XH+fRwcLJxAB1WglRBP4+Z9ABFR//u9xdIXRBPCrv/qrP3Pb/S+r0uCntRx++PxpVQPZFWuMWBDgjVub+PKXPgeTaaSpNBLJspgzShEJzNhFSbaJwIxAhS96TxMxA5YVQ7FYUbclgdHYGaszkzJWsqqFYl4pv5PpVGzUbOKK8ex02gJN9G7GkgkUszlJZelRbZw0MfF85DI55IpFBEEoXSVjR1lmmKbaEYCIx/gAD1gm01zD5FWGETGgZjIcoVjII5srIJZI4/BgHxub65Jg0ovYaDTFpq2urkquu7G+IUDV7faRz2cE3iwbaDY7AhEMByJ7nM/lnntpvdlEvbKpbFLAN5VgN+YEiVQSY4fy05hAxGA4RDGTFWNM8ErGjV7GUrkkQMrOVEqnmdTKwFjKm1lv895fvo9PfOIdzY4BQHt7W2IRi8WCUpEzqZzALP20tmUIlNVP6thY20QuX8IsoFSVFSmW7uGzqhqCV7Kfly5dwmg4VYJtr93AvTsfYXGxgnK1jGy6AGfKOg9L7DpZdJoih8Mh3v/e+7j52mtYWFjSXDxKweGFVTvDoVhxAkb6RnOZvJh3ym8JwDJJG7tPnyCezeDixatwvACdRh2dVguJVAL37z/Au5/6NNY3w5obMeYmcLi/jU63ifFohk//wmcUWsQNA0qkKXQYDfsCc2Qq44m0gOBkEl5noVhEKlNQB62AezKhKqV+r4ePPvpI9TbcbJG0ezLC48cP5c+9fOlSmFAdi8mbStBMRQGlvbxeb9IXu8vEY6Yfs06GPxMMYOL7GZiViNloNuticV+/9bp8spMppd19zYpBSrX5ZUxdDzOHUnDOqYE5svgW8PjJA/jeBMV8jqVBCHwTtfklVfFwPaUSlM+3kM7GBJgpmS9kEzg9PcD/+ru/g8NjBqJZcI24NpiEZKPXuU4gAqrnOu7oYNEEXsoEIqD6UsYeHTSawPlO4GcRqL7oCbxoIPzDn88uRd9g0IwjoHrz2iq++EUyqpXw780kJgxyYWBSQE/fTICVjBElj/KW0jN4tId4IoP19U2BJTI8yVRKUsuDg33JS2vzVSXsMhmWYUrOZKZUVYYu0R9JMEwDbMKOCZwx8KfVaMPxw1qVTI6sI+s/4uotrddPBH4Z2hO3Lf1JgEi5JCWUZF/5KubySogle5jNFWHaoZyzWp3DafNEgUlkYukffeONNzA/v6hQpU67Kxkz2a90OiW5JoHML33xS2KZWfFCpEyAlE4kMBh2lfDqwZXsmKw0e1rzpTIc1w39lTEyWR4K6awYRSYhr66uCbyRKeU5BEwqVqBPSgnJBGcnJ0f46Pu3FS5EhjIWt9Hvt+WvrFWrKJUq8GaB6moYNMUwJZi+gOrS4jJc10ejS7/qvLybR0cnArwEq/R28p7MzVXlpeS9nQ772N15isPDLbz77rt0JyObKQmo0wfKTYreoKd+1zt37uDCyhrW1zaRUB+sCWfGTlEPrXYLe7u7WFhcQnWuqsRayoidGYHjCONhFztbTzG3MI8bN98Qu9hpnqJRP0GlWlX9TSKZwRtvfkJrha+Z52Bv6wnS2SQ+eP9DAVVKd8N1aaHf72ltkslUJQ5dvo6jTQnOptnqYHV9Q5smvO9cw+y95ZyZYEyWfZly9LgtVQC/p9cbaOOD95pr4rWbNxSaRUaVf5/NZWD5TJk2QAEA1wfZYwJNdbpSMu8FkkUfHu6h22vj2rVrSmmmvJwqBf6ckLW14wnEEikkYhnGBmM4HqFxeoqFhaqSn/e3HmkzYH5hEeOhg1Q2q9Atph8n40xTDuBhFgaUBZY2AwhU//X/9ts4OvHgBjZ8hOswkv6+6N/of/PzI6B6/jOPjhhN4LwnEAHV8554dLxoAi9hAq8iUD3vMfNB1jd8WKYHM3Bw6+ZlfPrdT6BUKWPqm7DjZC1DMMYHeoJL+iUJllSnwfRdgqYeWcCCAO5wONZ7yR7Rz9dut/RQX6pWxFYenxyjxsRSsp9WTACDQCqdScINPGRYdeOEVTeUB0/cGXr9oYKUCJSZztvvDsQI5bJpOA7DgFpipMgs6vy8AIu1JX02z5WghICYrCX7RslI8v2pdAJ7+/vqEr1y5YrSji2bLNdUfj+l4g4HyGezaDZP5bW8ePGizp3+T4b1EOCJtR30YMdMTCeOGF3YtipjkjxeEODgaF9gw47FxbbS87n95B4qc2WUSuyXHSGTYV9mF4ZpyLs4nYzRHffx9MmWGNZLm5clLxVAmhBM7qBULmC+zCCjjICgwDNcuN4U29tb+lxe18LKqrpmyeLyxXkw2Gp7a0vJvJmzWQo8uQ4+/P776HQbePdT7+rYls16IBMmGVnLQL/VgmEDH37wPjYvXsLy4orAOyuAKL8l4B72e3i6/Ri9bh+bm5e0UZBMZATaXXcKwwpw5+PbqvPh+onbCdimhbv37uDyles4OD7B060tfPaznxGAfFaJtPV0C2vr6/jgve/gypXLqJQqmjs3MsiS8rNmqoqp48LSBcl6Kf0lYKVseWV1RX2qB4eHAsBMG+bGCFOb6b9dubACZzrBoNNVOFO32wk3M/wAn//sF1GphD28iXgMtsFe2Bn8yRC5ckk/L1QDUIo97I/E9nIulLYzlZcbA0z43bh8EXPlmjYGqDo4bdbR7zQlxZ5fWMVw5MoPTNkwQSeTfBmoFI+baDTrWhsL8/MwfD4SBRiOJqqU4v01CIr9GQyGfsGEP2rhX/+b38HjnQmmvgUrsCN36nn/sj07XgRUX9Lgo8NGEzjHCURA9RyHHR0qmsDLmkAEVF/85A3fhGHTcxfA8Ma4cW0Tb7/xGqoLNaQLVfWa9rvdsEvUMJBL59Ef9cTEUQLZ63YwGg1gmjHMVatI2ElMnZkA16DfRafdUq9opVpRFyZf3syXFFIdlCnWx0DAlFLNVCYN74yppceSPkL2PjLplGFDS0vLqqdhai3Zv2SC3ZpD+P5MPZgEtpQFk7161nW5uLAocEKgQbBDjymvh0FABJitVkvMWz5X0LmwHqR+GtbAMNXWNs5CesiujSnPrAj4FItlMcRM3qXfbzYZCUAYgYnLl6+i2euo8oTnS0Z65vP6AzQbp7h88TqSqQx2t+4LMLJHk8en/5LnUy7RI8zuUgdjb4o7H7Or9HXJnvleMsfsDb1797bY3mq5gnyuJHBEoEt5rGkHYp35eW/cehu5Ujn0cQ7pUw0rZnhPKbvm9VMCTQnqfLkiXy/lzpQXb2yuyQfq+/Rnsk/Xg8FuVQQYjPrYevxYNSlvvfl2mHKbSCroiQB6MhxiZ+8pnj7ews3XXkcyldOmhNJybah/9OGD+5KAEwCzaoayYoZlLS1fwHDi4Btf/zo+/8XPSVZMtpRpwXvb+3jr7bex/eQB8kUyimRyY6jXG2IzFxeXMHGnODo+Qi6ZEWNJtpqfy57Vz3/+c9jZ2ZWHdm1tA+lcTlJkplNzXtdvXFNA03Q0CkFq61R1SsVqTenAkpV7M4HxTCKB0XQAjxsCc2HAFqXvPM9mo4V8Lg/fB1rsF85yI6KN7Z2nuHjlKvKZoiqTFMTVa6PfbeHkcA9Xrt1CZW4BhsX+VSY5z6QUSKVTSMZNdeVSUj0dDxXypFAvM6br4NqwAwNmzERgmjBdH5P2Ef6vP/xdPNqbIWC9kEsf7Yv//RId4W9OIAKq0aqIJvDzP4Ho1+vP/z2OrjCawM+kR/Xn7bZYsBWIw5Qgy3Dw+o1LuHntMi5srMNMUJ4KBcCEdSRhPQ1BBsEV610YXsMe0stXroKf5dJUGdC7NxWLeXS4L35vaWkJ/cFYwIBdpwwtIlAtFUs4oYS3UMCAIIoBR7F4mKjqzQQaGBC0c3Ao8EEw3O0NwjAjh/2qCUl+KQEmS0smkwwuE2VVgaNX2PnJcB8ymZRhKmiKZkYD8lKOhxOlGF+6eAmD0RDNdkvnyMoPsmyUDfMzWPeytr4mcEipKD2zfNG/GmOAzqAjGSYZTCNGD2RYKUOwYtoG+oOufL5LiytnUtAh6sd1McUE1Kk0GWJHAT0hmGRisIu9HXpqLwlsEeTTj8j7wITgk/ox5qoVFLIlBQfx2phcTOnv48ePBGSqlXkUCmV9P7tYCZx5HyhrJstIyS5HMpo56DaaYpMvb27g63/277G0vIgivZ7xNBw3UJgVgVsln0ev18Z7772H69evS/ZNQEYZMWfJGU3HAzHoDx48wFylirWNi0ilsro3hwe7mPkOnj55jI3NTc0tk8wp3IgsNllmyp8fPX4o1nNpaVHnyroZrr9adQHZHFnRfd1Xeqq5PrudnqTJBGncnHCdMeZrIYNP+fbJSR3Xr1/DzvYOMtmc7i27esvlMnZ3dnVf1zbWUJ2rYNTrC7RzI4LS5nSuIL81waB+0HwECAAAIABJREFUFoKw1oly5MAZI5nJIJ1OytvMdb0wvyjQOmKP8OER8vksstkMHj9+gOUL62JUWVF0dHiojQX2pe49fYKp6+PWG29jYXEZ/fEEk9FEzCppUMv21K3La2Qd0tb2YyTiYTexQd/tcIRaqYzhdAyTMvlECnsPP8Z3PvgGPrrfU5BS4HLjKfKnvozf5xFQfRlTj44ZTeB8JxAB1fOdd3S0aAIvZQIRo/rix05GlaE4puEjZnn49CffwOrKAhaWF5HMlNVfOR4MlMqby+Z0QuNJKC9lCqsqPGIxFPMMAgqZzF6/qzCgk+MjGAiQ08N5Dr3+RJ2fyVQSxWJeDB4BCAEkQSABJBFfIZ1RxQslu7u7u6Dpj52uDDciSMkXSrhx/QYeP3oiJpipv0zwvXHjpthLVniw6pLAmj5IyiqZnsrgG/pAyf4SZJCl4otAj6nCPGeG2RBkEWDyHFgdw89hzQp9qwRIC7UaxtMxsgRqXVbG2OoipRfw5OQEKysrGI0cJNIpHY/+W4Jy+kbJyDKkZ2FhWUB7MmKn6hTHR8eozDGIKgRb9Ki6lKu6M4GgeIyhS1lJm4lXGEDF8yoUcnjvvb+Ut7GQJ7DOoD8YIZ/LwnEnCg+ary1gaYmhVR3Nm9JYdr3yOJwJk2LpDyZg47nGrThGkxHiloVmu677OVdbUFhTo9HG/MKKZKWW76HdbuDhgwdilS9euixgmUpn9NlkZ5NMAJ5M8OTpEzhTB4vLK5ir1OSn5PfWGydi3S9fvqIKGAJOgkn2qF69dgOJZBrDQV/r4OZrN8WIH+zvC5TSl0pAzo0KynjJpPI+cUacO/2hZBp7nYZmx/tJRpYs+fLSigBpq9lRSnOr0xeDTQDNjQRW4BAYZ5Ip7O/viWm9desW3MBAZW5OHmRKhVVM5HtiOD1niHKtpuog+YjtmBQDXDdHJycK0aqUipKmswP28tUbKBfZ2erDc11MCXQTNnrtFra2trC0soqF5eUw6TqZhTvzJdVmmNJg0ILvevL9Hh4dqv6GP4dUC/jssWXlkUfprw2beHTUFaP6ZN/FxAMoCAboUY1e5z2BCKie98Sj40UTOP8JRED1/GceHTGawLlPIAKqL37koUfVo4sNRjDBr/yDL+LypTVYcRuluWWcttpIMAgm8MXU8X9ku1TLYZoCDgRqRhAmyfLrZPDowXMmZBOnKJYKkm06MwKsjmSYBFj8THW6GgS3PYXsEGSM+wMl5yZicclSWevR6fWRIHhzfbF/lblaKAsmIzhzxOyScWXKLsOdCLh0XgaBpi+AQhAjIEqJZColwE1Awg7RxmlTHatkywhYCcrpEyVrKdnobIpGvS5ZLf2JSfo5p2SaGZxjKlU2n0lid3dboJx1KuzgVJenYYldHk0G8jISOC8vrilsh2z1YNATQ0c/baFYELhizyzZM/obO71W2EsbiyNmx1VbwvMjsKcc9KOPPsR0NsInP/ku0mTBXYgpNS1f0tdqpYZypaJNBEpymZZMYE1gQ//lM9DOxGQyv7yHg35fs6OUud+njHcO8XgK5VIVrJclo2fAR7vVwONHD3HhwrrCfegN5vV73izsqZ1N1aXL+/vRR7fx5ltvay3QQ0og+/DRffWrMmWXa4gzoQyWHtdMJodSuap53bt7R2m8DD2ijJvhUfQqZzIpfPzxbaUK8z6xZ5YsqnpfTUvrq1E/UhozN1v4WVy7mRQ3SBz0+0Ox8IYdw8bGpkAmO0zZdUuWOptMy2e9tbWN1167iWQ6J8aboP5ZL+qENTS2iemwg1g6GSZbTyYolcti4NnlOhyNEE8lYcNAo1VXSNTyyhourKyrx5gbD9xMscxA6gYmK/O4qUwKqxfWJRM3TYaD0c/ahz9jv2obS4tLMCxLmy29TldMPO9jNpWC47tiVP2xg2DQwe//u/9TQNWzYjB8KwKqL/7X6488QgRUX9Lgo8NGEzjHCURA9RyHHR0qmsDLmkAEVF/85AlUA5NSQkbrjvDVf/QVrF9YQrFShhnLKDzGmzoCk3xApyeTQToEZ2SfKE8l8Og0u/LPMWmVQTkEhqPBQGBvcXFB4Mow4mKtKOctlQp6oCcopE+UrNDi0jJsO4FRvye5cNy2Bd6OT05w2mgojGfCZFeTj/tkAOnXY/ptD5PpWOmqpmXrvML0WoiV5J9kBSnxXVtbV6ATz5teVgbSMBSJxyFDx65XMp5k5+ThhCE5c8w2cXJ4JPBAoFpbWtI1MSxJsl52nQ76OK4fYjgYCzRTtsseVYILzm4w6Oo8KNGkFNe2WWPjKAyKoIcSYzKbBKHqqE2GmwB7+7sKgVpaWJFcud3piK0jGJc8ut3E/Qcf4datt7FQXcJ4Qu9vCqMRAX4bxXwRuVxBgIxAm2wqgT2ZbaYJs56FwIvHU4JtNofpeCywyJAqJiQPhhMsLK6gUq5qTTCKx/dC0E2gytktLa/oOGRUCaAJrrlRwXmStT04OEIynUS5UsaF1TUByoePHuDS5YvIpLPqEB0Px7BsAwyAJkjlfeQr9Jae6v6RiaekNp6gL9XA1tZTnf/6+obWJ5OGS2QqmcpsAIbnSnLNeyxwGRBAu5oH7x9BryvPrP1c1s5gI86plM1rVuz7XVpewprk1wS4PR2TwJbMMwF53AxgJWOqPqrV5rXJ0m5TXVDQZgCNw3yvH7h47/33UJ1fgm3EsLq6gXanLU8sWf7JmAFM/JHjxkJLnbME0bFYmsZjmIGr1F9Kf3nvhmMy/RN0Ox2td96vosKkPMQzKeRiaUxaJ/jd//t/wdahD5cf7kXS3xf/2/VHHyECqi9r8tFxowmc3wQioHp+s46OFE3gpU0gAqovfvTPGFWyOHHbw2fefUuMarFSQWAlYVgxjPtDAUcCBLKVfKAn4zS/sHAGpmKSzhJckQak3/LwcB/lYjlkiSxLlR4M4zk5PhFIJMCo1WpiD5meqlRhK4YUActwgNF0qFoZMrBHh0fw4UtGWarWkMqQGZuKYSRkPa4fqWqD4EXS1XhCEl2eJz2xpXJRPknDDBCzbLFYjjcVaCMAn05YMcKkYgurqxcE1iYTRywdP5fnn7BNnQdZxvJcWX2sZHkZlkRgacctJbYSaDTqDcxV55HLZcQQE9gQOHY6LV0r/bfpZAaeZ4jp48wI8gnETht1/TsluoVcUdfR7bO7tSSATeBMWTAZWM6AmwTNRh3f/NafSE782o03MJnMBIan05GktQRUaytr8sryPALDDz2WtoWtp08FgrlpYMdsMXKchTeb6d4BroDwYDBBsTSnRF8y2wMGRZmmmEBWujDVeWFhEUtLK/J9MsSJCcnLS0vqGe2wtsd1sX+0L0b35s3XxTaSCaQHNpfNw3PD8KLeoIt8LqO1AFbLzBxJkfcP9iSrpp+YkleuFzKZO7vbYrQZMsUQqu2dLSwtrgpQc/bVMmt16rqPDFIqFou6Zwwp4gzJzFIdS0DKTQ7OYu9gT4FUC5WqZLwPHjzExvo6siWGH/F62N1rIWAFDBAytqk4AjtkowUgB+wQDpOVWU5LBrx5WpcU/sEDMsmrGPRGWN+4JHY0k05pU4SMqLp0s2kBYAJfrqcKZ59M6ZdCMhFDLl/AhJL0cRi2pPTg0VDycwaSZYoZuDBheQbisxH+8E9/D3cfDwRUrYBI+MX/fomO8DcnEAHVaFVEE/j5n0D06/Xn/x5HVxhNIApTOoc1EKb+QrUXFqb4/GfewbUrm7CTcdjJvDosh90+Eun4GVCDQFDIpCYFDgkC41ZC4KrePBH4ZDhMIZd/DgrozxtPpqqxobyV4ImMJQHDweEBFhYWFKY0dVxkUyHb6c9cee/IxjWaTdTm55EtltSDygAaPmkf7e+JKWVADdlQJucScBL4UpYr4Ow4ODo6VEruXKWM9mkb1VpVjCcZOPotHz54JGBG72I2X5Qsk6CFIIgBS6cnh2i3mzg6PhB7yHRV+icpHTUDE8VKHsNeB/1eRwFLteo8prMJjMBAJpNXMBMDeSj7JIAu5EpKwB0Oe8ikM/LYwqTvdxayncmkfJX0JbbaDcmp+b5uh8wgg38qAu78P8N6/Rjf/NafCjTfvPmmQo3IsDnTse4HWTayjfRUci6U/FqmKTkuNx94brynZFQpWSWwmk2nGI37SCbiep8fGKifNMVq80Xw7zoTHB4dYGdnR+dbKpYFZAn0eS9v3nhNmwC2GRdI3D/cxZTMYyImbyYBFqt5KKsWw2mnMJs6khtXysWwN9f1Q+ZyNlWoUSFfCNdeIh1+dswWkKanc2NjQww+g6YWqosYTB0FNBmBi8D3NVsC5nC2ZK0n4X3xAngGZ0+5tCkASgBNEH6RDG6vi+PjY2xubiJfLqPTbQnwUy6ez+YQY+2MEaCQSSGwoaqjnd0drK6s6mchBJ5jeEGAWnlObOwHH76PazdfQ6fZF7Dn5znOGOPJBLFUSqz9oNXCdML1FYSbRPz7Ocqds9q4iDNteDIWE01JOWc86HUVsMXNpdFsiFypgphvw3KG+P0//j9w5/EAiMfVr8q1EL3OfwIRUD3/mUdHjCZw3hOIgOp5Tzw6XjSBlzCBiFF98UNnQitZQ3pUbXOGX/z8p3Dj+hWk01lYyQzMWBy+42I0GZ6lnTLVF2KMrly+goFYo1CeSTZoZ3tbjCYfxquVOYXsEBBQKsx/6AElUCL7w5oU1q3Qe8gQoelsBjcIFPMydSeoFEtKhKVUmOdZKJWQSKcx8wNUKvO4d/c+5qv8/EHoyTRNxOIJfSaZNQShx5SMJB/iyeKmkklMhxN5KHvyYYZ9opICE9BdWEM6W1DKLf9ebJ48pC5Gw4HAJNnCWCKFeCKlNFkG/5IYdcaUETc0C8p/CcIJyldXLjAKF77nojckmB0oQZayU85p5jBoaYZEIuyAJfAncCd7Op1MMRgN5OEkkGJoEFljSmrpfSWjynM7ONrGwf4BTCOuahzWoBBUs0+V8ybgJ4PKyh3Khjl/sqr0Y1Kiy/tEMJRMJTBXLOve0CtKJBzOJ6laGgJR9u4y8bnfbePgYE/3hynLDNTS5/o+rt64gcX5ZTTrTXmReSz6STu9joBf6FMuKq1ZYVTsQJ1Rgg7s7W9jeXlJkld+LjceGAzFjQ1+jvysoNx2JiaV86E0mMnR3JQY9ofY3LiIsRsm48YMM7yXTpgWTPk5ZdaZdE7gmmsykUlpTlxD/FxKyelhrpUrOD4+QrvVlD/WNaAaG57H2oU1yZpTWnM0BjuIJ5P6vvF4KPDJebCXlmwqN2riVkye34/vfIzawoLOIZXKaW3GY3H0hj1MHBdlXst0jH63g0qpIDkvNx/os6WsnJJyO5FArx/K67kIG61TuJMpEjH2CLuotxuYuT4K6QJStot/82//dzzaGmFmUD6sGKjo9RImEAHVlzD06JDRBM55AhFQPeeBR4eLJvAyJhAB1Rc/dcpA2T1KdiwRd/HLX/kiVpbXQv9nJgWXyaC+iWG/Jz+eO50KODCcp1YN01s7/a68inx4bzWbGA5HKObLYruon7RiMWRSaTTrDcleGWLDF0FkLpcTUCD4tWOUmlKKO0OctRqFLDqtUzGGvgcBOyseR7bAIJ6x/iFQJFDOZBm0xAAfSmLHKFfmQNstWSdKMOn/o2RW3k43kJSU3lLKbXkOBK3zlCK7LpwJg3yy8jIORmQdO/Jr0pNKJpMgh5LPlaVlgRECG1biDAcD+SWZwEs2NleoYGX1guTSBBkMciKzS/DCQCgl0zIhljJcQOAvgKc0V7Kp/d7ZzOEjk8uqpofnSkDnzsJE23Qmo/lNfQZKDbC6vKo/CcrGg5HeQ4koWeml2rx8qc+8xuz51CaDwdnz2IHYQV43ARvTarO5LEzbCkOSMnl5ZJkQ3ep11OPpG6Y2BoaDns6JlS5MGU6k6L/1JFcmECfLTKBMVtn3fN1H+pH7gwEK2bSAMWdMppfv4Yy4Bin9JYDkfSXjzXApgk8yiPSAkoUlEKZEPJ/LhVLyAattygKxvA7V/ZimgD5BHYE1z4FzYagSk6Idn/c8IzDMz2DwFmXQfHG9njaOxdRyM4EhTxcurGlzQ32qrovJaIBiNvx+bWqMw/U1nIzV/8uOWK5xpgXTv3vn49uoVmth7Y/NpOQ0YraljQveU25EdLttlEpFbQDxXHjvWJ+TzqSwsFjTPASujZhYYd7Ik/qRJOfT2VibSL12H4HrIBYP8K1vfwf3HlJGn0YQyij4U/jif8lER/hrE4iAarQgogn8/E8gAqo///c4usJoApH09xzWQGD6SgBliquNMX7zn34Nc3PzevglyPMsD97Mx2wyRafZFGAolkpi/Mic8oH/lB7Gfl8SzdPThh6gGRZEQEtA4rgMI7LQolQynxPAIPtFcEGJ4zNG1rYIRAwBUrJ7hWIOx8eHaDXrSMSYeGoilckglc/rwZ0S2HQqK7aU+TCUh9IDWy6X9ACvhOBYClbMVNIrZaOUwbLnldUkDHIiOON5M9iH3kUCJsoqya6mU0n0CMD0oM8EXwKqgeptbDKH7kzgkn5Ffh6/nxUs7HqllNeM04sbdrYS+HAGBLAEMwQ3Sttl6JPSkgEv8EByjGCNoVSsUfFmblg3YlvPw5UISDh7VqYQDBHIjCgzhoFUgrLekG3kcSllJUjin/BczYzXy+PzPlBO7DHR2TIF4tvsHZ252lAg0CQ4C0xDacPDwUiyXX5UQIZbrB9BlKGOWG48ZFJkfH0BNH5ezE6EszBsgUsyqdwwIIs7dWba/CBor9ePQjlrLCZJdggqbXl8CaYIUCnf5Xv5+fw6z4+zSKczYUJuMmQwCcD5XrKYz2p85Cfl55iG7gmBM6+J5zKbzhBY4fnz/hOA8sU5cSOBf8aTXE8ha8+ZUObOtcA1J381DGQTcX29022HrLVpgPiRAJ2Anex4Np0R033//h1Uq/Oq6uGMmGydSicFQhVAFbPx9MkTraVKpRx2tlKi7HtokA3OpVAqFsROL8wvhWDVD6uhYmRUgylsztzx0G6dots7xd7RMb7+jffhBWkEVkLpwhFQPYdfsj90iAionv/MoyNGEzjvCURA9bwnHh0vmsBLmEDEqL74oQdmAMO3Yfge4vYY/8Vv/QukklkYgQ3DNjANHNiBJbkrWb9Y3MT8/IL8jvSDUpJLkNbt9wUKPM+Xh5PBL8lkGjPPB7NzyXZaQSCmlL5QgkR+HyXEZA/JijGgiWwZP5MsWLlckFfw8HAP07EjUJXLlxDPppGI832GgASBB5k/9VcyjOasMoZBNZQVSxpMP556R8P0Wx6LQIbgjg/7BLYEnS5ZQCMMjCJDRzmlAKjjCCwQcJI1rpbLCtGhzJPnT/BJdpWghZ5Oso8EPM9AOAEGmUden3MGKglau4MOAtc7O35C/lR+FoEQwQ6P6cF/zrwyQIqvEICamgu7VgnaKKMlG8qZMAiIoJdsJs+FgKzfbogVnvqcUaD7RIaPjCFBWKlQOQPUfyWBJTM4mtDLWRa45CYEJczcTOBGhqpakjEdnynNZLN5zpNZCEq5kcBjEDjzxZmQOXccMquBNhDS6ZT8pgSjiVgMo9FA95ZhSpwn7xPZ0Vw+L3DNY/HrZJZ5Dtp8AMJan2xW18/3M8CLn0sGU+yuEnfDuiKym7yGACaSvE9eyPJzHfDe87P4PbwPBJ+jXl9/8vx5PQR4zzYcuCZIvubSrJAJH08IePkzkuZ9jMXDkKohJfI+er0Odve2YRmW2FmmJPM4XCuxmIV43NZnEATz77j+CGbFTCOQt5dBWeonzrBzOK0NGYUpTcaYuVM43lDMfNJKImYb+ODD72AydfFH/+67mLoJGLEkfDe85vN+cY6cnaqpXsFXBFRfwZseXfIrN4EIqL5ytzy64FdxAhFQPYe7TiZpFiBJma4/wD//5/8ElUoNvmfCcWcIbB/OYAofnjyYrjfFpc0NAT8+9Ht+IIbJCwzVY9A3efXKNTFt/BqFhS5rQgJ6YKEwJYLSZ1UolAeXz/omx9MJ7HgMVkCZblIyWHoFDw920en08Pprb2AwmrDxVSwT02lJRbKrlCBGCbmdjtg7gkY+5BN0kMnjGwlS6QUlK0xPIUEpGVC+J5NJCygRzLDPM5EIk3VDBtUUuB5PR8+Pm0klkIjb2N/flweVHk9V8qjHNQyKYtqtQI87E1B5BlbF4jJh1zKV2FsqhvJOVu6QXaUPtdNjjU1anwUvBLK8HoJgsqj0bj4Dfzw/ss2JRExgmKw1z51AZ+pMkE9lVH/CVFmeA5nhg/qxPlsdsH4IbvO5YggcU1l5WnlO/FptfoGwTNdgm6EMl6CIMyVwa3ZCFn08pNw1i8FoqLArziBuJ+Tp5LEox+WKIJgiRknGk5KOE/gJWApkjp9Lb7O5/JlcOMB0HPqI1X3rP+uuDYOWeO/brZaA6TOPKTcteO7yvzr8Hl+bAAzd4maBQKYTyn+5Ftg3SrDOzRPLYj9wWtcYMqdDWAG7cmdiaymrpjyZ97Hb64QVOIaBYi6nzRSCd25+0HOaL5VwWm+E9UeFothnhmN9+OF7msV8dQmbmxfRaDbkh67MlZT4K3Y6nZF8nhJ3XsdkzEoadtBSsh722zKMKh5LyutKuTrnx27gmdOVdDuTyCEIHOzuPcajx9v41rc/RmDm4IJVPCHA/8FXuJZ++q9nwU1/l8//UWFPP873//D3/Tjf89O/4h/9iTy3CKie17Sj40QTeHkTiIDqy5t9dORoAuc2gQiovvhRM1PF9Olz8xC3pvit3/rPEATsKM0IYA2dAZJWmMJreJQBTxGPWUhmkmKCJtOZGKPDoxPYdkzSTDJpTKtlaFAskVR6K5FJ4M4EagkumGJLUPiMuSII4fEocyVgI4DJJpn26uD27Q8l1aRMMpXOwTljDwlGWP/BzxKLyMAi1sF6IUAhiCDwuHjxooCEWFTLQiqVkFyUXkWCDQJdMYOJhEAcg3r4uWTvxG6eMaYEY7zGo+NDlAo5mFYgnyaDbPg/As+ZQ+Yvp+NWq3MCjGTAGEYUylRDjyhZQ1Ky3CAIuz0R1sckU0qJDYxA50r2j1UxkvOyY/MMfKvvNJMNWdvpVDOXr9I0kVGP7FhJtAFrWxgg5ZBpCyt3Qs+jgUabElWyyCHDSmBEvyZ7WpkgTLBPv/GMwUFrawJPe3t7WKguCIjxHvF47MGdq1TgU85smuj22ambC+Xd7W4Ihj0fXuAKJNKvK3bSTpyFOrnP2WjOgvecIL87+CsWk4ziszAlZzqTrJafSQaVfz8aDUPpczotGTCvhfeW86JnU2DTMiXlpgRcwVsWe30JPF1tDNAzyl5dy46JiSXjzc0Hrmmy22ICfXawhtVH9Dlzppw9wfh8Ze55FysDsRjoxbVKOTzfw/9mGjbB6EcffSgWdmmR3bN5sfSZXFp1OwTCXEPPKoP082gnxNBSSUCwTua13Wkq4GthcRmZVE7ri5sI7GmN2TOlDxuehel0iNGkg3v3HuOb3/o+fGThUJLMbte/5fXDoI8/R+EmxU//9eOkEP8sgc6fdAK/93u/92IG+JOeUPR90QSiCfzUJxD9kP/URxp9YDSBn70J/Nqv/dpf04a9qlKxF3lnKP21EIPh+0jGZ/ja1/4RikVWYBRVxzL2JkhYMQGeUjmH5vExkpmwioZP2v3+CJ1OFzBtBSyR+SNwnYymAoP0p9JASsZsNg7TgclAMbiGIIKfc3x0rHRcgg+HrFWMn5/DoN+WzHRvd0cevo31Sxjyc7NZMXipTErAiMwqPaSpBOWP9KOOBVrInrL2hO9dWlqSLPn45AjWWbASwQjrQAiKeGxKWykhbrB7tVRRAu1kPBW7Kz/pzFUHKVku+nXTqbjO03d9MZEEL5Qhq/6FHlMBtjQCLxB7G4/R+0i560hyV3oXCbAYNMWh8PPpjWVaMEHMaDxUKjGZMbKonBkBF4ECWWkCbb4IWCntlXRU7HBGIT+87sGgh2QsfpbgG+i4c3NVHBzuK5yJKctK1XUc3Qt6WKmMJTNMBlBVNZSFx8OaGqXcxhhmRBgYIJlKS2rK9UGAPHOm8MgVBoa+rhoUsun0hRq+wLYCmQSqfHlSeYxnAIR/R3DPUCsyhGSAxVYWywJzBJacAYOreOw8A5EUKNXTnAi6eR94T5+9BsPe86Rprg2+tDHiuGcbA2SGQ+8r/aGUhj+TFxPQU/5M0Mh7yfVIeS/Zd94fAlVuCvCY2WQqlDYTbDuOAHRvONB9pwye66tQyGN7+wnuP7iLfq+LT//C50Jm/0w+zI5ZerUJkrkRIEWA56PfHQjkM0GYM6SUnhslTJnO5QqIWWFd1DNpeeCPQ1n3mNU8DlxvhPc/+Ah/8d4DuH4aszN5/N/2uyUCqn/bhP7uX4+A6t99ZtF3RBP4+zaBCKj+fbtj0flGE/gJJvDVr3711TQx/QSz+km/xYMHM2BdRYBMysV//JtfQy5bRDyWUpgPgWowc5FOJmDZAZzxSMCNYKzd6mAwpNTQxPKFC897OMkgku0Se0aWzbYxGIxQoBfV9zEZT1CtVs+kmNnnvkN2QsaTCckuCTApu41ZAeonx2IbK6Ua8sUyXN8PPYoCojMBFXpdGWJKhjOesgUKCF4JMAlCCJQYKiTGr9vS1whmCCgoy+SL0ksym41mC7WFmjy4uzt7Ark8jnyhliFfYK/dVpgSA4AISMh2EWAS1BA4kuUkIOX5LC+vwLJi8hhKmupOEU/aAlYEYrkMGWcCt9C3VywwJKel6yPDR+BOJppeRQJwAhWCKbLIBL5KxQ3CvljWrRBc8WsEigS8nqSqHoKAAUr07Vaxt7crOTOlr4ZpST6rRGSBSoYIsS6HtSs+Zr4r0ERwRGbQ4t+BYUQ24gJncThKfXYFsvhDy+oUnnOv29dcZp4TbgYoSCoMUSrl8kiluc6G4XtmIePK1F5eH6+b38PrI3CkF5XyXUqQOUdujJyc1LUxIuYFSp8+AAAgAElEQVRa3lGE/t7nsmYPhMz05pJRJevMhOb5hQVtDBBEcqODAWEEhXwRNHL9kLnkuiFA5fcSHBOYErRSZqxkXvXmcp8hwFyxpHmTFed5kZFmdyoZWiZrc00wPdsPZnj48IHWx1tvflKdsExq1jwTMW3kcB7cQAjZdl9BVgSplP6SzSYjX6kUMRj2dR4MU+IcatUqXN/FsN/S2kuYcbRadTx5eg/j6Qzfv/0U01kS3guS+P6kv4depe+LgOqrdLeja31VJxAB1Vf1zkfX/UpN4Ielvy9SdvZKDfYHLtY3PMAzYJkB8mkTX/3qLyOfL2HmBBjSO2h76qGslIt0m2IyHIoFpAS22WjDMuNYXL2AbIFBPoGqUgi46JUM62koFTTlecyqL9LSv1PaGLKeYZIqH8hP6nWksmkBVX4+QVXgOdjd2YJtJZDJFBBPJJEvFs5SYUOQxpdCd8wQ0BimJ6BC+S07NxuNlvyR6WRa4PL46EA1LwSqIQPl6LzJYjGZ9cn2UyXh3rj5GvZ293Bx85JAlx0LARJBXyGXx+wMKBLoUD5MABkG8ZDB8vD48QOxzmsX1gUgKadlkJIVCwOJCFhnM1+gx4KlayJAGo36kse6szE8Z4ZWr4fFpSWB4mc1KwRRlLcSWJLRI3gXeCvPwYIhZpaspYBzNq3kYlaoNJsNAVXW1TQbDZwc17G5eQnVxQWlMFOuS00y64DCapcZUhluHMyU0Kx+1V4PrU5PdTtz1fkzJjJM+WWWkGnZGE0pd05gNBwLsO3u7+je53JZ1Ot1uNMJMomkel3Zi0v5KxFaOF+OzcRwNNYxCWyfhS1x7UnaHbNxeHiIwDf07/Q5E5yHAM8M620SCTG2BLejYZhY/AxsK4BKft6i2FGCYK4Zrif6nLkZwzX4zOvKDQpunKjKSInRBW16nNRPdFw7bqn3N5cPWW9tmvR7sNk32xsq4ZcAlz5XMrz379+VRPnddz4dbuIUc2LNyXjHFRQWAmauibCeh+tiIn8qE6oJcukXJ/3NnyH2HnODgb7YWNzC4eGO0rwZKFYuZvD4yR2kcwX8/r/9MwxGBmZB8MIkvK/q79If97ojoPrjTip6XzSBv78TiIDq3997F515NIEfewIRo/pjj+onfuNfAVUPxUIS//CXv4R0ioEzWRydHKJYrSBp21ioVfHw3m1kcxkxP48ePYZpxJUAfPnqDRzWyXqGfZUEe/R4UiJpsIMz8OX9JLtDCWm71RY4oGyWYUYElwQbZKs6/b4eoOeqNUzGBMQmDvf2UMiT8YrDpuw0CNQvCTN43pEqj2UmI4DV6zfEMJINm59fxGQSeh4JuiiznYzZh5nQ1ynZJUtI9ljyXtdVcNTtO+y5XJBvkedJtoq9lpR7VspVJGxbDBtBCgEbv8aXgK87VXUMv9ZqNeUDZWAOr5OsKJlOMmEE4pRHx5naaseR5vc6DHeyMB4P8PDRfexuPcHa5iVcv3ZdElB+luNOUD85werqBXS7fZycHMkXyo7XQrGI6lxNrSOUW5PxIzNLWe5k1JPcOJVMn/lAk3jy+Am6vR7WNtfF4PEVAqOwvoVrwQ1CyS7BHAGhP3PFNg76QwFjznI46uv66Kctz82h1e0INJKR5ZwbrYaY13QmrY0O0wgw6vZUg5PLFjCcTLShETLgKQE8AtfQKzzS/ePs6RHlxgL9xgSSZA2vXb+pTQZWJPF+ymt7Bj71vYmkGG/LMrQOn714vmRt+d5Qth32kh7s7+vzuA6pBqAf1PXISoe1OAyUelYvdHR8pI2X0lwRhWxW9TIEmb1OGMJFaTXnGFYGMZyLYVhZfO8vv6tr21jfFKvNGdK/zFAuypx3d3bEpLKmhmuCYJ9JyVQrEMx2u020Oy0kEmFIVylfgRVPiiXPZFJotZtI2EkUskU0G8eYeX0c10/xjW9+iE5nCgfhz0f0Ov8JRED1/GceHTGawHlPIAKq5z3x6HjRBF7CBCKg+uKHHvhMmg3guyOUy2l8+cu/JMAzHtFPaiCXzSPwXMRtA8NBH6NJX4wRWcSF2iKuXL2O0dTBYEzpawHHJycoF0PmLZaMYcpAJtbOxGwkTAOJVEYM07MuSzJXZB/JaFI2GSaZEvykkEwm4Exm2N3d0yAITtOZPDw/DI0huCUoNhgeEwtBRq/XV4IvGcBnnr18eQ6np/XnwIOAhOCUdTqsosmlk2LdyGKyqqTbb4u1evzoKT75iU9JFuv4LmJxG9lMLuwTtWyFJe3v70pqGnpCTTFalAjXavPoDcY4bdZx797HYnI31zcwV6mqakReSsuQD5M9rJwXATH/oc+T59gbdrH9dAsxy0CxVA5BYZwyV3pZw00BgjUybc3WETLZPCqVKlrttphDhijZBoN4pBDGcNLHoDtELM3ZMtRoimajhYPDQ6xdWEO1VhXzSmDEz+kPKTsOJaWSwg7Hktv2hz3N8vjwRMAvX8qhkGcg0Cni6pvNwjdCUEhvJTcYeI3ZTBqJVFzSVVX70EM5dVCulCWX1oupy4aBmUcfqyW5NgH3s/TeZz2nPC+CsqnnoFAqIZ0M03kJwsnWWrah0KPxZIR8JqckXCZSqzv2rA4plysquIggXEB4NJLMN0xYHsM2jTBtdzLR+g43N8L5c4NhMh6j3Q0DuXi/KG3nhkmzfap1Sja7WCiF/lc3VCjQ902vLll9znVl9QLmigzdoreWacMEoT2kUhn5vpl3ROadx+bXOu0eklQz1I8wGLVhx8i0jlAu1RCLpRBjtZTN5GrK4Ptot9soF3M4OHyKw4M6vvuXH2MwcFXHE3bURo9TL/637F8/QgRUz3vi0fGiCZz/BKLfrOc/8+iI0QTOfQIRUH3xIzdYUxG4MIIpivkkPv2ZT2FjYwP1+ikWFhcFcMj0HR8fopjLwvNm2N/bUzjM5uUrYvQINJhSO3M9sX6zqSvgWalWMJ1NxaiO+j2U8nyQN+BMXIX2ENDxv+kfpLSSQJUvyir5op9wMpyGPa29LhYWFuVRpbSUYIaMGAFI8/gE2VxY5WJRnoswTZgP93yRiQpMA5ksk1FDHyjlxWT7+DmUNlNKSSaTSan0U+7sbKPV6CCVyuHSpUtI5tIC9KwBoZyV1G0yEXaaPu/czKTD+pd0WnOzYimctk/x4fvfw2hI9rCCa5evS9pKAFUs5ZFOZsLUWnpH52pi7RiyQ/BDYPz06RP0u1188pPvqHeUTCbpUspsQxA1ZTcKTk72kUxnJDHlbAleCH6KeUqyPTijIWAFkrXaiaTA03hMxrelTQfKkikrTSQtbTjw3pw22qEMm8nEFgFoWv5L1vTw2FtPtwX8rl67IuZvNOwLqBL8MNyHMmIeg+8R8KYU1g6TjMPNDm6OlMIKnGpNrCc9o4SoTuAjk8zIj8r5ujNHAJKbGnwAIKPJvtFTsYpJgVHKe9lLyjVKoBmPW+j3OsikuW49AdTReKzgKUq5eS+f1c3wPjJBmGyv+lbdmdYw5yCJteHrPFl9xLkq5Zl+514Xrj/T/chnMiEzGzNwctp8Ltkl2OY58P4RdBJFUhbO2a6uriFuxbF6YUVhUdxgoD+Xc6MvmPZXysXlCe8QdFa0XpnSfXCwBdebiF2eqywIqCbSeQHak9O6JMTdFiujXNy794EUEP/Pn3wHHmLq5jWMiFF98b9h/+YRIqD6MqYeHTOawPlOIAKq5zvv6GjRBF7KBCKgeg5jDyzAYDOpg2w6hi996YtiCAkmyGrSI0jwxVTVbDqJxumJgB+BSzZXEJsl2e5sGobKwIDn+Gg0GlheXZKHksji6OgAhWxawDTwQklnOp8VUGS4EsFMPBEXAKAXkIykZTI5t48hmcnGqfymlVpN4TQEpZS1qrN0NkX9pI5COR+mpM58Pazz4Z6MKwEGz6NYLmMwHKKQzeshnQyqJKOsoUHI6lJW2Wk1lDR8ceMyjo4bknKubqzqOgmkWL1jGQGcyRS1+Rp2d3axvLIojyeZQQIYfm53OMZw0MPO9mPNdGt7C7W5BWysb0i2zCAhgmWCHIJA+kp5vkx+5VxY+3J4dIjj/X3ceuNNsXgKI5pRCpoU4GEQD0N6TupH6La7uHj16lmNSiAmkjfFcSawjQC+Geg+WVZcYJmAbHd7F4PhCBuXLuHj2x/h2tXLkieT0WTYE6XEZFOVNOz7AtanLYKgOPZ2d3XPCeTjtqX5EYhSzstuT1XYaFPB0qYD63IIOiUNn07lzc1lwo5Xglp+P5OGuRp5TAIt5RQZhlhezpQMqB2zQo9tsymGtlKqaPOAwI5JvtxAoDzdC2aSCqu+RxUzcfQGDC2K6V4mEmmBTh6EIJlKgm63I78x1z//XeuIfmmHayRkeblW6VUNz2uqzRgBVwQC8vQyW7GEgDnl0ZTz8rw4K4JoSsu3t56ItV5bWxdDX52r6r5SqszPDlODDbQ67edeUgJbAvFk3MZ40EWv18TR0Y5+bmJWErX5ZUnjj06OUSiXUZubx2Q0wdMn93F0vI1+f4yvf+N7cHwmMPOeRkD1HH7D/o1DRED1ZUw9OmY0gfOdQARUz3fe0dGiCbyUCURA9cWPnR2NhkGWykU+k8Dnv/BpgT2yOgwg0gO04WPY64FBoafHxwJqC0vLYkILhZJAINN5Keelf5SAyzZsVc4c14/18E404PmzM6YvwHTiIJPNnPWfmnpAJ7tVKpTlYRVAiFPWOkK71ZVskn7Rylw1TKG1Tcl8yZT12035KxnUQ0mt67iSsfJhX8m1nhf2dsbJ1hGgkYl0zuS2WcRU+zGDI7DtYW9nS0zk+vpFHB3W8XTrCfLlIi5dWlfH7HgyVRAQGcRKuYL9/X2srq6KFSWooZS0UCgKjJPtevDwrr7OIKN7dx9hfW0NV29ckTSXKJ5AhaCaMmv+N4ElgRWZOob17G9v4+q16wpk4jWRUfV8Sn8ZVBUCwa2tJ/Lgrq6va/bysyZi8nXaDBaK2wrf4b6B6nU6Yf9rs9WBjwDLy8v44z/8I6xvrOP6jeual9jTyUQhPwSaHB7ny2vkxgG9nDzPtdULmK/N61rpQyVApY+X7O+zhF4CQb73GehtnSUO0997eLAvAM17Hlbz8Pw9hSFxXTwL5uL38vrJiHquq/c0mnWsLC/DnXmYEsym0uFxTWL0QGFKnAvvCVOcuT7DOhn2xGYE1nmtmrc+M+yqNZRO7Mqb+oOdrpwfGVadH8E6pd/5MM06yXvIsKU+w5iyAuBkcbnWCzkm9I5QyOcwnY0VprS+saFzYlAYQWizURer7XmOgDYl2e12B4ViWWw7N45834UzHUmKz8AkJVhbBirleVRrS0ils/LFCrTPfG24HOzvwLZmSGWL+O/+238Fw0qfMcQv/vdLdISIUY3WQDSBV3ECEVB9Fe96dM2v3AQioPribzlBDsEZfD6Qm/in/+Q3cHR8qJCkhcUFsTmmbcM9SyBtHNd1UmsbGwJizszFZDaD5YdAgzUshrofQ4aSD/Bky8iwLizMo3HaUHgNQQcrZfii35RJrgSQZCwJHujjo4eSMmJnyhCZKRLJJBaXFmGwZmQ21WcR4GWTSXlACUwazSbm5ioKr+HXKG3ldfB4BCRhPYwnRpEsJwEqe14zuTTq9RNJWJ88eaRKGjuWQCqRwd17d9A5PcUbb7+uc8qmc2KB7YQVJtlm8s9rY/jfqWTmuTSZNSL7h3u6doLk9773Po6PjyVVvnLliq55eWlFmwME3pThFgo5ATwSXsdHR2idnuLma68jESdQ8eRzzObTGI+HKBbKYpyPjvcF1i9duY5+byAPLpk2Skl73Q4SCVsgh2w0AdjM8WBYFp4+3RLgSsTCIKeP736Edz/1KSwuLoa+UF5vJhuyo6pKCetlup2ekptb9Yak3wSqlM1y5nwP/5QU27IE/LiZwfXAfyejWqnOq6+XgJNgiwiavltuLLAflbU0qiByw+AmJX7DCEFwaU5MLUHz4f6eWG2y7fwaj8lNCHblqit1NpMigGw3pdfqbo0nzgKgJqryoQdZQVCeJ6baYeKyywKeQNdMYGvGQq8qa2YYSMVZ0Y88HA9Vd8OQKG4IcE1xU2A68+TLpUeVazubLUiaTEDcERN6KLUClQOJOJndUAXgTMfodlr6Ojdprt+4gdXlDUwlq/fkA6Zv1Qwc7Ow9QbN+rFnfvPEmEqkskvE0eqMBsnn2te7i6ZOnuHjxAk6Otv9f9t78SZL8vg57lZWZdZ9d1dXnzPRcuzN7A9hd4hJNUaZAXCR/kMP/lMMRDoVDPzkomRZDFkWCoExQJEUFLYq0QzgXwOwcPTM9fXfXfedVmY73snsJgjCxAHZrsFCWNMQcVXl8Mrs23/ddyBdr+Bf/4l/CMIvwLvpgE4/qh/8d+8N7SBjV5c882WMygWVPIAGqy554sr9kAs9hAglQXcbQaQyl2NJHxjTwG7/xebFnfMi/cvUqhoMhUraJSb+v8BdnOtMDdWt9XXUyDEPKFQpIh4EYRdaFsFokXyhKTjkesUezrDRUhhwdH58IjAowZGx5NQku+FBOaefug8diH3OFmP1k2M5oMFZlSqVak1x0OB4LDBWLrGdZIPR8BdsIOHV7KJdL2jYBAiW22nYhLyaQUllWspQrBCehjsUNfcl7CQIJaMjitVqr5F7R6w4EdLpnx/KoEliQiWSvJs+dgE4MHQE6yFyybzauQVEvKxYCHcVSUfM7PjiVJJQM6Oa1Lbz60isCPwQ9BK3cVrVWVdAQvbK7u7uYjobY2bkhRpngJ5djGFOcqsxAHN9dYDoZ4NnBAdbXt7C5tY3Fggw2a3pMTEdjBVMJ8DHV17aRSsdpso8ePUKr2cK1qzu49+49/Pl//FO8/vobeOWVV+TPvASqnHeevlbHwXAyVJDR66++huOjYxwcHkj+S8qV9w0XBSixZh8sP8f7idebYJP/1u32sL6xiWqtoTnR73vePtUxksUlYGU/qzOfaR6UPIvd9H1th4FTlKIzkZh9sJQbM52X2++023jh7t33+lx5TXud2C/Kbth8oaBrpvCrNFOk40qjS2DtumRjDQVamWmy9rGvluFQnJ9tZrQffp6LAV7AMCZP79tYbWnm1WoZViaHg4MD3dtZBYPlkUJaUuwIAd59cE9e8Gq1hkXAflmIVSVL//Tprv63ubqCF164C6qTOSb2o4aRh9m4j9Cf4+Huu0qwXl3dxK1bd5DJFmBlCrp/mbr8+NFTqRp4b3jeGH4Q4at/+BeYu7wruTDEn/3kcWoZ37I/uI8EqC574sn+kgksfwLJN+vyZ57sMZnA0ieQANUPf+RkVMOQnZsRcpk0Pv/5f4ogcFGuVAUEKb90PUednGS/nNlc4IUs5ZT9nYuFAAYkx2XoDh/Ms+gPyW5lMBwOY8lluMCEMk6m9RoWrHRaVSf0CHL7rIdhDBJ9hMVKQezbZfARgWrgR5L9ZtRXGu+LL4IpY0EpLNmwnFgrP/IR0OuZz6qzlME9BMEEUeyjTJtkGulNTKnGhqwaGT0+4B8eHQjMrDSbOhcxj0aEo/2naLfPFOhEwMjzKhTzYsXImvHPPHaynnz2JyhlkE8qTX/usUB0pVgDsTMBzMPdhwhCD9vrW9je2tb5kG1TQmy0gO/5GE4GOD05xmQ8xN07L6srk+CXwIkyah4vw7C4w/GgLcknk2zzAnITgbyVxgomo5FSeSmBJdgrlOmB9AUgv/2tb+FjH/tEXMcCCLju7+/jE29+QtJssqkEzemUoZobfo6gjCB9c2NT5/3g/n3cfekl2GJcKSQGzs7a2NraRJoS7fEolsZmsphOZ1pA2Ny6irnrwUobSj+mTJb1MvWVmpJ+eV/xusShSQTmvhYWyKQSMMo36szlD6ZEnPvktShXKigXyxhNxrDlSzUx6vfErJJFbzSaqjHiogqZVx4XQSrvDTLSlC5PGQplmepJ5b1OQOezFsfzJOONWVuysQYc/myk42CvfCYT97imgfFsLpB+xqCvYllpz1QbUJbd6Z0oZfrW7Vuq5AkXhpKS1aPL+3AyxMNH38PG1gZqtSYyVh6uu8DcnSKXtzAddfHsyQOct48lvb9yZQdXrt6EaeURpdLwAh/3H9zHwo/guT5m0wEcl723a/jd3/1DDMYuDIug+cP/fkn28PcnkADV5K5IJvCLP4EEqP7iX+PkDJMJIAGqH/5NQKDKShKGAxGofvELv46IrsUoxM2btzAaDwU2xCKNJ5K88qF/Y3NDIGU0oQS0jEIuqwdzA6bYTAKa6XQu4EXgR0Bo53N6cCcwQBCisbKiFNSYcYsrSAhiFpQig0zoVKDw+OgE85kvALOxtQWL4Nl1FYZE9otpq/wzgYSqYrwpfMeFnYklyAQm3CdZMAJI8sf83EydlHlEHgEYpcU2Hj58IHC+dfWaOlnDALCzafTOzzGdjdBut3H79otKq+Xxkv0jgFIo1MxFs9GSbJX+x07nVIFH7LQkwCoXq2IRHdfDg0cPcHyyD0qpb926JZavVCqLUeS8Ca4JgAjgnzy6jxfv3EE+V1JAkp0hMAslbybYUmrwuCemuVypC6gaRsyYMoVXwI41NZmcPsP6Es6WyJRAlTJn1s4oVddb4K//+q9RKhVw83YcrDSbTEk3KySJ1/7o6EgLFZVyVWD4T/7ka/jMZz+rHtHL2huH3Z9cwEjFXs9LSXCfntgIqtpJWRnMJiPUqpSGn6tzlosLBP6SZAOxX9qKWcxLVnYwHGKttYbz9jmePXuGq9d34kUSJu4alGMzLGoBO5eXNzWfNnB8fKzFF16Hy4AmSrtVfWNZug8EyE1W/hgCklGwkG858APYCliKJKvm//I8eTy8dwmied9l0qZmxHqaTncQ193k8qo0Wm22JJXPZfIYjNrq3d26ckWyX8AU6BX4nk4xGnZxfn6AdMZAq7WJSrkBz2UgmAekPJwePcWzJw/Flt++/QK2ruzASOeQSmdweHyKBe+ORaj7MVpE6PfPsdqqwJkH+N9++//EdBZgYTBDLUGqH/43bAJUn8eMk30mE3jeE0iA6vO+Asn+kwksYQIJUP3whxwn9RL0AHYa+OQn3xZwmDkTvPrqq2JLKePkw/moN1BSLetpdq5fFwiaOjOcHR/HlS/5PEzDlJeUKawMfylXq3HQje/Dysb9oWTIIp9yXQeUWhIYEjiRwbPSlkKEKGsVGIiAk+MTuPNAAUVMGV6EodJU6X8slgqMUsXp6Rlu3LguqTD/H9nftBKExwJbFFzOWV9SLGI6dy6YtIt6GYbnkAXNWDh49kzBTdvXdsS+Ul7KlNnJcKCwIFV/nJ3i2rUdSZkJRAh2PEpTvYV8kARLDFwyjUgsGIEVGTsm/oaRgVKlJunvs4M9RL6nWhJu5+Of+LjCgJRcTM9kRG/uHA/uv4P1tTUxYmQkyaRurK/B9T110lI+en6yB8tiJUxNfsYggkKQmHpLME2PsW3n5RW9DElizczDB/cvZMVN7ZPBToeHBzg7PxVDeefFOwLxWTsjsElwSPnu9evXxUDSA/zw4UNsbKyjUavrusVhRgYcZ6bzIdvNazwajhTAxZAuSmMpEeeixJh9tiYrhRhwNQEDlnhbyofKGqOLvlj+h1/e58kU9VoN/cEA7W5XQVBkmbPZnO4tstaU5HquK5CcikK4c3bC2pKk877p93pin9WzWqroWHiNGGTFmTFEaTqZyLPKnxGf/tB+D2vNdcyceSxBLlCGPpDHW/2xdlaLFFxI6PT6aDVXseANTOY+jLSoUClWMHeGOD45xPWbtyT59j3K2Ku6jxzXwXRID+s+6q2aGHrX8bVocn5yiEU0l/R3Np9oweTm7ReRK5ThuJQFp3FywgWVKVZXVzHoD3G4f4hKpYharYjReIp/9X/8HgaDOcI0hcgXfVAf/tdMsocfmEDCqCa3QzKBX/wJJED1F/8aJ2eYTCBhVJd0D0RRIJmlnTbwhS98HotgjvG4g0+++RZSVgqnZ11ESCH0QwXXsJaEEtKbN24oJXV37zH6/aEAVLVQUIUGGb1Gaw2lckUJsyGA2QUDSrDBABoCC8pDyYaKnXRdVEslBdRI2ptOq6Lm8PBEPk6ybJtbm5KQEnBxO5dhNwRPZHUZsJQt5cTAkRkjy0X2kRJhfp7bY+2KvJRRSseczWXgOZQ0zzAY9HF4fCzASfBIlpMg/PyciawlSWkpdaWvk2BA28pm0GyuKcyHwIIMc6fTRbVShONMJJWNvZohNjeuCPw+Oz5AvpjD+eEhpvMx+v2+QOmbb70lgJmzuUAww/HxEdr9Y6yvtrBSXyNBKe8k5aj7RwdYW98QYOyeHQicu26Ije0r8iNyO9PZRCAuDv5xVY1C6SrfSwBLTy99v5T4UrpMX+zhwT7Ozk4kfX355ZcvKncYIORj99EjNFqr2m86iiWvZFi50HDtypaYcP7/OLXX1gIAfyHNYKuBZMq8Dky/zahOxsdkOtKiBRdB2PPK8+GcVfNTZJIzvbZx1RAlwgyr0vUzUnj2ZE8sJllzell5Doz8JVPP8+M5EPwpoIsLD4UCcpkcTMNQzRLfQybT8eKkZtdx1MHK4ClWuBCcU1VQyBQxc2c6Rm8RwTKYJh1iPBnI353N2rANG61WS9ebx65aJEBMNu/LtbUN9HptLQodHDzBlas7qJRqqJRXkCuWBPopQe/1zjFS/2sepXwOjx7fR79zDss0lHDNXtWXX38Db779Wcy8UNea9ztfh4dHmIwmWGu1sLv7EPMZA6Ag33e718O/+Xd/gMFwhoBC++i/3Ucp+aXjVbqlvxKguvSRJztMJrD0Cfy3++269FEnO0wm8PwmkDCqy5k9H9hSZIVMA1/4/K8jY6dwfLqP69tbqNQrYujC0EDgBgoFYmotgS39f6ViHuPZFKPJTMyS71KKClTKFVzbua4U2+nUgev5qDZXVD3DehQ+hLMihKAgrgfJYToZwxSwSaHTa6u+pVip4/j4VNZ4yBYAACAASURBVNLKMAix0mgIBBF4EAjws5NJXH1CjyA/O5qNxayZZgqRH8C00+9V1Cg86aJblXJPpcq6c4S+h2f7e2ifn4rxrK80VIsS1/TUBFi4DwKbbqeD+/fu4e6du5LN8nwz+ZwClRj6RMkt58OaETLGvV5HzDLrQiqlusKWpq6DQiGHyaiP2XSCx48fy/fI/b300l11vRKEt9vnOO0c4up2DGpcypVzWQExJ3Axn7lCgrNxFwuPrFoKa5tX9XeWncF4OgEpRjKQM8dTuBTBKaXdZN5Ojo9VfUPmk8m/vWFXx85QqfOzY/mIb964KS8l2dz2eRvb17h9oFaqyn/KQKWUAWxvrCOrOqBQDCUZQnqQyd5xzs7cw2Q8ia+h7wuo0ivK3lN6Synl5rExhIsLIVvb20qcZko0WVnOlTwgQTevsx8ucLh/oEoXsr9kLfmL/94b9fTDU6/VY/kufc1GGrZJWXCoa+n7XDDpK3Aok43vR7KpZHZjhr8ofzIDrIzQQGgQdgKmnUMUGgKATOldRB7K5SLcqatzI3jlPljjxGTlXDaPyYT9qBWFKbFa6GD/CbY2t7Wok8tVYNq2FmzU+zqfxn5gAm0h/QWytoHJkMnLBmrVInKFImBY8HwD2SIl4YFAvD/3MBqPBbh5fclK8zrRN9vu9/Bvf/8r6PbGiIycfuaT1/InkADV5c882WMygWVPIAGqy554sr9kAs9hAglQXcbQDQFMPrSaloFf+ye/iumkJzbQ8+d44dZNsU22zeoMD7NpLJMla0Smi97KbD6HRZSSkFA9m5aFaqWqIBeCGwK5+dxBRE/l3NFJESSKcSNTywAehhxZKbiTiRJ62f/J7Tj+Qvsis+nOPcmLyZ5NJ/SvNvUwTtBKEEOgSnB31m1LskmWi0BVXaphIFBF4BKzsQHCRaRt5/M5SUNPTo4Eal6885L6KNXDaWbEKCpIx3cka6UEeDQYYDwe4trVa6jXGhhOJ5LUWmmCKIYBBZiOB7Ds2A9KJq6YrwhIBkGEhcHqkzQ8Zyp/Io/j3XfvyZu6slLH3RfvqJOzP+ji4GgfV7auKrGYoVbFQj7utO13UCZYnEzgjjsK+glTTFyuYG1jG+1uR15F7lv+ztDAAvH1oaz19PQEw9FIKb88Bn6eQJYLAQw2Gg4HmM8muHv3rpjQo4NjAXMyyOwWZagVQSEZy91HDwUsybjT0+pM5kpWJpMd0V+KAAf7R7oW62vr6jd1nXmcghuFsT85DHFyeqLkXh4jt9dcXY0Td2czAVhW8ZARXm2uYuY5eHjvXezsXNdCBmXF6mItVdRBaphxRY3Bbl96ZnM5LWzwftRih2kJkBOM25l40YIAmOfN+4NyXgLw45NjeUtJZ7Nqae5TVs4UYQepkAsdU5RLeW2H9wDDstQDbGYQ8mklMlAuV+SJ9hYLJfbuPn6ENfYCrzRRLNakWFAVlI5PtLl6d+kNrpZLGA47KBUILgN5f7mg4fkRopQJ02ai80wS7X63B3fmYO46KNeqyPO8HPpoPewfH+Frf/Jn6A1nQIqKAgLvn51VvGRz/6Fvqx/FXv7w594Pw/l+9vXjvjV/eD/vd5s/7nPv9xwToPrjrlDy78kEPvoTSIDqR/8aJmeQTODHTiABqj92RB/AG+IHYyMVSE76K//dZ1AuZgU6v3fvO/jYx94QCCBrRalsrxPXtTx9+lTg5tXXXoMXLARCKekk+0gARoDIP1MuSknl0dEx0hkLk8lUf09gQhaMYMyZuwIODPCZjgZiMilRJcDie8/aPTFPBDL8HL2BBKd8qOdDpvycoY+0APEcuRITVD2BHRMxm1er1jCZjkExJj/Dz3e7XQE2gpmMZaLdOReryQqaWr0psFnKl/VeAlR2u/JF5ovs8/7+UwyHI9whsC0U4y5MO69uWTKUh/uPkcmaoBeUbF2zuY5UKq5JIdgnI0r5LAEOgTmDk777zjuSI29urElGSrZ1MB7i9s0XkLULStZdBJ6Sgfn5ODTJR/voSVz5ky9gpbGOfJG+RU/pyQLQlhWn6Ya+sAmBDWW8tfrKe52pWSuuhmGSLY+PMlxKnlcbDZ03FyooySVI5UzpReaCBGdDXyv3sdpsUr0qyWkmnxVDSN+q681xeHSIrc0tSarpRSYLaKbT2hevG/2d9LHy9wSLZCdrKyuo1eu6VmkjDoaipJlS4Ie7u5iMBrpeBKfqbzUtSaZ5jXk85WoZs8lY1zKfjRc5eI19P0DKSL/nCYZh6n4aDYcK/uL5kblmfU7MyMagLmXxPl+IUaVxlPUw09kYq82qFjR4MqPREMVCWb7SLFl7SpdNsu1pBPq/C3z7299Eq9lEqViRVzaTy+v49YsJy8FCoVcMhaqUylqY8JwJIqUgG0hFEfyQ3tdYW035dBrAeDDUsUbsDCabSjmz72A2GqI/GuLf/ruvoDeYIUpRfcCrGt/TP8vr/QC9HwfyuP9lAdUf3Nf7OfbL2fy4c/hx/3653wSo/ix3W/LZZAIfjQkkQPWjcZ2So0wm8DNNIAGqP9P43teH43oaBs4sJA/80hd+HaUiAYuDfq8t0HDzxo66PbudLrLZgh6kKeklACVopNyVDFDsS8zg8OBQAHNlpYp8NqdQGTJIfICXpDJfVOAQw23qK3XJNeOH9FBgi/LgWqMq5oxM2NHBCTL0VaYMdWgynIasqyTLYusWAo/ZdMzKZYs5gUYlCV/0RDLAh3JI13eVlkogQmb08jXqd3F2diamt1iqwEhbAjrNxqoADF+DUV/sq5JjQx/j0RCPdh/p/ZtbV5SCaxAupNiJWcB83JdHdTIbi1Xc2rwK1yVrZyqNlsdN9SVl0gRSnFl/0JPc9+DZU7TWmvIajqYT3LzO4J0cogXl1XPMnSlCBU7lBZanw3OBv9F0ivXNK4zHQoG+U8uOQWMmI/aQMmiCfUquCVQJGm/dvq1E2grPO2XElULVEsaTkXyTlEr7rovWakvBVGS+z087qNUpibZ1Lbu9LibjkRhQekUJ0sim8upwfgRzBM0E5YVsXCNELyrBEplXsoFklfliWi73qcTmYgmN1ZZmwwUS/t1KfUXBRt1BX8CS8yMY57WnN7heXxHjOhz1USoWMR72JTX31atrCKhTat7pdlT5Q7C+CFg/E9ce8dqQsU+lGMEV1x6dnpxLxn315g2lWROMLzwPgK/6oNYaF13IwqcknWZwEmXK7Bgm88z7OJPJi/H2ZmM8fPQA5WJRQVgEq5Qicw782XJcLtLkMXe5EMFUbh/5bFY/n4HrwDQZDDbVz2Kvx55XA4HvSrLMtOtKuYb2YKCfldZaCyeHB4qvzhby+J/+5/9FjKrnx13AHwSj+n6ZxB/3hfR+QONPA2aXeXw/7hz573/0R3+UPMO+n0El70km8BGeQPJD/hG+eMmhJxN4vxP4sIDq+3kg+lHH+H5WzH/4c+/nM+/nPT/Ndt/PnPlgzQdyRJSEGvjyb3yJmFO1IQSVjx7cx4sv3MDG5ja2trawt/cMpp1FsVSGM/eRtmzYdlZgjEwXQdHW9iZOz05RzuUkuU0hwtMnT99jMwkGCWbImBJ4ENwRYPABnz2WDNiprNCz6ArQkAFLRYYkpwwkqtbrccXNxYtdpQRBK+UKhoM+MqWCwoIIppu1moASATc/Q3aU7JYbODo/Slzpj5wOGWjUk7TTZDpsqfieFDMOZmJHaCzXtSjZ9VwdL/+OXsRStSKwp6CnIBLYyZgpnBztI22n4bguiuw4zZUkoyaYJStK0M1j4zz4l5R19kc97O3uIowCscDXb95Gs96U19FnIFUq1N93BvRhUlo8R8aMBEaZ2uuHEdY2txUcxeoV9tDyHAj8yaQyVXd//5nqYLa2r+gakHEm+MoUSyjQ2zoZKoiJIOnx7q62fePmTeQpnyWAI5MX5yZJvs36FyYwj0djbGxu6spwzn2BxJy25U4466rAsXpcXU/eWS5Q8BoRIBPcEnDyuhPFzh0P1VpNjL7AfRjLxOnDZAVOXGvEuh4mNOdQyBV1HzruTAfnB57kuZfBW2QZWaJ0CVS5UMMKJHpUmVTN8xGDPp+KDeY9w8+S0Q2MULJlstjsqc1aFuazEUajLorFPOq1agx2LVsdpmRm84WSQDYXABjkNBqOUSrn8Z//7/+Ene1tnRN/BlfqDVzbuQaPtTLuIg4eS9EXnUdKgJ9nyLAsB5VCFr7SiVPyvnJxiH8+PjnSLLR4lKK317gIyTIwGnRwcHSMr3z1j9DuTgAj+4Gwqe/nOyZ5z9+dQAJUkzsimcAv/gQSoPqLf42TM0wm8L5Tfy+B5/tZbedYfxRQ/UnA4uV73w/g/Um2+5Nc8h/c7vs5jn9o2wolSsWevF/7p7+KJoNpfPpSM3j3wfdwdvRUftBr12+iVK7Cp7QwRfDlwzJz8sMV8lkBKTJmfDBnUqplpBCFAfae7AoAzBxH/atKRA2gyhV+lu5WgoRypYRhv6/Apm63DTNDEGxLDsogHno3XW+h/VOCKt+lEUtxKVHNXgDIWrMh2azreSjn8vJ9Slp60cVJhozMIhlGgk1+fpMAhHLgThd21tYDPsEJQTX/ngwkU34nk6GOn32qm+tbArC5fAEBOzUvuly5PzK4414HmYypY+T5n3d6uLK1g8FoIsDBztBSsazjEyBJEajmVIfjSgo8FMNKL+Vac03MHGtmuIgQRK5Y2lKxjoCAKGNeeHUJcsiuLcRKcptZOyt/a9oylIDMMCyCSu6L8GcwGML3AmxvbmOV3tb2GZzpWDUrDDtici4ltwWl6ppwZxPNx87mNeNmo4mHjx6qXojMsDy9rivASH+tr2ocC0X6NrXAYCh4imCRgF/SX+dvrw/vVd7fZIQ73R5sBmXl8wKM/Hv6nikPN+xYrsvz4z7F6Fu2gohoRKV3lpP35mPtl6COXlFKr+m7pnyYQV/Xrl0Tg86O1IpCr/y41ofHZpAdncOPIqTT8YIFGVWGMhHZ+94MznyMtWZDCxJM+CUAZ59wsViWDJwMcZxAnEaabPZ8gt2H38ONnZ2LMLAZzs/OUamWkSuUUCgRmNeQy5fEArOOiQsvlTLTjtm1ykWkCeq1puTLlKBzHjM3XvDIWOyPDaQ6sM20FjaePd3FYDLGX/7lX+Hp/ilSyLIt+Sf5ykne+wFMgPdvIv39AAaZbCKZwM/5BBKg+nN+gZLDSybwQUzgS1/60o99krqUf14+3P6soO2DOO5lbOMnAcv/0PHE8wsl0aTM8XOf+xyaTQLVAGGwkAS4d76Pk9NjrKyu6+G7ubqmqpPW2qaSbBkSww7WRjOWaDIl1bJMLFwHZ6dHCs0h6K03Y1ZQITSURTJgSCE4vtjIXM6WpJHgicxi2jLVFXp2eiakx+qRcrWGDLtNJV914Lhzdb0eHR3i3Xe+q37XVz72uqS9fBUzWcku+WfKK1knQzBNqSqDg+ifVB9rriCgSX6QrK6qXry4izMGqwZcz9G+PJceRx5jDnPHietRSiWF/fD8+YvAKHRdBeDwc5TItnt9FAsVGIYtBjqTs8G0HbKwccBPKBaO3t3pmOxiJOmtlbWRs7Mxc2qZGA27qrZhNy23xUUDAttsLot02hYAp390PuXxZsV4MtCHNTw08io4yXMkaSWzSYDH9zXqqzhr9xGEHqJFgHK5IJBFVrVULAkwUSyaDhcC/maGTOlMiwn0qvqLADOHTCYZ1wUq5bJAI99L/yRTgOkRpYeSQVYEbbquVlqAmAsPvAacHT2+9JEyfIiMofzISOHk5ET1PzxehTSFkTyz3A7ZVbKtlMgSXPMcuUjgM8wql4PP+9kL5N3km7gPsqvy77K2aO7qXuG58norZZhAdT6Dx0Rr39V+KfUe9ocYD4coFViV5KBeLsHOUZ5LWTg7ZD0tDvBnIy1J+gKu5yKfzcAwI3zv29/AxnpLydZkwXn+ZPTZv3t15zaaq+vqRyX7zqAlXdsUQfowBsxpgn0b48lE3bN8KBrzHsjkEC5SUh1QCsw0awLjMHCwf3SI//Cn/xHt9gRhZKn+KXktdwL879NXv/rV5Bl2uWNP9pZMYOkTSH7Ilz7yZIfJBJY/gZ83oPqDoPiDnMZPw7p+4McSMnwI+Nznfg1ZPtR7gUBFNmej1zlVxUq/10Mml5N0s9FooVKrwc4W4E4dsUPtXlfAj0E4BKdHh4cCeiu1epxuWqkIFDFhN0OJbBiKPaV0uNfrK32YlTIEBmS7Aj+AYaVViULwR/axXK3DtLJiCmPfnyWQQlCy//QJVpi8WqEEeY619XU447F8lfTNUuJ72Z/I+VF6S6ZPjDLBQDYrcMqKFSuTwWg4EEPH/bBDlQCbAJyVIQSWPG4GD1FiS/8fw5AIlAiKCB64TSttwGBwkjeHnWE4T4goMuQ9HJO1tDKaM4OOuE3+KhRjie9g0FOQD7ftzOaaO8OHprM4cZlgzLKzCOi9pITasnR+BGA8DwK7VJSS95bHSHCbttIC5jxHglAmL8sPGi5QKpQxmc8FmAk0s7YpEEf5LP2jlUoZKaYzX/wXmAnGg1E837i6x5ekmX5ivqfTo6fZ1p95fNwfz5WMI2fBGRCgkamlB5agmWwy90kpdyZL6ThUdUNZb+xTjeW4ChsyDLGU3K98w2SWczkx0WTKU+lI9TPpMNRiA9lHbo8Hmc3ldd3JVnN7nseqlvjEBPaiUCxvvF1mJRPkugo9krza99HrdrC1sQYzzfClOdbXtgQq2aXLxRf5h0cjJS9f9qoaqQU8d4yH97+Ha1euwjRSCCiPT5sIFpGqlghqLSuHRnMdhWJFgH1jfUPdqvRXs7uY1+dSdk3JNI9RC0ZWRmw6/a1cHOK9yJ8RypS/+/1v4it/9O8xHgMuFwqMv5XPf5DfZ8m2/uEJJNLf5A5JJvCLP4EEqP7iX+PkDJMJ4P0A1WRMP9sE+IDLjtQMjamY4h//48+isbKKer2Fg5Mj5POseWEVhoecZUlmSGZoPOYDeITGSkN+Vf7ikzMB2mw2lmeRybkba5tYW9vQQ3ipUlHdipUCpmPKMU0Y5oVvNJtTOBG9dvx7AgGCZEoa+/2BTpIMaq1BVpehP3GdB4FKIZuVJ/HwcF+MY21tDaPhBI3Giva1iAJEC8qQU+gPBmIs+bBPJpMAotM9F6hTQBPDf5jQysAjVppYNo6Oj3Dz+o72QdBWzNKnacALKCFlsu4ElXpNoIaAj2iIfaCNxqrmxmRVx52IoSRrZ1kZsV6ZDEOrfAFLyoc5U/lnPfoT6V2lJDgDM5PR+RMsEujz/QTPlAzzmPPZgro32cXJa3LpqaT3Ut2irP+JgHKxIGAYy2oLsZQWEYZMWl7EoUGewxCslVjGTEa4WICRJjCP2XXud+EGSmtWyBTTe5nGnCZ4DFAsl8QyM52YHa3lCgOGFvCducJ9JK11XYFVl+CadSxhSuD/Mg1aZtkUtCBB6SyvCeXh8q7OKd+NE6gJgMmqchs8XjK2vKa8tqyXmTElN1og8kOdb8owEUbAjAxvOq3501NLRpwhRty+vMymrVmQCeWMdf4I5J1mNc2TJ0/l82UPLr3daSOFzY31eAHGzmlBZjycYGGkkZVf1Zd8nCoA9qE+23sXj+5/D3du3pHc1wkYLGVi6kRakBiP25jPfKRtG7XqiljVYrFwcb+TRSYjHei6ETxzQYfhS6ZpI/AWaLc72L5yDblyRfcNz2MynqLbeYZ//W9+F45bgocARkR+PHmc+tm+QX/yTydA9SefWfKJZAIftQkk36wftSuWHG8ygZ9iAglQ/SmG9hN/hL4/E3IvBiN8/gv/BK3VDZhmDm4YYDLui7UjOEpTKJlOKejm3r3v6wGf4JRySobtEMQxgZQPz1tbV/SATIaRXkTKhU87bYEMZzwCA0fJwu09O8T29haCiI/MEYaDnqS3fKinhJOvhw8eYX19Q7LYTK6k4JtauarUVgIQgknW0+ztPcHx0SE+8clPImPHAAuBpwd6PvDzOJk43B/0dZwEN0rD7ffE4FK+Op1PxKayi5TgLXBi4Mxt9bsdgbet7Q0EXsyYUZbKBFrDMsX40rs6m0wEhJjoShaWDFm+EAMogjElLQeARWCZAmqVFRweHIjdpERY78/lsFKv4bx9Js+pQqcuEmsJPPki08xeU4Irglim8NIXSrYxBuHscw0xITilM3QRCOzTU0oAyBRbnj99pZTIEiQzCCrNBOdgIVkq2UmeP32alA57lAxbWYFyymERGrpWkjqHkcKbyCznMlnJsTc21/QZJhWLbeV94nraRyp1WY1kqHOUqbiXPmLOiYFCBLcEvjweztS8WMTg73kupm0pqCqfKWhunBnnwXuQlTi8L2YjdtOuaLGEXmIy0wR73CZZccp7VR2zYEdpTteTCc6sUuLCAxlJ159jNp6hPRjqvuH2CFSnk5Fk1y+//BIizi6dRr5UElCNTAs5m4xyJpZKs1rId7G/dw9Hh3t44daLmulk2leScSrNnlcTrjtBPlvCWbtDIhpTx0PGNMVIExRzEYOLHwwD48IBz4WzoKd6PJrii1/8MoxMDkba1j1DlrrX7cKZtfHbv/0vMfdK8KM4fTp5LX8CCVBd/syTPSYTWPYEEqC67Ikn+0sm8BwmkADVZQx9gVTKlpctnXbxz/7Zb4ixpMXTDQKxevQ38mG+VizFEsMLCSd9kAy8obyS0kp2l9Iz2um05QMlKOHDOVlDZ+4gWyjCnZA9MhTsQ5TGJF+Bs1RKib22HYMkImDKgvkQTgkx30NgV6zUEUVpRMECjWZD26WfkiCQtS6eM8PNuy9hETDx1UUxm8F4OsLp0RlK5ZpCoY6PjgWgyMZOZ1N5/i57Nwmgev2+PKf0qTqTmQAgZcIL37tgI/OYTyeSVrJDludI5E2wRkAiAGxSThrLb5kkTCYwDmE6VYot2cd6rY7J3EW1FP+Z4T+lUlzVQhDnE2gtFjAzlmbMeRLcU5rLgCkeF6+FQqUu+mQZKsR9LXyykilY2YyOmUFCDJsiU0hGl0CW4IZSUlUGFQr6PeWukkJzxojEwvIYWGXCpGEyxGQcKc1dW1sTMCfwo3yX5yCgGYUIfD8OdwocRL4HO2vREozJZKRAo5TBZN+JPM+TyRyrzXUYJhOfAwwnE82C3lf6RTVXZy6JMn2tZBD5b5xnfzSQ13k4GOrcqqWK9stzGk8piY3eqznieQX+QoFDPFYuWkwdsqBMwIXOYTKdipXmogHBshYE2m2MxzFAvX77RV0DKgd47y58R4s8OzvXcHJ4onNjyFQ+V8CTg32UCIovPMBc1Oj3O9h99F01ql67ci0OZFpMUBZDzWuT10INr7/nhxhNY38z910qxECeCwzz2Ux9uzxGzoT/znnQG0u2N20XkMsV1f0bIsB8PEEUjvDP//n/Cs+vIORiSRKmtIwv2L+3jwSoPpexJztNJrDUCSRAdanjTnaWTOD5TCABqsuYO6W/aSX0hosx/of/8bdQrzXguRGidArT6TiWFJLRCiP1MhKM8aGeQIZySAIFz/WU3kpwmEqnJH0lWzQnQMpk9EhM3xyrSOhPFdOTjllMI0NWaYrJaIgMk1Mp6WS1iOcK9Az6A4EnAaJSDTPHUz8rAQlZP28+U68ok1BnkzFWt7ZhgPJNVsW4uHfvHroXnZmf+tRntC2yZDxmypgJsAnUeMysUen2uzqGnZ0dHR/BK32Gw15PgVMEKeprzeWUNktQRTDqXPRwEsRxRtHCV+8qezJ5PmSWJZM1DZyfn4jpMu2CqknozyT7TGA7Go8EYjv9tuSt7LhlUm82XxCDy+1cAlWCSPoax6ORemFdzxfrW6nVQQ8pe2rJYp8cnyDyfFy9uiOWUOCax8QAoFQKg2FfbCJDngh6GHrF9/B4a/SmplICqgSDDHWiJFbhR46L9Y312G9cKOqGJaNKFpGAazDswZ/P0Omdx4FKUQx6m806isUc6tUGRuM5giBCKm0jUA+pIW9n7gKYcTFB94QYW1PAkkCTwJ2sKc+b8yWgK16kJxOgsvpF9yOPfTzB8fGRPkOZtTt3sUilFOa1trqhhRGC3XanLXDL60ewTRaf+ybj2dzchDOfa+Hm7PxUPbdh4KOYz0r6O+gNdZ/bmbwA65T3exCKQSZjT8aXoWWHRw/ROTvD3RfuyGsaLCaS2AcMK4aFWm0l7iZmvVAm7gvmfPNkZp2YmSbLzL/jYohkzxEZVgZfBWg0msjYRaStDDwGY9F/DuBg/z7+1e/873DmRUSGheCCmV/Gt0yyj7+dQAJUk7shmcAv/gQSoPqLf42TM0wmkHhUl3IPkL20FHZj2z5+6ZfewCsvv4HDw1PUVhtwnalYGj7QV4tFVMoVATOCCT4wk90is8RgFgKCYMFQJksSWndGxsdT8iuBKQFGu9tTnyQf/tl5OXU9pbhye532Oey0gWw+TnGlFJMP330FLUVxJUqurNAYJsoSTDDkKPQJgBfo9TuYjEbY2r4G04zB8GnnXIzp4eEhhsMRPvPpT6OQKWA46sepr+xGtYyLepAKolSEB/fflcf2N3/rt3QcTIBl8vD+/h4QxbJchvoQFKyvrwukEizQazmaTgQUKcWN35tFpVJHPl8U6yxWL6CvdYC0mYKdLaJYKMsrqLRb+k0paTVNpQgPx304szH29w8EeOsrDWxtb4uN5vkTpBJcsx/1yZMnuHHjhoKUDo+O5cd8++1fkr9xOBzj0bv39O/0DPN4L7theZuJnex3NRcyxTvXrgsY0p9LoFutVCThJTAeT2eor8SeXHqNKQUn+02gexlWReaVPlEudIwHXYVtIRViPhtiOBjIf0xAxbn0+gT2vE9S6A3GAuKtzXXdOzw/HisXKza3NvVv3E9cPUOGdqjAqV6HjHMWG611gVEuLnDBwLLTksTyoYFAlv2+nW4XL7/8mmTFXCzhHJ48fnLB/nuaK33H1WpFCxWsQjJSpqTwHR2uPwAAIABJREFU7MxV+JLPpOs0Ot0zZDM2NtfXVFtDltZfRCiXq+iNhqjRJ8oU5IgJ04bqivb27uFgj9LfF+JwLoMLGhkpG/K5CqxMTnPpD0YIwkjSe3X2IsR0OJLflWxosVSC6ziSwHNOfIkNNwzYdh7ZfAlWlvLeEJN+H73uM/zO7/xrOPMCPPYnU3+fvJY+gQSoLn3kyQ6TCSx9AglQXfrIkx0mE1j+BBJGdRkzjz2qZoqhKy4+85m3cPvWHdWv+GBPJL1vbTSaTdTK5dgLeMHEEBAQr5LxIhPGB/JqoSIWi/LIs9NjARLWm8zlp3NVnyKJpx+gWKmJCet1B0qOJcM2HQ0F6MaTkcDP6cmJwCqrPgiYQgIGP0CryU7TiR70Z6Mh6itVHB4doHN2ijsvv4q0wfRTH1EaqNWqGI2GePp0D8w6atZWsLa+KvBJJpUMJxlLso/0lDJcief24ot3BZb5Yi0KU15XV1vqIHVmDKfpKiGWUl4yoI8ePRQgqdTrAkqUar77/XsKUHrjYx8TOKeMtKDzGyjd9+nTZ/Iq2tkcZs5c23FmrMlBLLEuFjAanuPho11YaRs3b9+GZcZJv2QJPSxQLhWRChf45je/gRs7t8AeWfZofuMb38Arr76mc6SE9vRoH3tP9vDKq6/Im8lzJKBWIE/A3lwbT/b3cXvnumZxenqO1eaqqonIjpdKsb+XUmW+yGiTcdx79gTFfF6LGLzufA/9pUYUIcdFh8BDY6UOA0zqZbXNVOCqXm/C9Qj+Ijge/81Evz9CsVqVj1ayZ9MU0CSDW63xHinqXHjclOi2u+dYLDwtZty9+xLqlbh6iKyt5pdniNJFUFPawO6TXS103LhxK5ZZuz5mU0cduWSrec98//vfl5T8rbfeQrfTUd1SqVbHfMYFkdiHquqbaKEaoUI+p0onglnO1GZPb9rGWbeLUq6gWXEulADT83188lT39872DkwmEUcOdna2EYVpLldogaFQLMENIsxmTO+1xeSmUuyEpe82RJGBUoCOj/JpJgLzOMnaxunIwMrKKgrFIiazKULPxf7Te/i/vvY1jMcZpCwLi4RRXcYX7N/bRwJUn8vYk50mE1jqBBKgutRxJztLJvB8JpAA1WXMPWZUI/WMLvDWW69jrbUB2y5gNJsiiphaC1y9ehXwmXgUszDFQgFIRXooJuM49115FydixLIoEczNp3rgJ8tKwMsH7WptFWfnHUIWZLNFPdyToSpRQqsuzUDsKJk5006rR3TYHwnQUn5pU7bpBaqhuaxMmY4GAmvD8QDvfPtbePHOy6hUVhQe60WURs4FjB8/foxctoCMaaPVaug4CQIY+rO5uSFZK4OXTk9P5L1lom5rtSXGkOBndZUhRGQKF2J3CTwouWUCbuj7eLK3j63tLdX23H/0CLVqBd12+73Am7svvaR6GYIdymPpS+y0zzTPZmNVSbY2E4znMdvJih16JTudI7zzzncV1nT79l2kzYx+zxlNfQYi2fCnM/z5n/85Xnz5JbTW1rVP/vr2t76DX/rkJwXov/lf/0Yy2Vdeeg3b29sK7qHkl58nc0jg3x72FWy0vb6BqapSQgUSKUCoUY/Ds9w42IgSYlbocI70siroyPPVfatUXfYdpUKcHu9jtbGCajmP6WyIcOHj9LyLbL6CXK4k2TNBaqFQwUn7XMfCcyPAJrvMe4zhXa3VdVy7ek2gmsFNZBS5qEBGmbLd7e0rGNIvncvH3bdG6kKGzFRoR8d3cHigz66trykIigsNBO0Mnoo9xlPs7+/rnr516zZm06k+O2Zg1ZDXrKwQMVbKePMpPJeLKLaClXhd+W/jKaXMC9x84Q4Onu7FFT/0u4ahqp5yeVP33PVrL+g+K1cJYj10O33Uqg0YpolcroDzTl8LEmSKLTOuyYk9yUxopic8uOh/ncep3DkuPAy1gMJ/o3SaadzlUhXu3MfxwX38+6/9MTq9ED6DsFIExsnj1DK+ZX9wHwlQXfbEk/0lE1j+BJJv1uXPPNljMoGlTyABqssYeQxUycgVC8Cbb7+BRr0lAEGgulg42NzcxmAwQLVIGWP89Uumj+CRIDDwPZg5Siht9M66CiNqNVfEptHPyYf51moDszklqgQyoUKR8oUy1bECZJTyBj5TeJl6G8ReTjutsKSzk/OYyTItlKp1eTXjLlNyShGiIAaj7Co92t9Ha20T9fqq5MR+FGI46slHe3Z6Lqnn6kpDx0wgx0Aihuny9wStBN+dTkeeQobSkMXstDvyk5LRE0Ajy8r6FMYSh5HqTnpnbWSLBYHWtG1hOJ1wU+o7ZXhTt9fGm2+9KVmtvIUO62UmCJyZpKvbW1fV88l+TwYhEXgQbJC9NtMLSVP39g7wxuufQKFQxtxxBWJL1SpGkxEGvQ4O9vfRbK2JnV5ttgSWyBTH9Sshvv7//JXktuzdfOvNtwV2yKZSwqtqmWIRsyCQnJQAhjU8Maim3DQFO2NpfvSSclaz8RjDYV8VRY7DRY1IIJMhW0G4QJu+2pyNQe8cqyt1hAsH1WpBIVH7x5xX8wLwU3keIUX2tNfT4gD9z6nI0KKA5N/9vo5z+8r2hfTXk+zc8XiPLgTOGOBVLpYFrAl0GTbEwCym90qebpk4Pz/TAsf2latorrRwfHyKZqMlEEtQzGv7+PGupLb0Y4txZ72L6no8vYfzJXgNPAezyRCt1aak0KyMMdm76y9UvxOEQI7+bPa1qrvWRug5GI476HS6uLJ1A/X6CiYThnflYJnsPGW/MNOZ+fmU/peLF0wL5nny+AiqKZ/nokC325P0nPdUpcqFj7bu4ceP7sP1FiiUKlipN6UwGA1O8Hu//3s4OXOwMEOkGDkt53DyWuYEEqC6zGkn+0om8HwmkADV5zP3ZK/JBJY6gQSofvjjFu6kry0VIZdJ41Offhs1MlpII22bGE/HuHL1GhZBpD5I27YEEBh0VC4XBTIps6SvlO8h25YvFvRgHjAR1YjgeXP4zhSWlUaUYgpwpLCfdDqrwJ/xcCwvJxNhS+UcZlN6T5k8HEhiSU8jgUG1UochoETAZArMUKpbyMcJtkz/3Xv6GCurBBgV1cPQy8cHf9938ejhQyUKZ7MF3LixA4NCS4YKsWt1wYTXSDJR+hgJtjbW1jCdzXB2fIKVRkMMlcn6EFbMIELWti/kzGn0uz1VszBgiYCTYTeUlvoLspEOnu3tyYu7tb2pRNfQDwVWup1j2JaFWn1FsmJ6fRnwxPcwzIey11ariU6vg0cPd5HPl3D9+g1YmazYYUp8CWYJ/t69dw9rm9tora4q8Ihgkn5Zss/9YR8PHtwXK8zZUcabiiIl4NqWrX5ZpebWajg5PUGpyH8ngHfFnHJbBGgEYIYZy2pHg7jftlarC9wScDNVmS9WzbD2h3Lu3vkp0ib3RS8z0O6eYT6P0Fq/JtDF4xlP2Feafi+oi0FIBP18Kfn5+EiMOhdKKAGntJWAmyw9QSnnSxDLYygwhInhSqYZV8IsQvl26ZXmgkuv1xX7utpcE4jlesd4Eqc4M7yKc+LCxpUrV7Rvvqbzmbpc6Rmlt5WLF/VaFWcnh9jaXkMhz25cAtWMWl8ZDsWO1zRLnSjVLZUUrjWfTWCkQ5ydnOLK9o7m7Tjs5+Vn6UU15M1lLyrvI2cyFfOZTuOidmeu+4z3ARljx6XMl1U7AUzWCi14PyzwbO8xTk7PJa/f2bmJ0AcWwQi//wd/gCdPBwhS1DTwlfhUP/xv2b+7hwSoLnviyf6SCSx/AglQXf7Mkz0mE1j6BBKg+uGPPOSD/kUaaalQwNtvvym/IcEn2U2Dv9IWrAvWjQ/n7nyObvcc2Sw7MR2xhpViQZUXleqKHrg7vR4qpQI8b4ZCgXLWCaLAx2ziwPEXKFXJZNpYaaxiPp0JrHR7Z3D5/nwJmUxBMlWCm063Lbkn5a6eD6xvbMkLyARU9nsSqLAWZ9zri82tNmto1tdg2Mw6hdhXBi11zk/kfez2R2LKttY2LuSTUMCRlbHks93b39O5bW1u4fDgmcBLsVBCnlUq4ylMO6MgHdsyBBIJZsjo0efITk/KeCk1joxI6bAE7UwUJiNGlpYgkqCUbPHB/mMlvhIPNVaaAsjsn+UCAAEiZbVEd5SOfv2/fh22lcHLr74qpoznzfRfykd9ZybpbiZfjPtBM7b2S5Cfsy39W2ik0VhdUafmeDzC1vq6WDkCTcphOcvRcKCZEJSqnuYitCruw419rTN3irQRHxNDh7Y2tuX7ZNhSrV7RdeK15Z8zVhp7Tx4hiihFzYrdbXc76PcmuH3rrgKOKD9mhyu9ztPJVPvh/gkOKcHl3B48eCAgWiGrr+oeLj4sxPQyOZdANpPlQgHrexbIWrYAeMpgXy4XTAz9GvT78glT+ksmkiBWMnMm5LJOKJXC7qNdnfslUL2cM+dSWqmpeiYVmVgEnjyqKyu8Xy2kU6GSetmT6y1CyYoXARlxU+xupVyKE4pTCww6bcmvyaByUYJJ1pRiqz/YMASq5U2dTpmFJJ9pFAZIpSPdo1yISactzN24R5XSbMqdZ5Qjex4WYYBer4/T8zZW1zaw1mjBdYf46h9+BU+ejBhcfCmO+PC/ZJI9/J0JJEA1uSGSCfziTyABqr/41zg5w2QCServEu4BMo4MhWFtRrlQwK/+6q+ILaxUynEybC4rySIf5PnAnkmzs3GOyXiIs9MThKBfMSXmJ1ssIlegJ64iGaeZslCv1fTgXMpncHTwBFYur97MAkGf40miWszl497LCUGSK+Y0RebVc8Wy8qGdjCkrU1aaa2LTCELi2hJLklMGOA07PTGZVi4juePUcVCr1jAeDgRWpuMBms1VdNT7WkCrvoJMNie2ld5Eyje5n729pwKUBEFkjiMCzGYTrr9AIVsSKKOncLXZUMgP57L3bA/ra+sCmuwoJYjyFp4qURhMdHR0pMqWSjUGcnEPqInvv/Mtsbln523cunkbzdWmgAoBG0GWQnhSkYDr17/+dXkXX3n1VTHSBCKUgFqGJekvPxem2Odq687h3Ak+GZR1eHiE67dug2WmB/sHODx8hs9+6tOoCPAaYhQZ8tQf9OTLvEzO5TZarZbOkf5UAvNFRB9xDGzJQkYBYJqWQBKMEOutDfW2ZrK26oK65yeoVstotdZgZkz8l7/+L7h+7RY2Nq7oHrvsX6VvlyCSTCoDk5hKS7kugdi3v/UteUZLZTKTKUwnMwxHY6yuNsTcnpydSMJ95cpVsYoZyxZAZKesJN2ahysW9vzsDFevXZP0+fTkVF5kO5NT8BKZ+3v33hWrefXKVaU67+7u4tn+M9y9cxfV5orkuASh0SKEbVKC7qmqZuE5WqyhjJksKL23RIPqACazG3gYMe2ZtPLCx9bWhjzaizDCaDJDqRSrCLhAFISO2PCnu7vwvEB+Yd7DqjQyyaiW0WisolytCZhzYYTyZUqdCbJnMwJi4OGjx5KmX9u+BtsK8Ad/8Ic4PHJU3SN6O3ktfQIJUF36yJMdJhNY+gQSoLr0kSc7TCaw/AkkjOpyZk62i9LfUj6PL33x8wKG7CCNQ5FK6tYkCCKgGQ2H6oU8OjxQr2aK0l7XUeooH5TXt7bRam6g0VxFxmJdiQnbzMK0DXRO9hGmUvDDUDUeZPgoW0wtQvWhssqkWqvAQFqsFI+DfkMm7pKRajbWBShKlaoYONa3MJyIGkb2dZ4fn4r9bKy3JF2uN5uSKbPrkv2Y3fYZ7t55Ee1eH0+fPsWNqzsCBWSi0kYKCzABOcR333lHAOX69R3sPryv897c3BSDNZxMlHxMySkBLntEyc6yzmZjc+OinzQl2SbnMXdnAtX898vqFoI8SolH/RHGo2FcHzKdigm9eeummFC+N/5lYDQd4+z0NP79aISNzS0USmVJiUejiWpkZsM4JTmdzQjQ26Yt4Eiw/eThrvywL9x9Gbl8Vkz0n/3pn+D1l19VVyxDsAjoCNQODp4pkZc1MGTu9g/28dnPfPY9Bpv3AcOBDJPdpGOlymLB/yQbOD49UJIxPasMKCILzoqis/Nj+AyIymYUZvT666+jWlkRqCIQXltf133FWhhW7NBPutZaQxCGcDxHQJNeW4JnhilNRlN4BGaSDI/khSbIjWW6kfZP+fTCi73OCnay2bnqqLLm/rvvSnLLuiJu+6WXXhGrzG0QOO/t7el+v3Xrlj5Pj/F5+xwff/NjYkwtiwsRAbrn52g2qjBSC6w0qkiFIfyQt6MBO0v/r4/xcCIZr+95+hnzFw5SQVxRtFKv6pwyOYZG+ej2B2LHyZr6wQzPHj/S8TabayjkSjpW+aPTaVUE8V5g8NWV7as4PTvXzKxMRgnBlIJ7gYeZ4+Dx7mNkrQzWVkv4D3/259h7MkZocdEhAarL+Yb9u3tJgOrzmHqyz2QCy51AAlSXO+9kb8kEnssEEqC6jLETDIUgLVYrF/HFL3we7c4Z1jbWJE2kX3TuTPUAn45SCrWhx48P9TvXr8lbytoa1l0wvOf49EgBL7dv39FDNJ+rZxNX7Fq/R7AF5Aol+BehTDxDxrnQVzkeDxX6wwAj31ugUi5iOhvj9PxUFSYb65uYzFyULsJj6KlkAiqZvkXk43j/UL67WquJRq2pMCgxngTChSzm04m8mSS8Tk5OUcrmBLronaVUluCL7NTJ8TFWVhpiAcejAVyHNTFF5HNFuAFZNIIBBvXEXbL0CtKzWK5Q8hozmpT1FkpFeWTpNWVAE2WpDCySnDeiXNnB/t6BfJ3s5dzff4Zbt28L+PI4COSGo6HkvZw538dkYHoU1zc39XuCTrK3qcBXxycrhWpVJh5HCryaTEcYtNmPOsDWlevIlxgqdYqTkyM40xneeO0N8KIooCefw8npIfr9njphySTeunlL1Tr0WbKqh7Jk+iFH06GY19VWCzk7L6aVNUZkpnldcoWiFhHCIMDxyaHOhTJXsu0LRGiftZW0zIReBkcRdHIbBPSUKd+9e1e+Ui5kcKbf+9731KP6+muv4/TkTNU8EZcjTFbPeErRZd8pZ8cgKM5l/9mBgD/nRxBPhpIAlkD1+o0bOmfeJ9zveDrSogY9ygR27OclgOaLiyIM9KqtVJEy6RfNaCEkl7XgzEYoFjJK3K1VKugNRsjmCshkyU4PdC/z87yeTDu2syZmw4GuK5OQuT87U0CGDC11DSHvFwcPH30f/X5HC0XbV66jWl7RQgmZVZvpvuORgKrY3Ytu2WK5KqbbdTw47gRp0xD4v3//XYYvo7Vawh9/7Wvo9Qx4Ee/MJEhpGd+wP7yPBKg+j6kn+0wmsNwJJEB1ufNO9pZM4LlM4IMCqpIt/sArTov9aL0+vHMg+0dSz0OlmMfnPvffS85Lv6W8b44raTBlknzgpzSWPZlrrRZq9TpMK/YLMomWvkcyrEr6DQL5MNkhasASeDk9PkKxXBJb6i5iD53SUE0LtVpFICJXLMCbzgVsavWq6lva7XMgxcTfmiTDBIL0RxKssN+TXkOG6Iz7fQHCamNFvauU/nI7Oda3BB7SKQgYMZWXIKxgZ8XGKSTId1Q9Qjnx8eGxQBGP6fz0SCmq4SLUOeaLFTFxlAMzvIYvsrIHBweo1sry18pb6LgYjEZKFRZwYhiPwUWBSPJdHj/DlI4OjrG5sYnW2iq+8863tU3Kk/k5Mr08x+FwIFZ55/p19Lp9sXu3XngRfhAH4lCWnQ4XGA7GCFIQGCdDSAA4n80wGYwkO11ptCSPHY9iJvzw5AQ3bt5CpcJ+UgYXRTjafyIAzUWKUX8sJvP69esC15SLUtZM8Dh3yQAHkv5m7ZxYvAghptMRYKSQLxQ1+8Cl3JXMn4W1tXWMWffiuJLh+q6r85T/NZdVqu75+blYRAJVpkhPL1KRn+09kyyaclyC0HTK1HlwAYLhV5SO8x5bW1sTg819xqnGnu4JMuQMgDo+OsRoNMbHP/EJAWBnGnfW0gtLWTAl1vsHB9jYWNe+LplmLmQwXZkMZTZXjBnrCdlsF8WiDTtjImvYiEzKby3JxHk/Z62sACiDqxgsZmVMDLvseU2pC5jXyM7kVaVE2TwXQI6PD/Dw4ffBUOmXX34F1XIDxWJFna/86mK69cybCZASrM61KEK5dEVsbtz1Gqm2ZxEt0Ou0cXJwiIy9wDe+8x0cHXqAZauv9ef59Q99T//w9+HP83n88LF99atfTZ5hP0oXLDnWZAI/xQSSH/KfYmjJR5IJfNQmkABVkl0/+uvugwLbfPBNRaFSWYs5G7/5G19As9kQSB1NJ5KREgTQj+i4HtzpTAmm9HDGKaMx82eYcdej78/1wM9+0WZrFfWVFfT7I7hk4bo9SULdaIFSoayEU/rpfMdRxcfMmcFijUiUkn2OMsd+v63+ygUMZHNl1bcQ+BFkUCJKVi9tpvVQ74ynSull0BCBhZ1jgjAlrTmxadPxCK3WKsbqh43QOz+T/5KJxdwmwRg9koP+QL2xlmmImfIcggIHrXXW9IxVq+M6caUOARGDl05Pj8S60ltJNpKglOdH9pPogu+LsJDUk0CKvkMy0H/1V3+D115/XdUiBwf7ePr0Cd588y2dG6tgCBqf7T0V88t+VJ7P4fExrt+4pfmXylUBvFG3o0WEMG3Kt8sFAKboWmYax/sHAsqvvPKGJKcEY6TYnh0eIJcv4vbt2/J2UnZ7fryP0WSM1157DQs/Up0LQWapXHkv6McNfUm9GdJEMJi1ctr3bDoWM0zJdmN1TYsCdtqUv5OhTPTVDgcjWJmcWMPRoK/7jIsADDdisBO9vGRFuVBi0A/te5KYt8/b6iotVypiZunlpASb3mTKarkPzpySagYSMfCIiw6UkZMpl8c5lxMzfXR4hE+8+SaKuZJAP73CIsdTsWKAiw6U0VLKTXaXnyPjSZl2yjaVaExA6LlzuPMJymV6j0uYj2bIlSrIEJwaBs7Ozi4k8wx8CrW4QYZ0NBmgnMuj0WxofpT9XiYFs3v42d4uRsM+Nre2UK83tPhhpjOYe45+Xhg+Rdk1F0S4eOD4HjJ2FtVKDWY6BukAa32m8hNjscD58TF6/WPs7x9g98kYHuJwqZ/n1//fd9xHGaTynBJG9ef5rkuOLZnABzOBBKh+MHNMtpJM4Od6Al/+8pef25r/j3pIWtYD0uW+l7M/A2CaaOihXM7iN3/zyygWYw/mpSfTskyl3RJUMJn20j9JVpCSXoKpfLYgMHVydKzwIKbcUgqbLRTgeDH76U4nsXzRc3H1yrX3UlZNw1ByK0FmNp9VYquZprhygbOzE7R7PaStDIx0XjUufNjnMRBE0FNK5lFM7nCsRNvtnesCm4VKWcxlFATaf5MBSUZKHZ921oY/m2LmxEwcASSPv9frCbSyj9MiWxwQjExj1s3MwHUCpM0MbNOU3zN+RXj46D5WVlYEdnOZggAFmV/6TvnvlEoTTF+GQGXsnPZz/+EuXnn5FQShL6aQoJSMKqWqBLJW2sLTvcfq/eR9Qa/lg4e7qDca2Nza1jbU/+nOdX2mro9r165dLC446gMlg0cJ6PrGNmyGE0WhQqq4eHBweIg333wbo9EQYRRh4c7EopLRpGyVrOD+s30BRF57Am8ncHVdtjc3dD70jMo7qaAlT2CwWK7h+s51AVWCP15bsoLtfh/lShXzyQj5TLx9AksytWQv7797X/JosqcMxBpORrrHHj54KE8wJbvUWxOImwarkljlk9ICAxdIdm5S0huDsNCP2euZM9ZiBsEt62m4uLF95QrWW5s4PT3T3CIzrWtP8Hd4cCiWfWNjQ3Mka1wpFFQVxPfVKysCwfQ+05+aTofY2Ghh4QYIxJ4aChOj8kA/I5mMQHi1VFbl04hJwbWa/p7xu1zQYC9uLl+WlPjg2UP9bOzs3ECpWMV85iFtZ7S4cNlXywUmJgETyHO+vO/4a3WlhfGYqcyUiJtwyb5OR5gMhvjmN/8Sw+EMT55NMfVD8Oc6eS13AglQXe68k70lE3heE0iA6vOafLLfZAJLnMDzBKpLPM3nuivmz5gEpUaAfM7GL//yp5VgSgDEh+g5Q2D40E8QNJmhWCjroT9byCtQhg//lN3e3LkiP6g7c1UfMmQFTLmM+kpD6bVP9nbhTibIloryVpJ1Ytoqt+3O5gpTYrYLt2WxP3I+ActlTs+OEKYNpZxmc1WUq1V9hkCF4IuBPQRLhXIeD793L35gZ2JsKqXAIbJsoe/j7PQMxUIBKyt1BIsQQeghZArsaCAvJ8ERJacEFO7cxZUr22IjyahOxn35TO1cEZ4TotVax2A4kEeVvk1WutDjyO0TNNPPu7GxLaBJwMGUVya22pnYq8gkYoLSQX+M0Wgq5mw6n6i+pNNpS/5KYBq4BEEmOr0ztNbWNDN6OZ/s7aE7GODtt9/GfObqepBRpZzWyGRRrVXFchMgE3wdPdtTwBAlq0zJ5dy6nTbSGRvHJ6fqFKVkluzcdNTDO9/5Dj71qU9rQcB3A53r3t4zsa6NRhP98RCz2YTFnALJTA6mbJp+UaYh/83/+zfyVb7wwgvgIgQZ39OzM4UCdYZD1Osr8OZT+O5M9w+vH6W3/P27997VYsLNW7fQaLQ0X87qu999R2D605/+jIA22WaCxcCl/NjC491HuP/gAT7/pS/qHjAiXjtPM+D8LdvU9k9OjlUhRMa2kCtiOBzHlTvsLlWg11Sy8BdffFH3RLvdUQJ2zsqi1+vo/qVHmYyt584QLigd9lEpF5A1M4hMC+7cw1m3g9ZqS9ebL4Jxam3ZMczrxEWRfDanxQeGRqVgSerse2PsPX1XzPz62hbSho3xaM4fUvi+g9l8iHK5Hr/fsnBwvC/wzfuOn6mUaxiPJmisrEhWnDaB8bCPk2cH+Po3/xMePznAcJKDE9FLnRbbn7yWO4FE+rvceSd7SybwPCaQANXnMfVkn8kEljyBBKh++AMPUyFSYRostcgBzm7BAAAgAElEQVRYPn7lVz6Fq9d2EC7iNN2TzjEKZlagxncCtAfDONWV4UNGCqViXmmm09FMD/8CD0EosEAvIsNh2J1JBm//4IlSgIv5ErLZPPgITzDAR2X1QBZyYuZCMrQZE6YR4fh4H8EihZkbIpOtIFcqoVarClDE9ShWLAU2U+ien+nP9LKK2cwWBD4ZmsO6F6bkEiw6BHSgh28suSqBMWtjCBzow1V4LAysrzXQPj0QAON/dFi5Uq6vqkeVHae2aUn+Se/hdDiU1Hbu0Zu7LvBhXiT3EqwwoZhAgowdpbEE/mQAh2MeV0nyWlaeENg+fvJIvlHOQ92omazYPQJMMo+UphKAco5MOLYzGRiLEHtP95A2TVy9ekUzIZgnkHznu++I3Vxb27rofQ0EnLmvk+MThSnduXNXoVRTZ4jdR48EXtVnWok9pPSBEnBSkry6sSHfcIXnI78w61qyYvB4vKcnx5rr+sYGKuUKJvMZztttbKxtwrIyOlem9ZKBprQ4SkVi8emHZuIuwdvNmzdRKVcFLtkJ+u1vf1Ne3Tt37qBcrgKhIZbWSAH9fleSaD8IcP3WDRSyRS1GsCaGiyuLhYtKvSSP6mQ80j26scFjsTEdz3RMvP80AADt83PVEZXL7CpNw3MDZEpZbYsSYPpxi6UCrLSB+XQk9rJYyiOfLYpB5Q8OZ8t7iNeD55DN5bRtguLJaCCgyvPnLLgQwGPgPRUGHo4Pn2hBqLHa0nmRFe6T8Q5Dsf+8t/hzlbEthUixw3dra0uecHljHcqlWctjwTJTGA7PMR8N8Vf/+Y9xcHKO2bwGj8b0BKN++F+wP2IPCVB9LmNPdppMYKkTSIDqUsed7CyZwPOZQAJUP/y5LxAiDVOBSYVshH/0j97GG298HPM5/aF9LMwAVmggiCIM+2PY+bxIGAILVp8QKPiug4yZUyAOpa6XD+c8elZ7sAqEbBjZSSNlCfzk80VEaUNMnOf78rcGYYBF4CO1CJC1DXjzCc7OjmHZWfihhSi0JOdlmA9DlAhsuE8+c9Nt59B7yoQYMw5vYhoqH/QJDgbDoaprCBgoN2WYDUOQ2GHa77T1HkqVKRlmjyvBaMY24DtTzKZDnSd9pcVqHa4bwLJtgVeC1RABht2eEo2dwFdfaEQP4EWXKcEbmVGyXmKgPV/vJcBIWSbq9boqYugdJVs8GPTFJLK2JiADW6uj2WjKeyg/6miEp0+eqgv2xgu39Zlg7opZIwgjG0hQSzDEGTFMiFLira1rArBhFMizyt5U9s4SrFKuTbb0vHOCZ3t7Cm6qsgbIsuWvTBusghlruz49zSkDjVpdYJZ4h4sGrFYhW9jrd9E5O5MHk6wfz4H1O1e2rooJZc0Oq3Po7SVg5TZ4TQjuyCbTf8m0XvpLWZlDtvnJ48fwvLkkuwwr4nVkEm+5HINDJhlzPx9/8xMxsKS02jDlLeY1ThkhztpnOk7KoSllNlJcwCDYNXW/cPGFvbf0MzPxl5LfS0m4s2Aysa1j50x57xOoziZDJV/TP0tvcgwm8/rBpczd9X15aHm/ENCTpR4MmKpMZr4l5ltJvwvW6JiYTweYTroCu5S5x4y5rcUVhleRkZ2MY/AaLgKcnp0oYZo/BwSqWS7OzGZK3Ob96QdTzCZ9TAd9/MVffAX7+6fwsQY/Zerfk9fyJ5AA1eXPPNljMoFlTyD5fl32xJP9JRN4DhNIgOqHP3QyqmlYWHguSoUUfvmXf0m9koaREeiZL2Yw/AhmJoNeu498pSoQFfixrLKQzwoAujNKgD098BOQkRVjoFK705H8kbJF9liu1JoCqZVqFZl8QcCNzKz8kQJnEXIWk1OB6aiPXuccqbSB6TwQo5q6qDEpVcrywTKdlfJfZzJFrz+QD5WsK7fLuhHKYMlmnp6cKmG2Xq0JWPGYMjlb4UKjHoEBlZkLeVnp5WRIkTsfS8q68OcClkzQjSs9TKUT0x/rOWTiUsgoWCrAzJvr72uNFUQLqLaGYG+12RKw5LEwrZasF+tLipWi/JAEZWT1yLjyFytd4rCbCNVaHcVCDMgkwZ7OsPtoV8w2e1MZPuRNZ7EUehEo4Zbgj+dIyTOls+yBrddXtY8UZ/z/sfdeT5ak53nnk5knj/flTbvxBo7QAKDIpehEgpRCohgyuxd7szd7sf/W7l4oNkIrriRKlEguQYocwhNmMK57pk1Vlz/e5cmTmRu/96saAiBIDIboagCbJzDR3VXnpHkzq5DP97hKydWyjEeWPsw+m+2Gbd+2vbGul158Sb1+T5Wy89MCsGGm/VKoalgyeTUMK3Pm2NgGDCRps8hkWbSoNet2T5C0C7uK55ZALGqFmDc1LWsAsstjZ2EDEAh4b1Trdq4sXgCsh6O+zYo6HhhIZNrr60hcIwtI4jw/9olPGvje6CIbzuw+QMINWKXm6OzsxJhM2Flkv+1mV3t7+xYORphUmrKQsDQVQKlctr5fEN1kMXPdvqvYaopSpYpmU40GF6rXqiapBkAzcxh85kjiNdtA+g74tZCnesUCnAJ5lpzNLACafiG0UKd0NVXv/EB+EFqQGTVNXli0RQdAMwFNBJLxPVjx996/Z4sxVPO02x3VG21No8gFOiXIoqV4MdLxo4f6L7//b3XSGytabSr2C7ns98n/ev2Be8iB6lMafL7bfALXOIEcqF7jsPNd5RN4WhP4SQeqgLHrCTx6clcgUaKCV3QPtUGkl195Rp957XMKw6oLBKoVFE8WmsxmlgK7SFIDJKenx+b9g9HqttvysoKBUySjaZJcSkUjnZwem0yXB+3ueteqTPCowl7ClPIiSAgJpKtw8RXPZ9pc7+qCz04GWsQRwmSlWcH433qzrmaLOhUZQHp4731jlKrVhvlGQ2S/1YqBMkAS1TMwpYAfqmwAiQAYJL0A1VJQ0GQ2tgd3QEq7u65qvWny1SQmKKqg5XxuFS/93lAY/3xqSAoFPXP7GSVJqt6ZY2XjLNZgcK4Y0DqLlGW+bt++Y72p9KCenJ7aLIa9kQHVtQ0XqrOKEwVeYJ5ajm0RzQ30wfpWazULUYJ1HA8nJpeGJYVdnUQLSzIu+oGdIzJiQCX+X84F1hbG+sUXXtAyTgwgcs8iC4VZZDaA5ytgy6IB9Tvsz8KwSmXzj4LuAdj0oJqvkk5V0p7xGC8jk0wD7lisMPmr7342YMoJ2yK5GXn15vrWpcxWxrzCMPIfgBiZNvtgcQGwT6AVzC3bv//+eyoWC2KB4uDgQHu7N8wDenp2YtVD+Io9P9Da5oZJqAmCwvM5NjbbHTu1S0ihSSAOkcUaQxpYZy5y34cPH1qibqfdtmNgAQAW1WqTGlUFQdHYbthcvMIGVIc9tVtNtVsNu9YuaMyl6SI95n5Gms3MLMgrie1co9nMWPKt7S27jjHv9VigWWkyOrd6pWSVmt97NHE/PzC8V6w898bJ6YnuvfuuXYtXX/2YUhYOihX5xZKxxacnj9WslzQanCqajvR7/+5/1/lgqiy4oeQSVD+53yz5lv+2CeRANb838gn87E8gB6o/+9c4P8N8AvpJB6o/C5cIoAqjqjRRthrqF37xM8aoZmlgIUMwqgFEZxDo7PhcjW7XHsQBn0dHBwYe6pWKtjZ3DWwBeOhWhXk7v7gwBgp5b6VWVeZ79sDOAzzgLFvi3Ssb04Tc0ws8ZZ6n9bW20mUsP1vp9OzIJK+FsKJCWFOl3jSGdTabm1QT2jL0fK1ZGnFgslgSV9kPHlBST2EyawbcYCypfaHndGHVHcUwNAaXcwWkcLxUtsgjETXVarmwVGQYuVIQ2Hbn1IGUkXd6KgZFk7AWPN8l+4aB4tVC5/1zVSskB9PT2jHWDIknAPruO/cMLFnwUrywwCJLhe04TybsYhD6BjhJvKUnk/fHlz2agEPqWpDrJp5nAK9eLuuZZ541ppDPG7Pn+frOm9+xc97b27WeTfpY92/sG9BCfguwj1aubxa2kllzXHwW0GU1MFVYv8i2ic/W+kHNkxradWMmgFG2ic8SsApTSxfro4NH5gsFbI/HE1vEAEQ16s2/Zn7TxCTABB0VCqFJYgFms+nEADPAFyDJfJIURpPgoNYHfl7uJfywXNewhCTcBYBdMZyFgm/HhCwcFtkCs5aR3YN4QVmQiRaxbTvLErtfrwAnknGOhQWNQrmkNPUM5MbzBUssJgmndmaj21GRgCULH3NBX/Tc8nlmxj2O/BfZNfJj+oG5bwDbnAv9OGEIC470fWn3J9Jh0n6RCT86OLSZ289XgfcWdHpyoq9+5cu6ffumWt11S8Ym8IuqGhY6kCafnjxUyUv08O5b+uM//g+aLIHrN5QEobG++ev6J5AD1eufeb7HfALXPYEcqF73xPP95RN4ChPIgeqTH3pK4q8KVuESRz399m//ml588WWdHPf06sdf1eHZgTx7uEWKO1NrfZ2YHpMdIvEkPXY6GapZb30gtb0KErWApGrF2FIeib0wsLRUAAuS3SCThoOh+U2RzWa0SfowUgBAmNWp5tHUQO9smUhpoHZ3S2GprIv+ubrdNiY8AzK1ekP1Ov2mkcJK2cDFIpoZewfjCTsI0ALkABRgGa3upVRSBdmlJwMg82hmAAF2q1GtGPhcLOcKfd+8sDCcgIhFtDKfbhKvzEe5pGd2MTP/JjJdmL/RaGKA2smha1a/AnimVoXjw9OJ7xBwSJcogIlj5BxgH5mHhVbJhSIBsPg353QlBcUT2+8Ptd5uXbJuRQOd+Iv5DAAJFhngBpCHDcfjC3sNGCWoiACjnZ1ttTpNmwnHgtw1WeKbBHi7ihXez7/5Hiwk2784P7dtcm68Z7EExJftfuK6DycDWyQAcHJfrKKlHSfSVhYsbNtF1xfL3BxbS1oy/ajIZQN1O/iCuY6smOAVRnYuY4IBno1aQxXAtIV3ycAyrmXuI2qPYKAB6LwX1pf7AT8oNTy7O7u2T2ZDxZF5rlexgVqYSkA68lv6YQF2tVbHsaURQDVVFM1Vwyedpqpffg+pN77kJM3MmwvwNRkxVU3RTKN+X0fHB/Lxs1Yr2tjeNjUAnlpmyUlwjoD2Qlgy2TDHiAeZe+XmzX1NxkN96fW/sECp5559VvVWV+VqXTv7d0xqfn52qmU01Xh0pmw51p/+0R/q3t2va770tApuGqP64+pifvK/pX629pAD1Z+t65mfTT6BHzSBHKjm90U+gf8fTCAHqk/+IuNR9TMSdqXlvKePf+IFffpT/0DlckMbm5t6ePxAwcqzQJfJdK5mp+vYHj9QRmKwMs0nY/NURsul0hX+x4rJGtfWN+zBGyBJPUmlXlXL2MW5yXCzeKXhoG8P63gd8RoCanh/Ad9qulLv/Nhkp6MJ+yyr293SPI4NwFaRQ1bw9vkG/khktaCe5cLYPpfYGhloINCJY0bFOri4MPCCvNJYpZBkVvyfThZbBiwAZgouLRjASKItAAjABbjrXfS1u+38sVS1OI9qokKpYsxpuVozKTEBUbBr7I/U2cAr2PnBjOHtBODhtUUCCiNJFhS1IQAV+jZhegGq/BtWleNl/oAe6/8MQvN5dhtIlZFOe/Y9zhlvKV5gwnwMfMEGzwHONfdn2aUszxczW1AgXAkzLu9nDoBcxgNgA3QiAYZJ53tXElTAJ/5d0n9nS+S3vgHPLI4NXBaKgbF/AHQvzSwZmfdmgOaqOwfex/E6eStAnCTeIhFfFkAE0Oa/s4tTmyHg1RjLOFa9TIeub1VJeFczZM/VqgP8kVskmCwWlpzM+1kwgCVGfttqNu14ppOJCgpULhVVCFkUmNsPHvPi85wv9xj7nC1ZFKmrXiqZdzZesm2nKvDDsp0H+2cxBi82YBqPsV03m3lJF70zPXzvXTXbdVch4wfa2tk3sIr3FMBPqBSLEsWwZMeC/9Z+5pSqUirqW9/4mu69954+/vGPG5NcrjfVaHa1tXtDyzjTcHChxWKoxayvs8P39Sd/+F806D1SFAdKCne08ovGHuev659ADlSvf+b5HvMJXPcEcqB63RPP95dP4ClMIAeqT37oGV7Cy3qa1XKgvf0N/eov/6qq1ZZa1MAsp/JiJJOytNHJfHkpPwyMgeRhN57PFcWXYGwKaziyag8esvFK8qBvoTgAGkCgJ+t5TKKlSR0BgTBoMIqELgEw1wC0i5lOjg6UZkg3EyUrT5ubewZGkBcD6ABZFRgtUnb9gqajqYqNqoErQCWBULVyRUHoEmCX0cI+1211bTuwh73x2L4G+8mfANUGYGflgA9gKQgdi8yxAhQBFHMqQACVq4UlFXNimV80j2St0dLpybEBUPpU8fMCNgG7vd6FgXOk0rCIfB3gCsBlGyQSA2K9gF7ZpZQ6CS7AkWRg5oect9FoahotrJYljZa2LVg3AA4sHkAL8Gdy1xhpK1LVwJhnzg12m68BlgkcAswDumezqZKVk/MSgORemR0LjDQ3Q4LnMkBeG9iiwHwZWYiR1QKVyubBXJGUWwjsfSxCBJkDfBxvtdbSeLZwbHuWuqoU34UfAeo415XJiX07D1hV5gTjzfcdeC6Yh5VzIuiJVOZi2TG/tigQeOqPekoyX5VqzXmIL5lKPsO5cN8y93qpaqypY3LdogDgkGtPii9s+jJiMUP2vRH9u3YNI1XLRetg9QplnZ2fmWSbeeOZBWDD3pPcjJS5Wano7OJEd+++rb3dLbvXL/o98z7DUiNhZzXF0oaLoUohlUUkOvfNmw3YfXzwSA8eEPyU6vbNZxSGFd2886x292/LL5RVLFd1dPhAg8GZkniit7/9FX3pz7+gYe+xEpWUFZ/R0qOlOJf+PvnfsH9zDzlQfRpTz/eZT+B6J5AD1eudd763fAJPZQI5UH3yY4fZ4ukbrsZL52q2S/rFX/gFC6tBSogkcg7DZrUpA0XzpTY2Nxx0SQGWsQENgJX5ChdTe5AHmBmrNV8YA0SQzOkpfY97xvzBFHbaHQtd4v0wn6S6wqLCdA0vziyoaTaf6BR5aalhgGN356YeHxxpd2/XACpBOuPxUIUgsH5V2DlkpYAaZJ8wtTBfMH+ATYAygAu5LoQSTCPyWeSwAJ+wWFAYBCbJtTRb89g2bLuc53K2MPau1mxqgQQXJpXt1aqaTKYmK5UC84/CPsLkGXu6inV+cXYpc05MPk04FVUldGAOhiOb3439Gzq/OFccR+ahha0c90c288yTgVtAGSB8Ga+MDQYYhZ7rTWXhgD8JDwIgAmjt/Xg3M2TefI20YyejBYgCBAGG9Hl26XQNA2Np7ZoWQ/PxApbKpZJ9dhEvDRwin+X+4LipdWEfzBX/J9usmp/SM5DKtthHDAgNYE7LJnG+kp+ySMH9BDjEi2lhVz4gNTFQSEcvx8TnmD8sLdt2PbmwuNwLiWbzudXq8Do8PLQZNLvr9mfvrGfBRhzLzs6ueXTNK51lxvIuV5EW9Ori/zw7cbJfKmXqdZOWl4KSgXpLQfZSTWajD4DsVmdLi5jwpNTOl/uFHlgA8mg4sAUZ7juOczTu6/27b2v/5p7KoQPWnNujB/cNxLc6Hft5g+VmXxwvygPuaRZeCMhC8vvJn/s5bW8hXQ7UWdtQqVwzcMw+YOnH/XMtsrG++fW/0Nde/1PVKyX1h1OFlZc0ynwVvByoPvnfsDlQfRozzveZT+BpTyAHqk/7CuT7zydwDRPIgeqTHzLgL/DgDVcqZLHW1pu6ffuGXnjhFXW66xoOJlYXwoOzHxbUOx+Yf5KAGFAUD/k8lBMWhA8UGSUBSZkSHRwcamdzUxHS10bNfIMALPyTSCoBH3juYAIBJpPp0OTEq8VSsfVyljRfznTw6EhBsaJGe121WtOYXQAGflHSeGlxARivrXdNeokEFLaJfksYUJgsHvqpilnf3FCSOfnsZOhkrOVGQycnx9Y1CljqtJsqhgWTegKwq9Wy/Z1Oy4QgnmipRqulUqWiZqOmbJUas8v2W622Wt2OZtFS7RoAd+nmsLtlqbNHjx9b4i7b2t7eV6NR1/HRYwNf+CyZC69+70KNtquk8TMLDTbGF+kqwAZwBrtHsFN3bU0lP7BrcPfeu7YYwHZIBuZ9sHRsp1JvWTAPX6s1qnYdysWSMcNcT4BqljmAeCUtni4mxkjDULINQNx0Mbe6HQDnYuFAP/O8ksjCIAJuh8OeLSYANlm0MMZZ7Nv5hdM4sT5TmG4IVRYr7NjqdVu8OD89dd7QJDaAaJ7NQtHY3lLZBRyxoGBJyfFKzWZbo8nEAJ1d6411bW9v6+79h2o2G8aIIinGGwwTfHh4YPegyY/jhXmVSbMulouq1QnLyixJmfuMIKRKsWwyW+5tKpnm0UTnZ2e6ceOWNtobipGojwe2eEKLLosWzJGFA9QBYSlUsYD091RHBw+0ubltwBtJ9GwO4CZxeaB+n+uQWSDVlTSanw+uATPudte1s7tv269U6tra3TGZ/Xy+1Pr6pnmO2/WWJuOeHh6/pz/6w/+gaugpmc90dHquVLe1KJasOzl/mHryv2O/fw85o3r9M8/3mE/guieQ/2697onn+8sn8BQmkAPVJz/0JPPMnyoAirdSt13V1vaGXnvtsxoMxyoX8ZXCUMGMxXp8fGKyXtgmQBMeTthRPIjdLnJdJ92lcoZOUhJRF7O57ty5bZJSukhh5QiXATzyID4YDK3HEjaVtNL5ZKZWo6b5bGxMXp/U32JVZxcjra9taX1j04Ap4BE/JH+nXgePKYFDABoYOrpCAdEAIapYDGTNZuoN+/Iy3yTKsIIB3sRCwepj2p2WAetSGJrcczadfiC97Pf6unXjlh1rpVbTnE5ST8ZewaoCfoqVss1nlabqNOhwnWrQHxowC8JM0ylAKlaj3tbm5o6xwfPZVGfneApdci6s2q1b+2q1mgYeCW2CvWX/49HEwA/dn7ClkZ3zUvWyq+NB7mohVpWqscEAVvo8kQLjr7QgI99Xo1bVaMS+neeT4zs7OzcPJeytyVeTpc0xXRHwtDBQDThaGWuL7BZWkyAqZOCETM0NhIM6uS7jydDAFuDKqoLKVTVabQ1gQT1f7UbL5MUGMltN2yfHQf3LwcEjA4PUuZycPDaPL/dMu9U1oDqdjcyv2b+4cOcNq1qmv9ez+5GOWWYH4xrgJ00yrW+48yqFJbsuJBbTPxrwA8B9Ogew1+0epCf1iu0FQBoLHcUmLyd1l/tpsaSeZmTXo9PoWD0M9wwA2hZASjWbF5LxJFsaO8rXDg4fqn9+onqtoVarY7NM09hk79zTgHGSorm3YOlh2AHZyOjxETdbHUUx6cGRsfYAV2Tblmgdhnr7rXd0c3dHk2lff/Wtr+qLr/93vfziLR3df6Dj8zNL/Z0SHkWI1JP/FZPv4fsmkAPV/JbIJ/CzP4H8d+vP/jXOzzCfQF5Pcw33AA/Xvj2wJvKzWNvbHTWbNd28eUOtSwYTH6ELzfF13usZC5RmmSWoGrN3mRIL2MP72Ov11N3oGHtnoUQkzlLmgR8Vn+UcLygyW0CNC+2BlSN4aLlcqFgoajaZaLVCbpvooteTfEKIPMkrGpvZ6TQN4NBBKS8zuW65UjRAvYB5Qg4bEk6UGkC2SpJoYVLgx0eHUubr+edfMD/pyNjSuaq1irHBxULggpVEKnH/g/Ce2XhsAGJre1OLZWyeTJhIgDleSkBDrz+wECZeezv7CnyCmlKT/s7nU0vBHfT7unP7BQVeqHvvvWN+W4BIUAjV7XTsGAPfMxmsS54FbC5MKvvuu+9qDUZtZ8eA1wSpbLmsxXhqgA2gSIAPDPHW1rZVvQBuAXrFMh227qYqhYEuehc6Pn5sc0GGDUBFqgxg5pqPZyMDVwVk3/2+1tbWjNmlP5ZrUi3XLmXDDlgRXkQ9EOwlEtVB78JYSRYjNjc2DUghy54uAPW+Dh89MqBYrVQuk3rxQU+MZeUzdt/BQp88NtCGJ7fT7Or07NwCl2BSszTWfObA7s2bt5RmnrHtSGm55pPZROf9gZ559lm7VsZC0lFqycJLVapl8+lSPcSiCKyl+YdXscmFLYiKhYBmQ0U/1CpJ5XmZyaBPz4/se4Dnje66yZpZoOHY2LaXhS4AK0uVmF+3oFKxqkeHD7WYjbW5vqmwQP0MP1uZVSlxT1VIAL4MqEKSzrkB0rnPAMzT2VwLulctlIt+V+59J8vm+lov62KswfBMf/yF/9d+7l6+c1sP33tHb737lqJ4WwvAtlihcp2v+et6JsACxu/93u/lz7DXM+58L/kEntoE8h/ypzb6fMf5BK5vAjmj+uRnTT2NnxmXJaVLbW91tLXZNdB2585zKhDOEjoJLd43HsAvhkNjgQAUgAGAKrJZpKSu/gOZZ2rgwyPFNgiMmcTvxwtwW21UjO1Lk8yYSLonYfumc1hYVwPDwz1y0OOTI/l+qMAvKYXFK5VMRIps1SpnahUnr7S02FBpvDKwSNAOjC9gl4d4mC9Sbs/OT/XuO/f0+c//lgFUPywZ6CFl11JiJyMD0QDA5WxqwHE4GGg8GKrTbRtzjG8Xdg1JJv85kFg0qSiMnjGAAPpVZqxYt7tmQHWxREILc70u8pei2CXuAvDOzy8MgAKYLNGXqhj+lAtF4thOTk717rt39dxzz5lsldTaOFkZUAUQMdtVvDT2u91uGTtnftFqTWdnZxbY46piCIqiPmWoB/fv65nbt61HFaaO8CeOp1qvuP7PIDAACaPaQy5cAdBXNBlNTbYN2GEfSLAB1vyH1HsxnVoFDEB0f/+GhRbNF7GF/XD/rOKF7t27p0ajZj5gMDTXq9lqf+B5xrfc7jR1dn5ux+JAZqZ2u6n+sKdWvapHjw5M6vuxT3zSemuRf5unOE3Nh3re6+v55583Jtt6Uy/7VC2JN1oYUxlkAFDPzrtcJZzLIfrpeGL3VqlaVvGyUqdUCo0pXiULmxVMcbfVUblStZkORn2TJO9s33DSbRQGq6XNxcs8PT4+VBj62uhuqIBhWRoAACAASURBVNXsGiPPK8liRZZMzEydB5yZEY7FAlCxVDa2Gm8yfnHuB5hU9sEM+SaLCA8e3JeXzvTNb3xdX//Wt/Qbv/551UoFfe2Lf6a33vm2JvM1xcWCqQrwU+ev65tADlSvb9b5nvIJPM0J5ED1aU4/33c+gWuaQA5Un/ygrWKGB1akv0p18+a2PvHJV3Xv7tt66cWXVa+1rEoEwIgE2NV9uITXCElps2mewt55z5gsAC3ADdBGUBK1HcUCcknHbsKYwvjgvyT0BiYRsAlbW683VGnU9PjhgRqkrs4n1k86mdGlSrVH3fyNKX5Z31PTGDIHFNn+cDQw6Wqj2TLQIQKDMlnNDgwjYA8ATQcroVAAUaSXpM8CdACyWzubBkJgYyeTsdr1hgFdmDYY1XqzauecrFLJD5wvMwgMrFsq7XxubBzbXl/f0OPDxwaw+XuS0s+Z6OLiwqp01rqb5lvM0pWF99y//75u375tQKvTWTPQyWsEI3xZ08J2v/jFL+no6Fif//znFRCQBKNbKGo6dcFC9t5m05KW8TsCaLe2d/Xw4fuq1hpuoaBccuc0mxpYbbUa1kfKadmyRYYMe2FMd0rH7uUiA0B3NBkb2DYfcLlmdTeum5aFiMz2HSexAVUChzi+VsP1l8ZJqrBUNbb0+OhQ5XLRFg4A97Cuo+HYwC/eXkAX14H0YNJ0kZvvbu9boBS1N4Qs0eHLYsn52YX2btwwoFfwkdJSB7NQtFoYG0w3cLlYMQk1YU0cK9eKBQSOHeCOTLjRrOvx48cWjkV6MQCcv4d0xE4dk0lH6ebWhqLlzMmo601NhxNtbW6rVC4qzlYGiKu1pi0C8PPBvW+S4SzT/Yf3bRHm9u1nzWM6ncwszMsTwDmST/J0qazZBG93w+4BWGNLQk5WipekJrvFEIKaAMEA8r39XT169Mi+/sY3v6x7770r+aE+9anPanujrb/64hf09W98WacXJa3Mo5oD1Sf/G/Zv7iGX/j6Nqef7zCdwvRPIger1zjvfWz6BpzKBHKhex9gBiQWlydL8ja++8oK2t2D/Jmq3Wtrc2IZrdbUyiWdBSrA54+lMfiE08GCBRZO5+Sv5Pqmk7U7bgKtJeJdOnmv/5nOBFJYK5qO8qhYJC0VValVFgCJkl+QQk8gbIWM9sX97XqjM89RoNQ0Isj3AIWlD3ioxySryTi+kf7IoryAVL9k+AKWrh1ka8ByORqpXAW0FLdPEKkjm85kBJAArDCvgHHazVirp5OixMaLd9Y42ukieC5ovV5pHC/ssx8JcYATp4oznkbqbsJdl63iFdURqCzBbLOfm/c0y37o7ATHj0dC+v7e3p+OjY+fDteqXoibRzG4EFgmQzH7ta1+zmXz2c59TvVQ2yTGVM8Vi4YOuVOpc8Da+/vpf6vO/+ZuWWjuPIwslalSblvQMcEIrSkULSb8cB75TpKgEP40nY1cXQ19prW4sM+wd1KmrElqZFJeXWwSQhW4xM8KJstVK09nYWPaCX9RgCCDuahpFji1crSy8iLAuJMuA1W5nTSdHpwbU2QcgzC94Oj05MdC2vblriwSELB0eHajbdoFVg95QG1ubdn+0Gm3XebpwcmgLPNq/dclQZ+Yh5l7he92uY2+NOb5MreYBo1gINRgi+y7Y3AHeqyUhXXb69rNydn6kjY1NO5611prJnaldQjOOpJ7gpVXqu3Og3obk5CDQ/YMHdn+1W2v288XiQO/iQo1Gw84L9htP8NXL86lEmtuiC+dFcjH3M9U3Fxdn5qktISsuhXrn3beMZUXme//hA73yidd049YzSmZDvfvWV/WXr/+JJrN1rQrcd39T9msLPN/1uvLp/qi/iX4c2/n+bXAMH+Z4ftR98/4Ps93vn8EPOr4PM6dc+vthppS/J5/AT/cEcqD603398qPPJ/ChJpAD1Q81pr/3m+xBbZXKDzLtbK/r1379F41RnYzGeuWVV7W2uf0BUEJ6CYOF3HK6WKjd7Zqnbz7BW1e5rGQpXUpoJ1ZRAri6qjqhxxTQivcQNoowHkJllsvEQB8yTMAAElqqYmDOzo4ONR7N1Gy0VGs1TNYLSMJDGML/WVASPlqkkiutMtdfyUN9o1J1Hs7FwoAY/sGgIJ2enZrnMVtJ81Vi2wKUwUaxPaTKJiNOUzWrFY2HA/NzPnv7lgHCiNCfMoFFibF4ExKCechPU1WKRR0BojY21Gx2TO4ZBI7xpA2IY/GzQBubuyoVYYKHxvgSbnTz5k37frezrmgJUI8Up0g7qY1xMl5qV77whS/o+eef06c+9nGTqwJUCbTyPdl14ByQNf/X//bf9G/+zf/o5lPwnHQ0cowvzCmQNJpPJZ+qEipl6gakYVs3LEkWvy+MnkucBZQnsNLnF9rc2lI5hKVcuIWMS/8rIUccAww0YHdtjcCgwEKd8MlGceqkrEGgBw/eV6FUMIacz8Oq04lbKdcMLMLIWrULTChSV8KUkkwx/uV0pfnChV2xAELqr08I1mV4E/cXvaOEDuHVJdSKPlOYXY6XhZWT0yNjL01uvKLSyDH0BHSxYILv1s7N9xXNljZTFmOooYEV5aAb9Za2N3Y0GQ/tvjbJe1A0P2qpWrXP4IPF91wpFHV8fGidwjf3byuzRSLPAHYUR3YPEeSFyoD/OB784EiJnd+a3uCqeYdZcOFri9nU5uelKwvrOjx8qLv37qraaOnFlz+lztq6/OVE7779FX3xi1/Q+UVDq0LJ/Lw/DHx9FABnCxY/BsB7HUD1ah9/13n+be/Jgerf+/968g3kE/iZnUAOVH9mL21+YvkE/noCTwqoftQHoB92bT7Mg8vTfPD7QQ+QADG6MGHWfD/RWqepX/u1/8Eeuun4xEt4c/+Wmt2OgR18iQAY2MNer+/qPuo1zeKlPfjjyQT0Afh4P8FGdJwCGnhgL5ZCS1cFCFyBUhg8UmOL5RJZqyoW6MSMzTMK00eVR5YQulS0B2CSeZF18nkkm3wNcEFKLCxtfzK3r8GGwUrWAGWe5x7qo6nmi7ExWJ12V2nqKSiGWsZO3tus15X5vkkxq5aku1AlDNU7P7VO15s39pWmyFJLzt/n+zo+OdH23p6BvwlSzMVS5xcnmi0WViNSDEsuHZf3Hh85v2ylrkq1bnM4Oz0zaS2hNyQKWzXJaGoSZktWRmKKvHhFsFJVp6dnBsLpLv30xz9piwJgRK4V2wGsAAxPjk/0+uuv6zOf+azuPPusUp/AnqUl1FodzDIyqSqsZr1G5ym+3oKBKuYI4KJmJo6WVqFTqpTseE/OLuw4buzfNPkozCSMsl1jgrKKoVtk8Hw9Onhgf+c6lEtVqzhC+kvIFInQ7793T9P5WDdu3rAEXQdGO45pj5bmFQ0Knvp9pOWk/hLS5WkeTa33thB6xhwjGWZeSHRhzvmP68+xcbLco0h/AX94hiMqkOJIO7u75gu+ILl5RdgX58P9Qw4YgNWFLLEoQQAXTPBkOla9UdFw0LP7ilAkS1WeTSxBmFogr1A0eXel0lBYAsS7QK1qWNbFxakWcaxbN59RsYxsmo7VlYWJUYtE5RLgFNBKijA/o/zdL/jmAydoizmQgwS7enp0pEqR7tyhyd/ffPMNnZ6c62Ofek3N9oY2N7eURgMdPHxDf/Hf/0gnpxXFhbIQGz+p1/f/nvswvxuf1LH8Xdu9Os6/C1j/uI89Z1SfxpXO95lP4Hon8OR+u17veeR7yyeQT+DvmMCTAqofdeg/jCX4cQHgD/Ng9OMCvHQ4Zj6yz0S+Vrqxt6VPf/JVjadDY0vfe/BQuxtdY/hgBTuddZMK47u7d/euJdMS2lNtNo0JRBrKsZH8apUsQaDxeGLhSPzdHryjpXk6kQyHlYrG46n5AJGNtpotzacLrWCTssRSVE+OHxu4QG67sbZlElAYJLykZcAIkt6VS5LFA7u1Q8dkojiDOSsZgwg4hIXyvVSzSV+D3pGxlKcnQ6XIf+OFeWa77a5juS5VkXRS3tjd0mw2sjCijc0tTYYTNdpt89EC8A3MWWiObzM4PTm2cKjz8xPdvHHD2DrODSawP3LdmC3YP4KQZnM7DoKUYFxhIAF01KTs7u0bez2NYVi7BtAAYKQq72zv6O7duxY+9fzzz9i2iOTt9S5s9gDRs9NT2xfv++Vf+VUDlfgpzf8Z+I6ZXs60mE+UrCLzrVqj7op+zpqW0cp14maJTo4faTTs6aLfV5oF+sSnPq12d0PFIgm5Tjq7iqgBkrF/BP+k2UoP77+neIW/uGpduM16W0FYNpaZMCWkwTCweC7LxbJ1zlKL0+m0LVQLgOh5SKNHyrLUAp1g0wvFki0MrKJIYSAdHZ2YZ9iY9MskZI4LWTRhU3hRkehyD5GMC6OL17hYKmg4HshLWCxx0ml8z24Bx7M/TbYe4It2dTyAbupxjo4P7B6+vX/H7jPYXeZOkq8fFCxtmJoc7gtAb4R3uNGwYKrpdG5+62a9JWh2Qpk4Lq7JdDHTdDpSOQDwu58bF7vtWP/AS1StlBRWmsqCgs4OH2kxoSJprr/6xl/p/qNHurn/vH7hV3/dGPkmoWDLoQ7vf0df/dKf6+2HS6UB14dHqTxM6aP+/8FH/VwOVD/q5PLP5RP46ZlADlR/eq5VfqT5BD7yBHKg+reP7scOVL3U6mlu7m7p+Wdv2o4LVtORKJoOdWP/hjqdDQMp9FiSRAoIgIUiFXdJBccqsa8hs+T79H4CiJBeIpcE0AF6Jv2hsW/49ABpXiFUchkKBFNaCEIDNhC9ePveeedNA6qkoW5ubNkzOwwe++o06wYg6UzNEpJyE+vqpELHpMDUxkwm5heEBUziWMP+iWaTC2Ou5kuPBh2No5lu7u0rVKhWtyuvWLAZHB4eaK1NME5JDx88cJ7WKNXzL72saElfadm2A6PWH/UMIFMjA/A/PX5sLC+eyFa7Y+fIPPvDkZ0Lx7eGXzJaGAtHUu8ymlvwDx7b+SJyvbTlUM/ceU6HB4eazebGEu7u7Boge/0v/1wvv/yiAWHmC5BhpsiBmdnW9pb+6x/8gT7+8Y/r5s07Ci/nANgtVYpKY/Yx0fHjAxWUqbu5Y/LY4WSieqVh/lA8xsP+hYqhb4FD1WZLzXZX84ie1pol7QKm/CxV7/zMujyrlbpSxTp8dF+bW5uqV+sKyxVKg7SIcD0jQZ4am9tqN11AVZxa92lvcGGAt9VqK1qQgls2Fh65L4Dd9woaTicqhSTxSs16TYPhyBYB1rprxkZSGwNhCEueIFZOZYwq6gHCiLg/17odjacjm5mfyUD5yfGxY1/LZTtGFiD4frtRs2odwqAI2QqLvvoXpxYKRXqvSZXLbv6GbX3SmAHWbsFmtnDBSMdHB2o1O5b0u7G9rWajbQsYSKsdAC+qPxrY/R1Nx7bAQtAYsmHrpy1XVCuHGo36Cmst9YYjpfOpKmGmb3/z67r/4IGm80i/9Vv/QpVW267fWqWm4fRMk/5j/ckf/L7ePfE0XyJ3x1ecA9WP/H9QH/GDOVD9iIPLP5ZP4KdoAjlQ/Sm6WPmh5hP4qBP4nd/5nUvX20fdQv65HzYBHtBTHoQBqulK2+sd/fznPq3uWlcXo7HJSafDc40nU33s459QlvjOsydpMBgai4ncdJEk2t/f02g0NnDVbFEDgpDX+dUAbLBT+AqjyUykDVOHgj9wlUmrNFEpLCpZJgbmCCEikAcgTIXLu+/cValU1drahvWoGpAuFMyXx0M8D/qAPLo+kfHikUR6nHh4I2cmw7R+VksQ7mk8PFGr3tTa2p58ulSnI83GE12c9gykFMtFddfWFC8j6zkleXYyhtULtLG+rboxd4DqQMlyqcXCBR4BUAGJyF+Xi5kBEkCnJdbu7csLAg0HI+tFBdzBHOItBVQCtt3c3MwM8MhTUC4aY4ovFEBMzQoMNZJXgBEg97nn7phcmYEjiQbMwsYyB8KEYLWff+YZBcWSeX0BucwNNnU+nahSDrXVXdcSpnOZWF8qCbMw19TnnJ2cGuPqZaken5+q0WxbdyqJ0NwjfupqhlhEcFLgiqazoUleOS82WCzhq4T1Tg0AtlpV81MS3ETiL4wv8mzqXQgTov6IKh0kuov51ECyMZSkZBUCY1wrlaKGQ67nRO1O1665dfumqXmebbbTsba3dxRH1LqMdOPGvoVbwb5zHyLvDqxPNLPt46BmsQGwCMi0WhkWAool61GF2R30zoyN5iLhm93fvSEP2fAicpVAfmCgm58FPmvyX7acxE7aHsdqdjp2DqQb8xmOGSUB3uSEb8RL608lfIxzCvxQo+FQjXrVFmkuhgN11tYUepne+c439bWvfEkXF339L//r/6ZABU1XBIelapfLuugf6fTwrr71lS/q7mmgzA9zRvWH/XJ8Qt/PgeoTGmy+2XwCP0ETyIHqT9DFyA8ln8CTmkAOVJ/UZP96u98PVPe3N/Tpn/uYarW6xtHCAMdyPrIAn2ajo+eefcEYJx6USceFrUSCe9K7MOC1u7tn4AjEAuDkIX08Aihs2UM/4GA2HFtHZ71WM2ki+/hrP2Fm0mKAKmmmUqLJbKzHB05Ou3cDttd5IauNqoqeZ5JZ67osuuTWOHG9qVZjAovrB8bQInml7uTs6ECr1Vjr3TU1OzsqFmuaLKbm/VtOI/ORzqKJgSeYWIgnwPi9e3f1zLPPqVnvKFrFqnD8+G6DwEA5Hs/Dx4cORBcDLWf4SA8M4MBSbu/uaJWmOj06M6YNJhpwArClsgaAtL2zrcV0obX1NWOFYT7r7ZYBVfaBL5hzA/jyGWS+VNVsba2bv5O5s03AK0CS99LFiYR5e71rwKZcqmgyn5kfEqZySVpyrWqM7tr6jtXjZBBtMKT9ntXNnB+fqtNuGwCHOaQGBSb1xs2b5tFtVBvmxcVbjHQZiSxBTYP+mfmSqxXHSA4GE5Wqddt3mkQaDvs6PnmsZ597zgKmmBUpxI+PDg34khjMe8fjod566y196pOfMgYSThYZM8APWS1JyXt7Nwy4mw91NrVjBSgeHhzo5Zdf0XQ2M+/rZDTRxuaGvRdZr/PmegYGfc+FKLnKJOd9xgOc8PcEYbSvcrmkxWysyagvL8PXvWb31zxamjebv5P6yz3K7JGmc3/iX61VKzo4ODA/d5l06cy379HBCqMKyK81YEovtNZoaDwdGzCGHS6FJQPPAN6DR49MJpxmsXoXZ7p/764x/r/1+X+unf3b1n17Pu7be2a9vhbRQGk00utf+GO9/dhTUKoqtWXA/HHqyf+W/d495ED1uiee7y+fwPVPIP/Nev0zz/eYT+DaJ5AD1Sc/8r/JqHb12muflO9likiIjVNtdanBuDB28KWXXjXWj7AZQAC+z/liptOLMwtWwufJQz5Aie5QHuoBmIDWSr1qssnldKpKtWw9lZecqz0wmzc3hZGLTSoLSF3GDswcHj5WIShpb/+GAqpnSCpG0hnFqjcIVcqMdbOalMAxW2yTWpXpfGFpsvj9kGAOB+fyk7m2NqgzqSpTwSTCvp8pjRIDH2e9E/s8nll8iJPJ0M5pc2vb0lzL1ZqBIZJpK2HRejmvuji5avSQUhlCejGfA8DceeYZJcoMqAKKAKUcN/LU999739jYfdi+1DNG+8H9R1rfWJcXIvUcGfsK+GG+AHvOia5awBUzeva5Zw2YAm6RpDJ3Fg5OTk/01a98WTuba9rb31cYAN59nR2faP/GnrHBAG5AYbwKDLDHHvvAx+prPpkpjRNVy1WVyqFmi5kxspwXjDJgnv0AyoyK9Txj2gGQ+Fq5JtS2TOYLxUtScX1jaQMvM3/ocDiwWVRKNQfWFjPzqcKEAqQJmDo/PTXQePvOHThmxSlMaGSeT879zTe+o+eee0GVatXdU5d1RCwwfP1rX9Nrr33GFgsA8QQ5uZrdlVLenaWqlSuWTM0LSbf1/l4y1FlAqFFBVfy9C5J+wbexJuO+yZ07zZZ8+UoyTzdv3tJkOtN0PrNFGJNGF4t2zQhEGg4vDFQjjweo4md99513dOPmLbuOyMOr9Ybi1VIJlTR+Zr5brunu3q6x6rDseJHjeK5iwdNXvvJlPXr0UD/3c5+xzlTmmyznGkYTFQDr/YEuLg5VLiT64//yn/TwvCIfMJ0D1Sf/C/YH7CEHqk9l7PlO8wlc6wRyoHqt4853lk/g6UwgB6pPfu5XQDWjizRd6fnbN/TzP/8PdHp6oo3dfQt6KYcF9Xs9A0mBF9gDMwmmKWFJBedx6/UvLiW+ztsH2wpTxAM6AAZ54yojMCbTeNDX+vqaCjBYfuAkq75nbBHgdzGLL8NvYsVppMl4bD5UelS3t3eVXArCzy/OtNlF7hkYGKpVywb6FsuF9Y+yvYIFJcUmPeZzsJbLaKYknoIm5RfqKpbrWqax0tVSRb+ocjnU2cWJymV6S0PJSy3ECDCAfJcAHPyWbJcZlAqU5MgSV0llha0D4CEmBVDTefr4MTUoRd24dVuzqfO0ErKDtBV5JownKb6379zWDueY0AvrQFFQKpmn0qXilq2KhZ5aA+eLhcrFkpgFwO3OMwA5UnL7BpLwfh48OtCjg4daa1RVbdQN/HJNYE5hEzl22NpOqyPPL1rXKu9LmEmWajlfaDwcWa8uHtEJnshKxfylVKMwm529G8oyzwKfSOMNQqqHAp2dnKhcKarT7uiUZN0YINaya0PPKkm508VEW5tbKoYVu8fqtaou+ucG1mDLYYmzJDN296UXXzJ2Fo8q5x4WPC0XS7355lu6feuO69itsHjikp+5T7/0xS/rH/7CP7S5sEDALAHy1AKxkEFfarveNK+whUKtVqqRtjxDNVC3cCUgbEJCtI8kHI/psWaTkYoFX+16Q9Q2lfCpFosmybXFiiQz4AxQdT7TlXoXp5bGvL2zI5+O1nLNqpCQTyPpbnU6trBCAnQ58I2Zv2J3OTau+fHxid3zi/lYjx++rzfe+LY2tnf1j37lN9Rub2g6nspLY11MB/JhXadTTaY9TXrH+uKf/YkOBjWlyASQUOeva59ADlSvfeT5DvMJXPsEcqB67SPPd5hP4PonkAPVJz/z7weqrzz/jH7plz5n4Morli0UBh8pD8mAn6NHj/TiC8+bvJcHeh74ed7FIwp+xBfp+h+lTrdjnsl+f6C1ta7u3n/fAGip4Kschmo0Se918brII/kP716nvaZ6jRThmY5OHptPkjqc+XxpPtXt3T2THnfX2srilfWa0v1Zr1QNHONDHU0mliTLZ2F6AVPIZTmexWKuyejMJJvTaaICacAhITtzVYoVYwHTFLC8qdOTM9UbdItGOjs71tb2rkp0hxJ8A3srqUtS8dwBNo4DgARg4Vj404KNxhMDGQQLPXpwqF1kwFSSAHQJnuoP9Gd/9gV97nOftXOHxT076+nTn/45HZ2eWzotwBL5KoCRc6PWZnNz08Cd+SaHfW1tbuq99+7r2Wefs2MDbHNNkCRP+6dOSlsta2Njw44XNpKUXmTYsL6rxOCcMcT1es38mbxOj49VL1e0trEhPyi6FFtLuV3p9OTE/LQwgUFQsjnzWbyf/d65yZPHown9OSoXq9rc3tV0MlUY+AZIkd/evnVb86m7/rCglVpJk+nEZgeQo+oGgAnD7Vp4M5PPzqZjnR6fWk0LsuFyrep8z8nK2H4APMcGeAZcg8phSvEhkzx9cXFu7HVyed9aMvVl2i/yZSffTdVoNUyS3uysO8XAyZGFS2UpdT9NS8V+59172t3dlVdAqjx2Xmfz5cLeJppNAfsNS2FukRqNz3nqwDHnTb8rknKYVlht6wgOZF5urhXbOz4+VqlSNYDfKAb6/f/4f9vP6u/+T/+zvLBqkvnhRV+tWkW92UBBIdT49FReECue9vWH//n/0dGkqQRXbh6m9OR/wf6APeRA9amMPd9pPoFrnUAOVK913PnO8gk8nQnkQPXJz/17gWqsrbWWfu1Xfsk8gZFS7ezdVDxLDFAu4rl1W54+PtTuzo4xRYCQw8ePDGwRPoQ0Eh8oiAApY4WH6unMmEACcAhbKviZ5uOJ9vb37AEddo3AodFkrCRLDeQi863VyubRo2YFwIK/sN3ZVLvbMUkw+yj6lwnA84myODGZJCwg+wTM0BMKoOYh/yopGVASRyOFhUBR5CSdk3iqctFXvQhTeGJpqfVGW4StkmYMu8jxNVsdk46uUk9Hx0fa290x6SeAhs8cHR0Zi7m3u6vHx8fWj8mM+D4+3/X1TU2nMwOwNtPxxPyoJyenun//PUvpvXXzts2EhFoD3lFs7yU8iaoWZLMAfr6/mEcGxgmeQobLYgK+4HqtYcFS/d7A2ExAEr5KZtnoNC1NmWNgLshIs1VsLN+gNzZ/aUiaMYm79YrKxaIOHzxQtVrUzv4tpWnBfKTNelWjMcxtSf3+0BJkSQMGyJHg2x/01G21bD8sYhDAFMeJlqvUgON0MrTjKZQCm1m3vWm+4hVM6nxs9xSgkUCkSrFkTC/HawFemUtXZjsEL3HvAcpgWQHZXDMY69OTU+3s7hhzDcAlVRpPtSVVL5cGXmHjuYYAPvpj+RzfI3SKuiDYeBKH2601UxhQLUOdEYsZBV8qX4ZlwbZyj9NjCztL/Qz3iuvQDTQdj6zH9/DgsYHPeqtpycUwu3SdHhw8cuA1imxmrXrVjo0ZOH/3UmGhqEKpbFL0r7/+p3rnrW/rhRde0Sc++4vyw7Lm0VyhJ0WTqRLWgAIpHo20yuY6ffSe/uJP/psOxw2Vay3FeHSVs6pP/rfs9+4hB6rXPfF8f/kErn8COVC9/pnne8wncO0TyIHqkx/59wLVpZrVUJ957ZO6dfuWBqOxVCjLTwvGbtUAJqORFouptje31GrWNUH+WMSH6hvzyMP0lY8PYHlVz3FVFdO7uFApDJREkRqtujGCgEHACKDVI801k2rlunlhz3tnevM7b9jXkMK+9NLHVWvUDcCy7dWM4jiGKwAAIABJREFUwCWaOBMDDLCKeDevmLlWt2NMJOm9gBOkqdFsJk+RyYILpboxS4lWSuO5+hd9A7A3bt20+pV+j/MluTUzgBzHqTGUhVLFgeI0VQ0GL40NjPJegBOM6NrGpibTqQMaq5Ud02g0NRBCIBWMaq3oanb4LFJTC9Op1XTnzh1VKnWr9+mPAUtlA+ePHj2wz+/fuGkgbRWn8gPPZLLst1IpG4DFhAk4o86GECQ6eLx0qdFkZLVBlXrFQo7mi4mm44lJkfFBDodjbW1saWd33wEsz9dsPtF41LPuzsyAFzOTGtWqVit6TD0tEyqLSMVFUjw1VpZ6mXS1snsCJhhJbpb5CouEAhUVzWfGzNK3asFIqafpbG7zZ2GAWcCOGqPZqBv7yfkhtz7rXdj1JCmaWp5SqazhZGzvjWZLxenSrg/HAbsLCIXBRwrMi8UL5tMf9I1lrpUqBkoBhllKEBgVNgQXyfYX+pIXkgIsLaKlHV+5GCpaTLS/s2e1MaQlzwHJycp8riyUsACDvBcZcLx0PbP37t0z3y3yagPm8cqOAbkyCzVI12G3kZQXi1TekJadmXphuYzkhb6++fWv6r23vqNRv6/f/O1/omp7XWGFcLKFpXf7VPSkqUIA+Wis2excj957U29840s67FcUq2igO6+nefK/Y79/DzlQvf6Z53vMJ3DdE8iB6nVPPN9fPoGnMIEcqF7H0FNjVVIvtmCYekX6l7/7T3Xzxm31SKPtzwxUIl0l8Aa5JYDqwcP3TebYaNYsQKdeRWYbWBhOskoNuNJfSfIq4AEmKwXETEeOQS0W1Om2DSQRxkPoUL3ZVEYK62XfJSAGj+J8TJ3LXNF8qTvPvKhmp2vsJDJX2KhyGBhDiC/SeWJ5sE8N5AGQrZPy8hwW87lVilh/ayDzvxLwFASeyWcLYWBVI3S5WvDScGxsYFAoWRdslKycl9O8mEWNRyNNZxMn9Q198x8SQoT/td1ds/fA8HIcgCACqSwIqVG3Yzo/79tFJnQK/2e5WlGfc6pULJgKkH16empgixehVvgm2S4sJNtF5hrB/JWLdl4Awyv5MecBjOe6LZOV65ZNYzUbDZMyAySTxHWVJtFKpVrL0naZn+vKnVmNzVUgUhQvdXp+piAITYaLtzLwCF3ivpgYu4uXdGNty1hN588MDJBZ/YpSYzw7rZb13hqwXMzt8wBErh++ZwAy1577x449Xrp6mo01A3SAewAe3+dc8a2yPxYK8Jfa/UdBLosE2dJm4jpJqf1x9yegj6+xgMD+uE5XKb9OTp0ZYLT3Z64OiXudY0XWTCdvIfDUbrfU7W5otlhZSFMUsWAxt+12u11TETiw3bBZvvGdN9TstLXWXTc5dJC6dGHzciMnzhLV61Wl3NNBScPhRJVCSUkc8XYdHd/XV7/6FauM+t3f/VdaIdWO6GCFXZ7Lp14HybJ8eWFBfrJSPBtpeHaoP/3z/6SzfkkrHwm1k67nr+udQA5Ur3fe+d7yCTyNCeRA9WlMPd9nPoFrnkAOVK9j4N8NVKVqKda//lf/XK1ay6S/p6cjq+6gYubG/g0LK4LZQ4Z5cXGm/Rs3VAwD1asNAzNIHZH54p9E2ohf1EJvLOyoodEYiSjQL7GeTNSJgJjeRV/FUlmlatmAarlcVb+PV3SlBemv9H6uMr366qe0TB2reVXvQggUXZugCfYHkMPnaF2VTf4Oi+abj7ZaralWwYc6UqNVMyaXqGEAFqAEsIqfEOaPF/vBMzuaTZzH1S9cpsKWzGfZqDdUCnydnZ/p/PxClWrJ5KScM4wy2wQUGVvsuWRjkxLj4xUsW2y9p7DSsMaAtPlyaf5XpLyAe/o4kfsCnABcyEQJl1rrrNuxcD1WBCDVqgYeR9b3SmjU0oAcrKTJWVP2KcXz2aUceeYkwKFLwWWRoVFvGyAEqHHNTHqKxBr5LuFNBA5d9uhyjPR1Xh1XWCzYObF/2EqA2Xy2MDYRT+x8NtdKJP2OFPq+SoWi6rznEhRyX8BAnp6d2gydv9il71oVT6vxATAH2MECcx+6yhbZ+cKgOpDqkpHtGiawnBTa4FUNrX7GSWoBgsi/I5MUG3PueQaMPd+7DDhaGnAH1DLf1aUMm3O2RRAWKAp0626I28zzuAcn9nMCG4oMm+Oy41gh3Q2t5gjE+fzzL9i1LheKBpSpIMKX3W23VK6VTUp+8PhUJZ8gLTpk27o4e6zvvPktqwf65Kdf09r6pprNjsZU7yB1L4bGDC9mM/PG+qWSpoO+ikqsD/nP/uI/aTiqKfIalnadv65/AjlQvf6Z53vMJ3DdE8iB6nVPPN9fPoGnMIEcqF7H0L8XqLbq0qc+8ZL2d/aVAG7iUONBTzdu3LQeUio2+gOAEw/2c52enegfvPaaLk6PVa027IE9SROr4Gh121bRQWgNoMH3CpaMC+MEACG5FgDpZTJgQ+ppnK5UrjatxoT3UD3z8P17jvW0xOGbqjXbrgMzc5LhSokH7tQSUvE8UlkCEBmNBgaaAT0k7Zr3MkQ+SShTyeSrAEjACl8D4MBsPnr4UHt7t3R+dm7HCDMKiweQmdCbWixpc3NHZ2enFlbEcfZOT5wUGT9sqWwACh8igJL9A7YAS4Ai/g1oA+BUamVjR/Fbkgy7WEQ6HwxM6gsbB3ADHCLTZfsOTLnwKQAk18BCo1Yre9+VH5c/Aa28YFwBSAoD843WmQfAxvesImhFgNEqUqnowDBzMKZ2tTIABfA0BtpzYH6VugRegLsv+l1ddytzBMwxU8Az4A92neRkvLOcj1eE4c0ULyIN6Iit1R2wjxZ2PvwPn6jr1Z1rMh+7NOnLRGiOixkyc64loBKAx7ECeFk4YPZXiwLGZF+C0ysm9er6wIoCwGFn8fGS4syx2PYL7jh5XTH0HBMBTYD+K38saJB0Y5vLyrHmMKKAbT5u81jGdoxzKmsWc5Nedzc3bD9eEGijs24/I5w7/ttOu2VhUnhISfglDAqGtFGp6O133tD9h/dVqTX12c99ToUCoVPTD/pVAcqPDw+1vbVtIWIL0HOWaEYQ2sO7ev3L/1XDaVVR1rJwKLdolL+ucwI5UL3Oaef7yifwdCaQA9WnM/d8r/kErnUCOVC9jnF/L1DtNAv61V/+efXPe9q5dVNxEqpZqdnDPKwh8lRe0XKhcqVkX+PBf3dn0xgovJiAGqSh0HWwOwAXQKIDH8gtQ00vU3mvwBA1HjBXvYuBwnLNmE/eWyoHOnj/voEtHvjpmyxWas5DWCw6cFLFl5lZd6mBToKNAgJoHJiFVSTEB1AzHAytZxUfKOAHlsuknz5pr46V43xgPQEohZJL7x0PJ7adVrdrjGOhQPJtasCdYwCUFYSs1IXewI6Wy8UP2GSTdiapvZf9kf4L6JzNpzYXAqQM0FOjI888m8h22Tf9qo8PH2tnb9vALYDXQoQA/HTDTmdq1dy8AI+udsaBKgA2zCPSWZhFroP5ZS9ZRaTXmxsb9rmHDx+qWq+5sCEArPk0XegTYJRtWNiQj48Yxja2WfF1gCFgFDmy9eGilYU3j1NVK45VNt+mz7k1zH856LvKo7XLhYCrYC3OA4AcLQHz/geMKdvluJkb15brw/0IaL8Co27Bwx0P98wV6Ob8AJeAT7uu1pPqmG32xeIDYJltc45WH3Tp9QVAksarVWLni/+Vnwe3+LCyOe3t7snLnDeY+5Jzw9NNmjMLPABhao4m45EODw61trVpizopgViTiYrcK8yi01WNn4VCYIsmdNaen51pMhjpvffu6v6De/L9ov7pP/sXFrqEDJ+Xu4c9k/4iYd5YW7OKpsFwZFL0LFpodHasP/jj/0ujaUOLrGFhZPnr+ieQA9Xrn3m+x3wC1z2B/LfrdU88318+gacwgRyoXsfQUykLlforBalUq6b6tV/+efNHLrNU0dLXeDC0h2rYJljP99+/r063pY3NdXtAfuvtN9Vu1LS2vm4sHuDG/ImlkuYwgMhuF4TkuATeqyRegFm70zGABfAx0BOt1F7btNAi5JaVSlGnRwcGMAm12dqh/sOBR0AIgIF0VEAbbCEAcDIcqlorO6B7KQtFdmyBTavYWCxAC2wrx0nwEf5A3usAUCaYstlkrlrDeW8dI+xrmcH0UncT23+8HzYNQFKifqVctvcDHpE3sw+OE6aNfcLGIaMmTInZlasl8//CPMKoAlAAL0h+u501A1sX5+cWLOX5cseakIy7MiYPqTOsbrVYNLk1Plr2xbmyYMB8Njc2bcGgWA4N0F0BOPZZhDnM0stKmoUFEjGHJaD3EsxbOvGC0Crn77zygMKAIksul5Bqu1maBzZLjFGFRQy8gpPk+q7rFvkxOLZRrVPeatccppH7hGMFYJpMvFYzP7PNHa9xmhnQtfTmNDOAVkUeHAS2AGHeVqSzl6wyswWccoxX58vc8QZf1ddw7QC2bJdFFkCqu8cd8KUm6Or+ibNU08HQ5LgAUUs2TlzgEqnJvK/TXDOpL/uld5jrw73EPcc2TTI/oRdWqjTq2ljbNBn7ku7faG41Oc16U+VSybzPgH7CwbIk1vnZib76tS/r4YOH+vV//E+0vrXr0o2pCYoitZpNXfQuTOnA9fIJzwKMe76FXWkZ6eTggf7gj/6t+qO6Yr9t1zJ/Xf8EcqB6/TPP95hP4LonkAPV6554vr98Ak9hAjlQvY6hA1SLl0A1U62S6Zd/6bMms613m5pME3mp8xgCnuj9hBHa2dkx/yjhQ+PJSMdHBwaI8FLW6nWTMGaer2qtblLH0XBoabxWu+LDjK3svYA6gpRgK2FUi2FZflixdFU8mvFqof7ZqTGPy8Vcu/s3VG24EB+T0M7nwqNK8M4qiQ2IJPHSWCWAC8CG7ROsA8AAfLFvWEcSZNkOQJEaHYCH+RtXySVbuzCwAJMLEweASn3f0nHxwTYaTduO81FmFq7jiETPwFWSLA0M8Dn2jdzWwNTcSU6NmY7nxpwaCExI8C3YAkG3vWb7hTFF9syc2SafBawCJAF8hCzhFfUTejpnKlErE0Xm/QQRweZV8F8uF/Ynx4k0luMAcOIPBkQxa0DbNHJMIaARsGjALXJBRoBGfMEcux0r19G8t6THcgauRoUhWEVR5l3+JzsvtkGfC9egTP+uMnf98O5esnuASgPKsKK+bIHDtu15Fiq1u7NrwUkkANs5mrfWseBXYUgcN+wu50PvKPJtrinv5Xtsy/lSS3auHBcMMteJl92H3KcZvtKV3cseoVTJylh7Y8ChwLlOna6rPcpILHb3CwsOAFV3H3gm3+Y8VslS/YsLDQcD3XzmGVVKBCb5FlbGuQJwnUx9qnarY9ev3z+3MLHvvPOGvvnNb+rFF17SSy9/yo6H/dPbaz5vGF8P1jt2adT4k1k8QB4+n6pTrWhweqT/+Af/px6f0Om0aZJiJPP563onkAPV6513vrd8Ak9jAjlQfRpTz/eZT+CaJ5AD1esY+HcDVU+ba2X941//RdWrdU3iuc7OxtpYW7/07PkajYb2MA0IAKACfk5Oj7Sx1tbDRw+tXxWWFLCRybcHfXuOJ4kXxo2n44BwIffAT4coQBHUZXUttbpShVrMHZDtdJp689t/pV7/3I7h1u07SmE4AQ74KXnCT2IDc4A2+kRhmpAXA6YAPoAUQDJsF7LXVJnJYq/8qVS4pKvUmF5LikXWeulXtHCdQsEAFedNv4irnAkMIBKmQx0LwAWQC2TjfABOhRDA0jeWEyAGkDK5sXkWfTtfgIyT4yY2q0azZXJjPLpXwU5sBxCN1BhWFt8jDPPGxpqDh76ngue8m4BI2FaAKIDL6kouw5wAPs5T65KYeZ8dg+cbeCPNFi8s4HY8HKnedJJdpLC8H2awGCKRndtnAaNX6bo2Jx8AB+vrvLC1KuxlxUAvUmmOZ+VdBjotFlYtY2FGi+gDFepVuBF3PrMB3F9VHHH+gMZyEU9r9EEaca9/Yaw29xBpxufn5waoTW5sbGPLOmgBgleeVEB9tVb5YMHAsYtcC8eCWupxsWgyZa7DbLKwRRA6XjlvelR5tRpN2y/7Go5gt8vmh+Z6V6p1RYuZ3acsDhA2FUcLPbj/QLs3b2itva4hjHihYIsPIbVNSWL1N7CtPoz14ELf/Kuv6N3331a0XOl3/tm/1MlF3xZJKtwnq0jpKlbv4tx5rGs1ra1tqOjRSJQoWqXWc5vMp5oOevoPv/9/6N6DhVTeMtl6/rr+CeRA9fpnnu8xn8B1TyD/7XrdE8/3l0/gKUwgB6rXMfTvBap7O019/jf+kT3EHp2faLH01OmuqdvpaDyeOU/hWtceigELw0HfvJjzYc8AIMDihRdecKEynm9MJV5GWKRa1aXhAsyyS28nD/+T0dTAklWBWPRtSbNprFqtor39bb3xja+rPzyz4J+NrW3Fqae1tTWTy5rXMI4MDFF5g6cPho3jg2XiOObzSEmcqNPpGgOaFQK1W03r7ASEWJrtfHHJ8NLzeSntRL4cFj5g+PBCEmhDYnC5VtfSfK8UbFJJQrJraixdsljanABzMHi8kABbyFCET9TJTPk34NdqTNbW9PjxsbrdjsJqxQKOnA8XdpFtJfY+Pre1vW1MMC+OHUCfRPNLdtH1j7rUXBeKZN7OODbwzr5ZJOD11zU+gQO2QaBRf/xBABUzQRYLmw7DyTY4LyTEV8Cccx4MRhYcxeIB9TxhKTRQyPaMkV3gn6R/taAodeFVpSBUv3dh54gfFEBtKcN0hV5evySDD5Tm04UBz6sUYhYCAsB9kqgKg3zpkWVhgnnDfsM0csxcKxYKruS67M/Sm2FOA98k0syU4+fe5fNXoUskWLO4wHbWOxsm+wVolkru/IfDgV03F3K1VK8/snNTSrpzYLODTWWBAEUAfbGk8aJIeOVjn7TjQFKMp5p0ahKYe4O+4lWiaqmmarmio6NDffVrf6nRqK/f/Pw/le8VFZYqWixJI86UpSsVC74mk6HKpaom87kB5c1u2y1apJn64546lar6p0f6wz/5dzo4kqKgpYKFKf3kvMzb/F0vY6q/7/VR3vODzvAHbftHncSHOZYfdPz//t//+/wZ9kcddv7+fAI/ZRPIf8h/yi5Yfrj5BD7KBHKg+lGm9qN+BiYpVOolJlvd323r87/+Szo/PdVitZQXOomrS8St2oO7BdNEkaLFQuvraxr2z5Vdgp/z3qmB3M2tLat4IZwHZg2PpJ9lVukC2AmKoW7s3zJwACCqALaSROV6Q4t5rGa9a4zaeNLX4YP7Cgqe5rOx7tx5TpMIEEtvpmO9YFQdawjLlirxnKQ0I5So0TBJrANaK21ubn7gZxwOARa6lAWHjmFcJQZakIMC7AC/BjCXDmCNB33t7u2pN5hYmi3gCxDCTOgjhZFbLhfGLIZewSS1MJ4cJ8c4ny8MIDkAPbfQKR54AUvIRmFph5OJvceSYkkZLrntwPbCrEbLWBsbm7p39552dkh3DZXFzufbbnfUH/Q1nXJ8geskDXxjCWEbrwKtYNuuvJqcF8cAoBwMBup21y57XwsmoTUmMiyaL9SkzKQsA4CtwsV5hV0/q+tBhU0kpOrqfIuFkm3DApisk7Vk3tix+WhdCBRyWWPhDQAO7e9XjDDnB6vrPKgwmo4RtvTmYsmuG8Q63k5AqrHXMMapA+QEdyHtJZgJhp1zdWzrwhh8/LfOz1y+TA2eXp5DbMw7CzLdJhJffLCeJrOx6rWqbbdYIELLV7XVkjx3r9D3m2Uw7xO7T2HQk9QlK1dLZb399tt6+ZWPOS/zfG7hSdV6xfymA/NXc52KVsv0nW9/U9/45tf06quv6M6zL2o6XqjKzyNhYaulVQtlSWTX1Wp04pWylCNa2aJJcNkTuxgP1T851J++/p/14DhV7HUV/ISFKX0Y4PdR3pMD1R/1/xPy9+cTyCfw951ADlT/vhPMP59P4KdgAk8TqPJAdLXqfvVw9GFX4X/U9z+pS/HDz8H1mUoFmkTt4fbWjXX99m/+igYXZ5rHyE0DheXGB+Bus9u9rOAgwXaqSrVsD8jn5wMVi4FSper3zqxWphAUVanWjBUEOABGABVXktsrwAF4JYCp1exaNc1kNrMgGzyQ570znR0fK15MVQg83bp1WxMLKsL/iMz0Uj4aAfocAAT0Ob+nk1Ia2DN/Kkya61qFuQMkE2ADGwajC6jjRfBPRNBRpaTRaKR6vSrkwVZ1Qr1KKq2WsYEUts0+r7o7rfd1Obe5RDFyYHcMzWbtA3YTEIMsGqCqpZPpcmxXwT3m2bWeTwdwDWwCrBaR/R1ABSgE4APMHNADpLZtX4AjfLRUv+BbtBTawUCtdtPqgVzScuD6VS87R3mPeVULXCsqXQqaRDPzGxNCVCoVbVtIhUXHrOekspkSA3cL5L34a6n5wUsbzS2QC2CYJXS1ljUnyIo5W8IyfxKyBUtPgrQ7FvbDdQfAlcOCgdmrdN8rGTeXvlKu2X4ms4X5pmuNqsmnzRu8Wtkc+BzzKXkFmxuEHaAUUAdwdpU4Mpk3HbvMhPdZpQyLNJ4DvNwrANawQA1OpNXSdbcGYVFRxOLHjvxCoPP+QCuSmwMAq9v/fOFAL8FgxcBTNJ7o+ORYL77yqp0n96l3eU2RVgeiB3WiRrOih/fv6lvf+KoG/ZH++e/+a7suyH+9oKCwHFrgUhXp/fGRdrYJIGOxgkToQAH+YBZvkDR7iRphRXff/Ib+4kt/qpOer1Vw6a39CB7VDwMWr4sJ/f5jYb/f/3v6wxzvh3nPRzmnH/S7PZf+Pqn/x8u3m0/gJ2cCOVD9ybkW+ZHkE3hiE/hJA6rff6J/G3D9cQHV7waaH2XIPxyoAjYAkKGSzLEwBlR/41c06J1pPEeOWVVYqVsgTSGjz7JsgInqDcAIzI55HEVYzsBkoaPhQP1+z1KAm82WfQYwgiQSAHYVKmQsnkkYAzWaDYXWPxprNB0be0jvZr1c1dvvvKlkCfiMdfv2HfMEGmOaeeYJBJjCjrZadQMhSZK5ipg0M6kvslGYVUsJnkzV7jQNgHLcfH99Y9OBNzymdHImVN1kSpVoOhmr2WwYmCmGoabTmc0CBhlgRBgRQJFUXvMyTqfGuOF/XMawjiQGA1ZX5hXkvfRtwtb6figf726amo8SoHIVEAUI5d8Aw/WNdXcel+wh7LNVASUuqMnV//iX5564BF5qV4zBhbGjzmdp58PXSIetV10nK6DWEmmXrnqGa8ULvyz+2/nKJeIC4JinBSLJMamAcqTdgP8S4MyYQ5eifH5xZqE+HFutgrfTeWIz33lAuU4G4AhCKiPfpYqoZOCac+W1mI21mOMlrVq9y3g0cax7qWxsLrO8Oha2RWUS2wUoIrvlxTUmYdmCnlIClZw8nWPj/Ak5YiZuIcU9Wlj9T+ikylf1SYQrBRYGHcv3kJy7+yTLkEyH6q5tKkpWtm3OFSk60nMALQCbe4capUn/Qr2LC1WbDbvnV6ksUZv+XBQC9ApbZ3Do6b27b+rb3/6G9vZu6nOf+UXSxYytnRIstortesCoctgm415FxlDjnw3lq0jFkPAEJ8qmK73/7rf1lW98Uac9T5Gal/LxvEf1o/xu/aif4f8zcqD6UaeXfy6fwE/PBHKg+tNzrfIjzSfwkSfww4Dq3xfI/V0H9sNB3t/+6R8HUP3uFf4Py+T+oBX/v5sVxr942aNKdEsWa3e7pU9/4mUFfqogLKneXFOhVDLmxsJmPOfb48W2eZBfIkEslJXCnvmJPaRbOm0hULPVdgDAApXoFi3bw/wVWwiQcR4/WLWqIhjQ6ULbu7uKo8gA5XI+1cnpscrFgm7evKU51TLlsoYDQJN7OV+h+xNw5mS0BNQ4vyQsJf/+bs/m/8feez1Lkp5nfm9lVmVmeXN8+3EASQAESIBcAPQbMozYkERKutGFQn+drjaCFLWixNXSYGlAA5AgSIAYPz3T3ceXt+mqFL/nq2rYFUEQUw2CWRMT3XNOVZo385zJ53uc5MJJamFUfc7C8N8EJiV0sCpcp2SDwe3zVFi8lpzMuE+qbPAcAAOaBHY8U6VIl9qdFEAaCozha3QeT4KF6Ed1wUOqqImibagPYUeRqm4koS2VnMx6BnPtjhFguGOmd1UqgCFYP8l2D3oCarCFgEmuhZP2utoYUYgbE1Al4Id98Pld1Q8+TMAdDCJgkPcAZSqBS/tdLKhwqevrLBzUosCl2uJdrQRiJfvDvoKD2DZAm1oizjPPNgKNHtJd0oG310q+Tnj9Mn2mblsOLFO/sk1ghtHeynp3zHeWON8uzCTBT7v7UUzqBhDp5pnFzl/bbre27LObK/eh67wF8Dtm3oFUd61a7Ya+r2PJN1YWAwpAdH20qzi1s7P7Ss/1/UApxEorNs/OL861PcmyCYHCywzSTRb27vuP7bXXPiIfa1Sr2WQyM2Fo37dOp0cKkmXrlX3hD/+jXd9c2S/94q9aq9m1ciXS4gWqBXpd4+VSPtabm2td98V0rLmTgN1RwnZkq5zFJs/S6cqmg0v74z//gn3wdGlZ5VDXvHjtfwKFR3X/My/2WExg3xMogOq+J17sr5jAC5jAfwmofi+514dxeN8J8v6xfXw/UuHv59h3YGq3v+/87x1I/MeO53uB7W//DBAE0Ilk1wHVw17V/s2nP6GglkarY9UGQBN5aaoKDsBLNazKxwjzxQO9wEKprO7S/vD2eTcmnlAknTB1fJ8HZxhNyTG34AhABOgBUEznM1VqUK8CYOH9BNZM+kOLU8KSArtz566lCf47xyrC8AGWeQEGeQkcbDYCbPgqAa0AScl9lzBeJNZWBFIBr4BPjguGi7CjJHddq8wGJnUxpx6GXk1qUUbW6bQl/Z0hiQWstpqOTTSXoss5i9XL6IatWX9wK7kxeB1Wld7QWq0uJg6wRIiUgJwkwtSbmOSsrgLGA7GJseUcFB61Tf9lv/y3+kmTzLFE4kS9AAAgAElEQVSiWy8onwO4MlcBxiy1xcKxy4D/e3fva3Z8Vh5PUn8rvqXpSknFAGzk2DsQTMgVwAvAf3x4orkijd4xomyD4CJmhJ8WqatY312tT7bRueD1RQ6teheA5xYof6skfLfwwJzwbera4rdUkrHzge7ClVZzUnXdwsnuXJBjq6omzZQqjXSZ+5b3NZp1LYpIokzfqOeYaLG9dOlGoY5J8l1AoRZAPMslh3YS3rDi23K2tOOzu6BLazU7FkZ1+WcBpXiEYX35k2u7W5TJ8pVdXT7Wtg+P8HBvzCsHlsS5+WEosNppdayU5/a1r/2tvf/kbTHBv/Qrv2a+B9h3LD5eW86H2XOPSDKMDHo8VuLyoH9jge8p6Knebth43Ldsltgmmdqf/fkf2QcXsS3WLaqCi9eeJ1AwqnseeLG7YgIvaAIFUH1Bgy92W0xgnxP4jd/4jW97lPp+UiB/0OP7x3xNP+h2f7Q/9x1A1TJrN3z75Mc/Yi89vGerJLMgxOeI37MiNg8QgETxzp07zvfYbushHx8dHkjABfUgh8cHdn11a92tbxL/JF5QHtx3aawnpyffxq4SWuPJA7qtTgE0xisF94ynI3vw8IEermu1hkAe8lRAEaE1sItOShxbM6oqvAngosqWCjUe+CPp+SSQKLcwQB6buZ5M31PPKwFQfC2D6YtXSiDGq0ltCO9bLRPJOOXNJLQmJ1yHsCRPVTScO8ATyTMAL1/DKvo2nU7UoYn8FiYO0Ij8lfRkXlTnEH6kNN6S64+dqtuVKpmyZLUAzh1T6M6Dyp2G9ocXFJDECxDEQgDXZPd+FxKVSpYt2Wm9ZhU/EOsNMAPsSKq6Tq1aC1wgFd5JA1gmTpZdCcSyjicT1dDAdpKmyzlXAyprYjG1HLMWBSplLSywjbX+j11SpY6qbhS85GS4+gcQTPCTwpIIogLgR7qWXDd1s257WmFkCbySd9f37fbqStcHb6pLNE4tS7hfHTurRQt80/2+tbsdJ+3OMqVQs/jQ6TgZOMdZrTmfMN8HzAJQOR8Cqkh8jldzXSfk6LxvpWTmjfV6h7ZcJVYpu/5X7hGuqe5b5lWmHziwdL2yZDVWCFmnc2C+grrW1u0cWjmI7PL6xmphSCmq/cmf/JFd3lzYL3z+F63TO7SwUrXJZGqnJydKH+Y+RRJ+fXWtn0N+BtRdm69the93NrZWp2elMotCZQusYuX13P79v//f7fw2t8WadOQfrdTfH+3flT+8oysY1R/eLIstFRP4UZ1AAVR/VK9McVzFBH6IE/hOoPpD3HSxKU3g24EqHtWyF9uv/uLP2907JzZfxjYYTtWLitdUrJtf0cfwS8LqKBCJ0B+f7tOVgBbgRaxoGNps6phKEkh5YMerChNLkA5SSUAiwANgAOBLBVroRkVq6QAgQEW1Ik0AKp2TgTx9sH4wTjvpZpws9QAflQPVu6j6Rd2fDnwBXMaTsapkAHkcByxrJYABTJ5LNdM8V5gSwUlsh/OeTAkUgtWrWMUnsXaEQljniSwX+alk0LCa9boY2nqzqxkAyhJCeNJEHldmxnkriZaqlqiqxNp+v78NZqJz1bGNzJpKHIDcDnjDCvM50mLxYgI00RwrjIl2H5KHYweY2AZzmM0mYo8BmLzwOiqRdls5w/VcJq7ah2vFvJj1crESs8r+mCMMMqANgMn1EQAOKmLZdTdt5bxsGwmxQCapwMhn0/T5Xcc126kLuC6AYM6F40bajPwX2bU+aGC3TOcHk05YkkvrXVkcL5Wmu9sw7DhzcuDWBaJ9K3vLvabFiDy1FYFN29ogVSbBwpfpxg21MME12cljY+Tt8i9nVso3jqWHVV+Q1twW48q+2TbVSTuPNMyzC+pi0YKk4olSjTvtrpXKFTHuC4VkcS97qpt58x++Zu+99451j7r2c5/5N7aIUyVMdzs9Ozw4sOl0qGTp3THDUpNgzM9enrpzWyex5pN7ubU7TTtpHdiXv/iH9pW//Qs77+c2z2oFUH1B/xcogOoLGnyx22ICe5xAAVT3OOxiV8UEXtQECqD6YU/+u4FqxU/tcz/3SfvkT3/MHj95astlKqwAmwoLefeOk4zyAB9EoUW1yAB2YTkUK8kLoLQDOjxAI8EkkMj3SgJjCjzKcvnqVEUCSFotLaxWrQxIoA6k05XMFPktAAYfawl2UwnCTtYLMGA/ktnGK7FxhBgRJAOjBgiFWQVgiW2y0rZixfkQJfWEGYudV3MXQET3pC/58Frv5wXDxxxKG3yrgeWwaWlsi/lM4UqOtcwkTQW4IsU1z1carNhDI4jIgUWOAwCsYKo4scODQyUU8z82wJyY4TTR8QA2gpIv5ho5KwyvGM917gB9iURdB9x3wT0Kd2oCpJxv1kmDYyXsIg3lXDhOQrHY5i7xVxU+OQy0k9lyjdIcb2kusAtIpcs2R1ZLsm6aakaAcLbHvAHUAL750jG9qk3xfblLCQDi77uKHI6XBQO0zrDo1Ajxd/pYmUGawKY7BhzGlm0rkTehLiiRjJuFCAK9OE/uI4As3l9ApgucYoYuMCmqVrfM9VYqS6fu9lxYUOC9Oo8t0NVxb32uktpuJcMtgfASMWQSzrP4UqazNHE9uofHh2Ku2R8z5lg5Pr43Gd/q2ilkLCKIyrObwWjL3gcGH/7mN75mT549tU988uPW6R2JbX3lpY/KY4tH9tmzDyxRkJmrLzo9uSP/MYsMDpSXFNJ1dXNtg1HfWp2qzW/H9ndf/lO7HZzbe0/nlpV7VvKcVL547XcCBVDd77yLvRUTeBETKIDqi5h6sc9iAnueQAFUP+yBfzdQ9WxpH3n5vr368kNLNySgetbtHViz1bKgHNjlxbWYOGSfEYAsd+ADxocHfcAYTCfATA/wFfodXZouyb2qEFFia/Jc2kr1C4Cs3e1Kblwtu35S5JmAuOliqv0jyaXLFa8sD+mSWWbIeGH5ADJ0vUbwUtt6Gk+SVpJkd7JSgB5pxWJbCU4S0CsLGLr03LLYSa9CQq9LxcVfCrDQ/tK11apVJRsDvAHnJCADRjl/goZgB5fLWCmtTtrqkn1h/pwcl8Ciknyo5BsBwgWK1k4GyzG5RFvISM+yOFZyLwyv/JIkvm42Ajx8navIsXHu1KzonJgJ4A4WMM0EUKezsVhwSWTjbVUMclvSb5dL63XprnUSWuYGAN6U8HqmOJi1AMGiALNjJmyTa8k+mBWsOp25JCbDQAP4OCaX9Ly0yXzmAPfW96nFjiBwFULLpbVb3efnzTapBVrOZ2IOd72pArAKUCLVlkWGlQAr15/kZCf/dQw8hUuwv1xDFiP4k89zzAB72GD1ASexHR0eP/86CyHVaiTAC8DHTwwIXG/vD2qJYGM5T7aP53bFwkK2FpsKaOQ4kBQ7+XYgwArTObi9EjjPdsFY5tlwMrXBgP7aQ8uWC3vnza/baDa1j3/iY9Y5PLW7Zw/s5ORMixSvv/ENsw2SY3e/MrdqULNWuy1lANcNmX3M9Qsje+vdNyxfx7YczuzrX/miXd8+tYt+bpvKkYB28dr/BAqguv+ZF3ssJrDvCRS/Xfc98WJ/xQRewAQKoPrhDx1OiE7PXY/qJp3bZz71UwqOuf/Sy1ZvdfXQvZitJPEEZIlp26wNj+lg0Ld6He9qLJADGCDdFSA1m84sqjmJMOmko+G1gA7hNkgou72uGCHVdGSZBUHVQkDBcqkuSNJ9AWLL1crKoQM0ABsFMylN14FkwAdeTUAR6CKjs3IL1HaVM/gCAXS9bscNlUqPrV91sZyp/uT65lqdoBuAdJpJVoqMF2llo94UGEti13vaqNVspqoWQCEs6S6851jAjmMvhxWbTCcWkjxLTQtzWi1VaQOwKK1LNhyNBFSvby7FGOLBlCdyBfBxdTKl9fp5bc0OFC6WhDOVdLwc9/HxsQsTSrMt81pRhyfzRpbabncsThaSXyN/xqPKfgirAuTCbiK75Rre3tzqWJFmk85bjSKBUgFxpT+bjSZDW6/xj24EcMslt0gAo4mXMqrXtXCw88oCNM33xaBTO8RLScGwtFo0yJ1XdbsAoT9XS4VIzWeuloZ/BdDVFdvUNV8lCwF4Fj6YFQsKzOH29ka+TsAd7DgeYe5jeYe1oFDV+QL2Fc4Uhs+Tgh3A5x6LJDNmUUS9sQQXSb68sdViITCeyrPsyf/67juP7e69s61/uO72kbhAJoA6YVaoBY6Ojmw0nYhxZlZrz3cBYTC+w4G99eY3rFQu2csf/aj1ukd2eHBiRwfH9vdf+3ubziZWrwbGCsdXvvI3uq7cS0eHh2Kjd37eoFyxk+NTe+fxmzYd3dqkP7Jn733D5vORvfl4an50aMk2hOrD/y1T7OFbJ1AA1eJ+KCbw4z+BAqj++F/j4gyLCVgBVD/8m8DbuLAb1+CYma1X9guf+4wA38nxsZX8wMJ6VSwVctazoyPr3/bFBjbqNUltkejyUA4QgMUBzAJQAHu7ihie9WeToSWr9DkzJ7Z1K6+URDQKFbhU8k1sJ3LdRMzXxprVuoBl2Ig4UD2UL6aA06oYThiySgkuFYntWDLUnbcSsDsaj7YyWCS2G/lckTBHzZbAB+xoHscCf7B0hAxNJxNrNF1qqxKEZw4ME5AEa7oL/lFybRDqXAGtMKO8xEqGMJv4X7dMJPJa/K+ksw4GVgsCgY0nT96XhBU59Zp05ZJntWrT6rWm5XFikxm+xqYksKend+z1b7yuhYKg4tnF9YWFlVDg7eLiwk5OjrQtF0SlplEFUN2OrpUKvAMzYSXSQgBACnksMlsWEDhvmEEWGHZg/jmQY0nDIyRorDoZJMbT2VxpzEHAQgGXxsmYd2FOyyTepusiQU6ep/PuAszYtq7B9l6AnRdTGOGH3ojxVdJxHLuQoq1nVX7gRmSz6ViLEEiGWRSQpDuIrAJbvFyJ7WQfSMu5jwmKYkEFjzIAVqFL5VBgVPUyG/pJKzYajwX81cEbhOaX6KC9ccz1fK5jFiiP6MxN9XMEqCV9mvtmPBho/2dndxV6hK91nePvJbkXebNvw8HYokZTEub+7bWlydKyJLHju3d1zsfHp3Z6dtfmk6k1q41tN+7U/uYrX7K/+OKfKQCsVgvE1iIBfvTSR2yDuiF1YVDIp28u3reKlWzUv7KLmxv7+69fWWKBFmSK1/4nUADV/c+82GMxgX1PoPjtuu+JF/srJvACJlAA1Q9/6M+BagkhYGaV0sb+x9/4d7be+glH06lNFws7PDyxatmxTjygu+AZfKJOdopPU2xXtrFqsyW/oSpmIpeiWvI2liGXhBXdhvO4dFlYQwfiWq2OXd32tU1epLWmaSygR+AQ3ZDTBeFMLT2EU6MC8wfIAOR4W1Aj5goWtNnQ9gFnu/oXs1yAjBRjyU7xVK5dnyzSTqW6ihXOXI4P7TCqsXHdmrWoLhZxVxPDOSjoqVazKArctrySNZstVavAKouh83wdN+AI6ed8MbNlGpu/BpQS1jSW9HRTMnXPXl/3xaa1mm0BHs+nfsV5VWEC6TNFrgxopLsV+WvZqzjfqa2tWgsFUgDU1bBmSZrZInYMJjMBgMJE8ifXrVEjQRiZrWOod55dQqEA4JyvAFvJcxLmzTeDmvh8s9k2z/CfAjLpXkXqTPIw0uzQqlHd5isCklyXLQy35MRbRtwBVcd4cj85b6snBhYf7Q5Qc/zM27GVsS3jhZV97/n1BURyfarbAC0l+OJj9WD7G/Kg4pfFO8xCBbJftg1oh6Xk2He+Wq4VPmKOaTKbC6Di+YQJBaiPBkO7ubqW97R3eGyx0pOnksVzj50eHWuxgmsIi44iYRVP3D3A/ZFv7M033rWHr7ys48jzxOazqU2G1Nq0rNXt2MsvvyYZ+enJmfWvb8SgP37/HRuObhXcVNqsbTS6Fchm9r3eibyn1PBwryJ5vrl4bGQfA1Tfe/bU/uYr75sXdcgrK14vYAIFUH0BQy92WUxgzxMogOqeB17srpjAi5hAAVQ//Kl7G3OMagnmLTVvndj/9Jv/vZ2ewJwOlExaiWqWr2KxXLB9JMg2qZlBMhlUrNVtWZqb2FCAxDrbWL3RcKCk5MKVSpvcbi4uFHKj9OCyL1YL9hXgAvBQ5pCV5O3rHXTt8vJc4E9+Q6SljZp6K0sbX2B3FwIksGUbS5ZzgQ8YLXlStx5ZQOSOhQNEAuwkCbayrX0Hyko5namxPKfIegGgAAr2wX4VlERo05LuSnd+u35M3kuHKD2ybBdPLN+7ubmUpHiXMIynEoAktjl2/l2A/dXFldWbdQtCWDbPZouFeV7F/FJFsujA8yW9DQLfZgCZyUzeXPYBYAzCspg/UpM5q2q9apeXzywISoafsmQkzpZtRpVMREKxJ+ZU1wfAKlBY3iYfw8Klmu9uIUFsKj2iqnqhWgbPLQsAVddJG1QsChxTmyPxJfTJdxJdPleOqs99t6Q0y6+8dsfPvvAd8z6uk76Xw94nAqjVWuTqYpZIxKk/Woqt5diRyo5HLGyUBIrx/bIoUK24NGUYb843k17AtNighZTIeVUly+X+hMnNXK8r4JdrDgMPW8ycuU91PKQ8K5RqKWA8m82V7kxX63K2sjkLGmXfTs9O5BWmiffo4MiarbZAMgsBl5fvb7uL+YEjGKtk04Xrx42iik0nIxvd3Frv8FBzabQ71ukciknGM+uVfBsMb+RThWVFffDsyXtm61jHc3R614JK1erNhq3zkrb57MkbNri6sjyZ25vvvm1vvNW3rFyledZp4IvXXidQANW9jrvYWTGBFzKB4jfrCxl7sdNiAvudQAFUP/x5P/eoboFq6G/sYz/5mn3ktVctDKpWbdQFDJWyunAsKWDlts/DMoCkYqWyb81uz6KwqkTeRg0pY2arJHa+Oao+ooqt45U8qWwLtnMxXwnE4UMEqCI5jQL6PZfqMQW4udoPT2C2Pxzaydld+UQBTbCffE6Ju3lq0+FIwUqE8ADEABEAIiXLSi3svKywfccnxwoyKiO1TVILIwB2ptAc1eFsJaF8juOJM9jdzNrNjoVhVaAPkFWvVsW0waTBmnJeyG7ZxuD2xppN9l0SYAJIwi7K45gmFicri1epTUZTM28jUApgfPPtd+zu3ftiitWfmqYWhYGZD3s2lPdwNByLtU2zldJ8+dx8unBe1m2672YdyxMJe8eCwGLlOmmdFNkTq9lu4dl1NTAAzt2cAG9K0g0JlXKSaGYO0ERm7YBzsPXA5u5PvJ9U5rB/z0l2AaD4bvkeAUGkR1PDwj1RCyOBUV7qVwXkmmcV7jHYdltbvnHsL+FNHCSg0TIHZPHTmo+feKVaFvpn2RzXW2FUPCmo2xVZdEPXj0WGciW0+ZIAqZXY0Z0Eeceu7sKlmCkv3WuLue7dtefYdLaPwptjVUATtUVlJ2EGzFJDdNDp6DyQ/B4fnygleji8MmqUuFe4p5BlB5W6xTnp2mtbzae2WkwtWSV2eHLiqm+yjR2d3LF6A5l65phU29gHTx7bURef69CuL57YfDGxV176iJX90IbzmdXrbavVQru5fM+evf+ereZD+/ob37B3Ho/Ngua2nmYrX/jwf9UUe9hOoACqxa1QTODHfwIFUP3xv8bFGRYTKDyqe7gHvhOoli23X/7Fz8rfd3BwaPVmWw/+Cq6Jl3Zzc62jImSn0+roIX4yn1qt3rZK5Lx+eAWVPLqKVWUypTfVNyWaEhAEEAAAIXFVzYzvuZ7QslmeTG00Gluaro3HcSSTfjmwVZzIN0miMHJMyVfXazs6OtQxiZ3bbGw0GlgDnyI+QwKVVrHAg+s69Vx1TOpYM77eqrdtvpoJ0NBzSnARQAvXLizuaDZRmNPB4YmtVqlVIyS+NYU7jcYTq0ahJYuV+eWSHR8dW390q+O6c3yqecE8Alp4AdJ4ETKE7Bdwy3m2Gm3HTJYrdn55Yb3jIy0SLOcrsX1twK9ndn7x1Nqdlo1HEzvoHeic58uZwBCMW5Zu7Ob6RufZbNdssZjIV0lXKNUp6RpvrJPm+nS0ipl0IIyAIzGLORDILQ4onEmLDJGk3IAzwDT+T6TGfB9wyHsBb/L2BpGtVnN5JLkGXGe+L49pjjzV+ZKBR2ns/Kq8YC9nc+pikGH7krim68zVCW3odPVtnWfWrNYk94WRBwTDTAP4lfaMPppwq0ognynfF3NeMS0UhNX6FmRmSugFFBMmxdxhyM+vrnW83JPMxfW0xlaJQpuR4BtVBVR5wbYD2KlMAl+zQFKrN7U/QrYA7OttXy/3K523pAEv5kObzZH/Tu3O2QMzD4Bbs+l8bkke22hwbe0GncNlu7m+1T1TDiNrNlp2985DAW7g7bOnT206GVuv07Sb2yu7Pn9ii9XU7t19qPCl4XRqtVpLScBZPLKvfOkvbHR7bm+//9ieXa4sbB5ZmnEubmbFa38TKIDq/mZd7KmYwIuaQAFUX9Tki/0WE9jjBApG9cMf9ndKf/1Nbv/b//q/2OnJsT17em5RrSEWDsBAgi+eS2grAowAH8PBwE5OT5XWC/iDTb29HViyzlQXMtsyUSnVLqulgAheR/S3Suk1ey6t9EtU1qztT//kz8QG3X/0sq2WuYVhTUFBztvqPI4AAhhVHuiRIqsCRZ5NzzZpYkMFPEUCHTvWzoHFqphDgDGMG8E6nXbbwnLZlou55JkkDgOTkW8SlFOJqjaezGw2XwlU2rYuxd9WkAA8m4QseSWrhGVLlnSaVrSv/mAgRhAmEsAu1lQyz1C+REA5XkLOwzF3CyvLZ0kOs+scld9yQy9r7jpE40yMIr7FyWwoJo5QnpPjMzGnVOdENZJwV1ahT7ZCvYuUpgKe15eXkm4TPCS2W3UzC6X34n3lunKNSP9l5swUAAcwRsq8XKViMXmBdzmPVqNpJWpaViuLqPjZZI4Vpec2DNw1K1WeK02Xy7n8xbtgJypcdJzZRgsDqrDxPXl58QwreXo5sxCPaQlfba6ZxmmsP2E2xdJGVc03y+iDDSTFrSiV2RObykKKOxdfrCrMMkw+kC2oRJK6A4oBorvjQFjOYgNfQ+bLrEiuDqLIqrW65hDHqd29e09sKu+jaiddraxeq2692iyeZBbPRzZdztRli4ze8wMre6FY78Vqafl6ZeuMf5GaI+3ebEExCzVHdnJ6V8eHGuH82TMdf2md2te/9lWrNUJ77dWfkPSXe7bR7sq/miyG9td/+UVbTAf2/vm5ffBkbnkZhj9wJuzitdcJFEB1r+MudlZM4IVMoACqL2TsxU6LCex3AgVQ/fDn7YAqvCqPrLn5pdR+47/7d3Z8dKhk0iynZmYi0JBvMmtUa0rj3aW0SnabZhZWI8l+xWBma3WvDgZDK5Uc8KAT9ejgQP5THrgBPQBVQANyWUJnPC+1LJnYu+8+Fqo6O7tnrVbX2u2e3fb7An6ksZJQC2MFGOWhXR2XAJsAOfDCwoqrReFYAEjU4HC87FNhQzB0CjdqujqdPLcIoDubKJhnvSZIKRcKg8EdTaZiU/1KaLb2xAyCuPgs9TN4I8+ODsXUIhNGpovfEvCDRBdvoRKAxbrVxAjDrg2phlkQFOUCp/g+AL5UqciLKDkuIU5LqnWoVIkU0ATgmk5nAuGdbstGk4Hm0G0z35n2vd6kAt1U9QBEJS+mXzVEruu8rkiueVGdU/FJLA5sKZazLJkyrDk+ZK4vflTmT0/seDrXsZBUS0esal9guiWBntmGMCPkuxsCleiqLene2JRKdufsjvYNqAR87/paAaqAc/57F9okhhffaBpvu1w3ChsqB77VlBScWbbOFIYE88k8AOBigtfU+2RieNvtpubCHc5CB/sinZrFk9l8rsTnJCNkqyRZMP2ouw7gwXDowDC0LPU5ZUDi3Eqbku7vo2P6V32x72EtkoeWRZXhcGjtekN1PiyMiFkumd1cPpVHOqxRk7OxszsPbDpZ6pxhpCfTgdUbVUvjla4dP5ncn7DNzOfy6kbHr5+NZtuuLi7sg/ffU1fqxz72MbH9qzizs3v3BJ5ht88/eMveeeMfrBb69sY779jrb/bNr7W30t/icerD/y377XsogOq+J17sr5jA/idQ/Gbd/8yLPRYT2PsECqD64Y/c25S+Bahmqqj5n3/zf7CPfvRVq/iRZL2wRLc3N1ZrVq3daNjN9ZU8qLCNsFkAQFg9HvSRUOYEK8WxKjkkfYWNjap2eHCoh24lqUbOzyd2detRzPLYSuvEUCS2SZGFPdusbbZYCiTB3MF68vDP/ku+Z5PxVIzbYr60VU5q78IqW5JoB/6Q+wKm+G/koPhWJSNGIqpj31gtCG2TA8ro0CQYaqEKmzhNBLRHo5mFtaZV/FASY4AcABRms91qWSMM5TMdD4bW63V1nuMZ7GwgQI2UVD5OfL0BoUkmKe4myZXk695TVjpvvdWUL3GXXDwfTzXHIPTlk1S/6dqBKVJ/YdIm44HVOL5KJIYQFpHzyElvpqYk3UjC7UKfag7wrrdeTy7ANixpHq90TXado6Tu7lhp5LjU5cD1LlYOeOMdBfgCaGFkXfVORbWjkoVPxgrUIiSK5GbAIWCRhFuqfGCc1cOqvte12Gd3OA6gIV1mkQTfbUCnbImO3twCkoi3n+H9XAPezz7x8QLKu922xctYwI55cd85Rhu2OXXe49ix3+q9rYQ2Hk/1d65vvdG0y5srMeuVal37pDsVpUC5VNIiBNcOFjqENfZNfan4SgluqlXCbVAVvtuyFmvi+cxGo75ZGWI+tJMTan2qkm7DRntlN9t1moiVTpYz+Xdn86mdn5/b9W1/m2Rdl8d6kxNKZfapT39KYHiuYKbIknxl5XJoF+dP7fr8PSvlmbb5+jtv2Rtv3JpFbQWTFa/9T6AAqvufebHHYgL7nkABVPc98WJ/xQRewAQKoPrhD/27gGopt//6137FfvZnf8aa9ZYNRsNvMl9hxaaj0bekzYaq9Xj27Kk8mkUjVpwAACAASURBVL4PGKvYeDJR4NBCKcGwrIQVRXZ2eiqACXAE1wLekDe2AF6btQ37fTs86ikQJ05Tq9dILs1tvpwL4JRDX8wffkA+O5qMBTQATKtlLKYLpjUFcAJk+ccrWY0O1vV662vMxfIBjpBfAlJBnKTjIrcECM3nE3k/e71DAQRYWcBLkq4l14SNXcSE/LgKHb7/4M6ptg8LhuSVRN/pfGH1al09oyTM3rt3z/rIcqs1MYMp50ZA1Omx/I7qXy2Z1ZotHTfyUtjCxYTKlIqZtxYoUWDScin5NexkGOElXannle14ftlub66UPlsNAePORwrTDWgFXCOPhXGEPeW46betNaravqsFIhXYVQCxb8AXdThnp3dstlgpzMdtExkyMuCSgCAsKPNx3aKO6WZhgOvYqDctS0gpDmyxWmi2nF8N+exWzq0QquHAjg6PLMCbvFwqGIsFiyxZ6tr7Fc/WWW7ddkfyZs4FnynXYTga2nA4sE67a3funilPiXuHY9tsAIErnRP+a1KaCdyCySSXKVcCNXLjlVhgFkI4PzywXHu+xraYxeXTZ1ar13WPBJVQ4VsEZNFj2+32HHOuKpyNgDk3PAsA/asLu76+lB+13enq5wTJ9NHhiVj0kCTljVk9qtho0LfpeGAby8xjgWUDw73SfXNxcWmz8dS6h8f2qU/+jKv8WS5tlSSqnUnipc2nM7u5vbbZ5NqatZbVo9C++rW/tzff7tuKZtUCqH74v2C/xx4KoPpCxl7stJjAXidQANW9jrvYWTGBFzOBAqjuY+5O9MvLCYAz+/znft5+8fOfV91Fo0oi6UpeQdhHy9eSYaoblFCcEt7LqWSP6lGFuVE/asnCasMyQms2JaOaBWYKVi+DilR1R0+JthsSeqdj23glu7q+VigRVR8H3UM7PDy0+XRkWZwIUDx5+sR+4Rd+wTzft/liKnAJMIQxG41G2m7r6EggtH97K4aS42p3Oto/ibHRtr4GMATbCzgl/fX84lyyWYAcbGucLhxw20pUkwQWuSaPKPLKtSGNzuztt9+wX/rc58Rwkm7MZ05PTrU9XrBsdGFy7C+99hE7PDoxJKWwo51O3cKgrGof0ngBavRwArIBoYC4erVtV9c3YkfTHKBEsm6s2hr2jyfy8KBjF+fnSpcdjccK2jk4PBTrCCOMJJYOWtjxTrerkCpQnDpduc5N2NiyJevE6gBJamCQClcCG09GkhX3+wN5NLmmqsZZr10KtK57rvuBFxLVetPJigGpA1jTdlvvoa8VoMqMEVgDuL18Y+12VywvzCQsreqASp6O37R4MLdaLVKXrFKBkemSvjunQmhb6zOd2je+8br90i//iu4F0na5tpPpSP2pZa8q5vq1j3zU5rOJJNPMIwprlqVLAXmY32a7o8AiUqtvbm90TFxzabk3bmaAafUHd5CmdwW0G822QOjOGw2AJlkZlQH3Z56nhl32jTffUK8w1Uuj8UyLKydHd7RAQx/rZpu4DNiERR4Pb22+nFg1KNvRkZOxZ+uNvf32O9Y9OJXU2N17kaKRSMteTobyj59fnlucLPSzdPfsrv3W7/yOvfdkbLPEJTUXr/1PoACq+595scdiAvueQAFU9z3xYn/FBF7ABAqguo+hfztQLZXW9tKje/arv/xLAowegTXrWKBk0O9bsw4DVhM4QpoK0APIBZHzevI+QMUqTe3Ro1ctTei39C2IAru+vhK7CcghQVVdmpvcyp7ZgqTURs1KHuxgbhG+1clCDNn9s1Prddt2c3MjwFnyYTVLdn11qe2QQMsxkXgLlmh1O0rFJYxoPBnrWNkn0kre0DvouWRckmWz1K5vruzRo0euo5OqETo25RccWaNes+WKcwTEkAYb6H0wbKt0rQ5PvueXNgJ/B92uHR8d6cJd39y4WpbRyLyy8/XWmnSs0hW6VudrrYKH0QUVAYgApnhuAU8c9y51FtYTn+LRQcfyLJEMFGBIWi/bJ2X58eP3xPYhf2W2ABHOmf0CKJGGAgLxCd+7d1+MJ2wgbOT19Y0dHh5Yo1G38Xiia3tyduxYUZKXPUKpOMdMHlF8mZIqS8rra19Is7kO/J1rwmIBx8H15P0scADO8fbCsI/GA8m7+QzyVlhtV+u51oyzLHEMc636fAGkVufvDrgSgsX123XcPn3yTMekECUipEsbLVbcOzuRRLzV6tnNdd+Oj4/lW/UrvoAkHt44XtrtTd82JBhLsjxxPaowuVkqya9kySWTbDxeJVpM4D5TD3CtJmDvVjbWmgWyZq6papvytc7j6ZP3JR2mCxXp92y2dEnZlYo9evCKvLOV0EnVBebjpeXZylqtpnqCyQBDak2Q06bky3u8TBIdT40E6iRWZdJ8NrB333lH8z+7d2IH7SP9bP72//E79vf/8MxSgq22/bL7+C1T7OObEyiAanE3FBP48Z9AAVR//K9xcYbFBIp6mr3cAzugCiRFy5ra/fsn9uu//t+4sKNyYHHmZKn8w8PucjZX7ygADcBH4BI1Fzv/4YaOzhgPYqgakCROxTLFi6nY21We2dHxodUrgUBWv39jF8+eyivb7R7byy+/ZHHqWDuqYw6a+OnWCnW6vDgXO5uIfUyt24NtvFb66UnvWLLLeZoIHB0BGEswmgsBBRjisue8kO12S4BpPB0JzLE9AN7ZnTNrIB+OY+eLDFzarEsXngsgNeptG47GSjoWo6sqnLKVoMQAnEEgzya1OoBRZqHaE0KoktRa7bbYXYBot3sgvOCqVZDT+mIcVZ9SQk7tCQwD3Lq9jt3eXtvTZ0/tlZdfUbVKVGG7gU2Xc8vy9fO6F7dokMtHC9AqlzzrNJsCyKqN2XqE1T1qzr+JRDXJMhsNh3b3zh15MkkqVqWMR3coKbllqwMW17kChGBemRuADKbV+VlzsbtnZ2cCkaQH7cKsuKbIckfjoRhcLlAUhq42ZzY3gOhmnQug67ptcjGjXOvVcmXtg0OB0/GQgCtCptZikfu3fev1DvReJLbMnet7cXluX/+Hv7OXH71i/T5S8USs50997Kfsg/ffF4DnPn300kOxqbxcRY4DoXhs33jjDTs4PtL+uDZ8/+mTp3b33j0x8VIUhJECyDhfaoeQPrPgwHmkLLxEkcXLlb3+jW/Yax/9qGpjnj57X+FcYVRztUuV0O7fe6ifqVq9IbDMfcIxtpp1i6qhrimac1QEHC/MKuwy84R9RdHATJJ4Zm+/9bbVGnV7+Oielb1APvP/6/d+zx4/HlvqBZJvO5r4n/eS0uI7Xrtu2n/Klr9zO9+5DfnJt2qMf852d9f4/28bP4xz+i9towCq/5SrV7y3mMC/zAkUQPVf5nUrjrqYwD9pAgWj+k8a1w/4ZoAqIKlkHkDLS83zMvv1//a/Ut2GbyXViyiIaNtNOh4Pt55CX35TqjgurvqWSf7pQovwUcJowiwBOACqliUKs+EF4JWPczSywaAvNm9TKtsq3YhdA5hd315ZPQit2axr34NRXxJWwGF/0Bf5hvz39OzMCP0JSmV75513LPNK9sorr8iHyLHc3vbFNAH8YLcESssVx6q2mnb/wT176603BeJgvQCVGwCWt5HclpRheUanUzFgfA6wDPiCjUPazGezOHY9l5Iir23j83XnzwRAcSxpGktozaxgbstBRf5cmFCewan/AXABdvCGAnSQjRIIRNUK4JZtv/fue9Ztt+3Bg4cKG+oP+0rbhXEGmO6A4a7SB28qwETJwlbSNQEcAj6RsgKGAZ8AIOerRNpLUE9JnaT4RQX+SNWNAlvSHYv0WzJVztEtZDhQ61m8nD3vNeV7ALcgiMRgIolVWnDFswcPHmghg/Rdtz/kwpndXF6qugVmmWvCvJI4tk25Ij9tu92x0WhijVbDMerVulJw79x19S3M7emTJ3YDo3r3SF7QOM5tNBhr4WE4vNUxIJslyGgRL7SAgHd5Oh7bZDwWEBR7nsTyqYLpmBvnyFyYH/NAns6xcQ9wL4N3ubfxTZOGDDOqRGz81NXQXn3tNTt/9kR+Vu4Ljo1jhk2HhW43W9bqdgWCFSC2XKj2KawGArwkKi/nc1vOFwLJ/MxRd+RSpxc2m47t5ubSOt0DqQcqASFUZfvgvSf2+1/4A7u+Ti33SR1Of8DfGd/+sR8GqGOL37kd7vPd13Z//ksHqpznb//2bxfPsD+UO6/YSDGBH90JFD/kP7rXpjiyYgI/tAn85m/+5j+63P+DPLh8Pwf4gzx8fa/P/CBMww/KHHw/5/Xd7wGoOq8aQHVTAsSt7eGDu/bZz31WgC2qNwXOOC4Fwtz2BVBdgm+oB/DROLZut/ucjeK9ADNYMICUZJyqM3F+xtl8omoXZJ8vv/KKnZ6cWJLm9uTJlUAnaaoHRz3z1vSZLsVk8nW2ORwP7OCgZ0+fPrE2yayXlwIDPPQjnaQHBEAGmPngyQcC1Q4wmpJnCavhONZr96DO5wAd6qdcLGzcvxXLh7yYF17RhJoV8cGulzTjIdrzFBwkXmqz0bkSZsQ5AXLWnkuw5QXYoVIFoLGY4z2t6bhmq5mrNgnoYWVZAAY0F9MFIAK8Oma0pHOEpXzl1dcUMvT++++LhQSUTiYA1bWCqVSrEwJISc+FHYSx9cSWcl5cr6ga6XoC2tkPwIpjrlZD8zzXjQpQyPLU/I0JfO7Cd+DsYFgBz7v7Yie/lW8VplSpwi7Fd019i+ckuWy3RKcpsy85Rr5snuP1NhvNCZmzO//AShvfpQaXfZvPCJBq2IMHj8Q4druH9ubbb9i9hw81M8AgiwocF5J0Eo4l5V7D7uMzze3RS6/YaDSwT37qE2If0yS36XRu4/nYnj59ZtPh0Fbx0lKOowRDmcsTO5lNdI1hSWHt+ToeYOqSQKac2+3tjc5ZcyX9GBky/a752k6OTu345NhWydJm06lk8PwssbDBtaDOBmk9AVnVKLTpZKZrElarWojhnLTvTteiIBC7yucvnjzV1503PFMAEyoF7MIHhyd2cnbHqo3Qyhbau++8bb/7e/+3ffDB1DYV2Nlv3p8/2O+OH+6nvheD+sPdw4/G1gqg+qNxHYqjKCbwYU6gAKof5nSLbRcT+BGZwPcDVL/zUH9YwPUHAZ0/yGe+16hfJFA1L7fTk541G6F9+tOfgVS0Rqfl/JR4CWs1gUUSaWETxSoGVVsg1SXJdwv4AHMAIICDAE+a2WQ2FoOZ7VipstnN9bW1uj2xcVm6kT9vNpqoOSOPE5vNxi40J8sEDAgCUijSxiwl2XQ+FbgEZDK3l1961YbTqZgwHuCRa+I/5T30t/I5QBNsHrJWwMzJyfFzryVs33I2BR26feSJwNZOKovHE5lnp92zyWKpIB+xoeu1QpOQBwO+APDL1UwSY6p68AueHB/Z6cmxXV9dCXDC9HJ8PiC15OpuDo8OJfmUl7YH8Ge7M70PphQ5K2AN0AvgBMTfv3/PAs/stn+t63R9fS1gD5jipQUGQpNSB0o5No4Z1ptkYNJ35TGFsdz4mkmzUXX9ommi85FXFu9rtpFcGYDLdpBRA9YB0c1mW2nBtVooefKdszOF/ADkYIe5VwjE2qxLtoznSpOGRcyT1HlUg1A1LvwPXiCq5GTKkvgCYpGRp6mSplkywG/a6OLpzazT6el99+8+EMtLRQ/3abPdsCWp0WmmwKqjgyOr1kMBYRZP3n3vseZJuNHt7a29dO+B9fu38p9yHejg5V4KInf88ldv73vnx15Yskw0b77OS3NCXQADPp3ZwSGeZU/gd7Kc2dnZsT1+/NhOjmB6QzGmXBeY7Ytnz6w/uNU2uNc5LrzXD+4/ckqFWlVsL8de2YZXRQGJx2t777131WP7yU/9tHU7BxaFdVvBrmcr6zUObbmY2e/87v9pr79+YThsfd8tZvyovAqg+qNyJYrjKCZQTOCfO4ECqP5zJ1h8vpjAv4AJfD9AdZ8PN/va184jt59LtGVUNzya43cDcIT2mU//tB0dHethmhoYWNFms6WHdYALlSvIDQFmJdi1MBIDBthoVusK/oFN4qGfB3AxqZuNTcZD9aD6thb4afW6kl5e3VzZYu46L/FN8vDuIyldrwUAkvVG8tBep0chjB7I2b/nlySBVD3HIraPvPaajeZThd+wHYCAV9oxWw64wXCRiIrclVAfwB/VNjBn6ltNM9WAAPoI3oHtAlAdHHTFVrEvsX1+WSE6MGSwrhwndStiWn1foAPJ83K1tE63LfaMGhRXlWLaJ2CB2haSdXf+UUKCYpKHg0ALAu1e024H10AL9ctyXFwr5MiAxHUOU1q2KQzixqxad52z7ANWjmoc2Ddmkme51Rt1SZ93tS+ATPyisLa9zpFANwwdADbNEvXUqn82z61arQssAtAJj4JBZobHR6f6ExC+89oCrKFz+dym5GYCoOOawBIrcXgxt1wpy6Fmjxy63qSr99LqJElbLjabbeTrjfkVJKswuhWBY45PXbby/dIdWtZ1AOgBEv2yJykx1UnIZ1m8QEKLBJt7CEksfmAP2hiPcIl7eyrJLosHpbULRyoFqAJSBU1x31WrNf0cAH65jr2DA4Fjtg+YZWHk/v0Hmj0zp3loPBxZbpk1JQNPLQwq1q43bBk7oCovsV+2QX8gz+nRMUA20MzY9tXlpR30DlVTw41U0gJQYjG+6WbNTk5PdJ3uP3qoWqQ8K9kqTmxBYnClpkWS3/2P/4/9p//0RcvpEN4gQt+WDu/nl02xl0L6W9wDxQT+VUygAKr/Ki5zcZL/2idQANV93AE7oIqoFQiY2UGvoYqa6Wxsd07P1O34vLaF8JlyYP3RSP5KwIAYu1ZXoEQSVeSknieZq6sJaYrtqgGWRiMFD/EnQMUPylaRT5OH+6WYTEBJUPFtHbvUVwGJMFLC73yxEBAEhAJykKoCfCfjmd27c0cP9Qv8qFs57mw6FwCh83LHGoqx3kpr9ff1RqE5AC0ktbCEJPcCwgE8BAYB1gDreAifPnsiYEVQDV9Hkswxc44EHgEwAfTxkuMoqVNT2tYSoUWhejwBK6qiaTdtOpuItSUdmZlxTKQdk7osMAlcy114DvtnpiTHfvD4sSSg+BDxRQb4N5PYptOZTacT8ytlyUqRk4JtSGDm2rD9VrulpFtAHUwd54Z8FbCeLJcClfk6lZyV9wJeOWeCjJATA9bQ5IrtXG+s1epovpJYI5GloqZR1/2xKZWc1Hl7TRQ4tJgLZLNIwMz5O8APgMzMkbHWa1WLAGrLmfaVZMhw8WLi7/XlD2XhQ7JjD19qonuE+bMIotmtN1Zv1OShhUmHGV/nqY1nI81FVTsANn/nzzVJuKniYXHi7tk9JSXjl96x9lwP7l3Cw6gs0j6aAMN06/PNde+wMMFiATJpfKTyeNN5S70MSch+yUJUBzC+mUtm5n7Jk7UUBcyAc5M/Nt+IYedz1Dh5Fd9qUcSqiwVIpddr3TuAehKBK0jSN75la45lbNUAz/jGfv8//4H95y/8tQV4qQuguo9fsN+1j0L6+0LGXuy0mMBeJ1AA1b2Ou9hZMYEXM4HvB6i+mCP7cPe6X0ZV8MG5LzcATeSFnv3Kr35eDF2z3pRPkUqOs7t39MDNgz3s3Jw6FytZumXa2AYMHixovFjqMwTd0PmJHNP8svyP+B0BJ3gBeeAHPCx5D1JT5Kf5WmE+rm4DBtexfQTqAKQAqrCKgD4e7hU6ikS5VhcbJqCUOM8sbBeMFr0egEf2NRwOBEr1sQ0SSMfgAtqQa45HY4EzQn4AhVTAlAByYhEze/bsmWNzPdJsYSMDMXB8PqoGCjzivcsl8li3HwU11WsCUIA2jpv3MQ8AC4hGXtFdLQksaRRta2Aq6v9stzpi6gBSBPhcnD9TpQt+VIAmwUjNJuBtatM5DG/NJpOpmPBep6Pzd77EjUAznwHAcax8iY7Y69tru3tybF65ZKMRoVkcd13HxzmyDWaEHBa2TqAy31i1XhfQheUVmOLOwCsbBPJ6qgoncAFWgC8Yd3y+9YiUX9fJCqvrwpRynQchVNwr8tdKduuCumbzhT47nczt6ODAMaYe7Hmk7exAH7Pk+EbjkbaBRB2mmXPxK57ScxUiRipxFlsZLyoA38NDSyCWSRbM8ThZtGOaJUXHa6sqI8/87cIH82ShQNzsGsbb18KCwrDK1MGUBDpVdbS9d1hwqXglm0zH+lki3Ak2HbYV6TUsK6wwP4fcD5wbwJ+fPYVZseCyZfBJnWbhh2MiOquUe5bmmXkVs7JXseurc/vyX33R/viP/9LWUdtKJSTQxePUh/vb/Lu3XgDVfU+82F8xgf1PoPjNuv+ZF3ssJrD3CfxrBar7HbTie7apv4QqbSyqmf3cv/mU1elz9KuWpXMbDAZ278EDOzw8ct2o9GJmuaSvsGolP7DFfLFlrGAKnUSVh3dJZfHtbcEYrJsCZ5JYQJUXoE39j5JjAh752lyABWlxugI0ju307FQMI+C30YaVdJUsAAjL12LqGlGoUCFYRmShy2UsSTJ/UneySld2dXVjjx49FABaZ2t933lqV/JJMgdAMvJWmELkzzB4eAPHE+TLVQECWLyXXn7Jrs6vXRdqtaJtkm5brzUdu5o4gAxYckCNYKe1dbodeXgBX8yElFcAHX8XAKo4uey6lEv2S6rtevtZtgOourk8F0jrbpOCAehxuhKwOjlBCuq8iIC4fv9KLCk+YaS37njwl6bPgdBovrBuoy5Gj2MDzHGdCK1Cv8o/4/nSpRWvN1aL6jq/ckRyrSegynt4AWbrSGS3YUy1Boz4XGAbALdjy2Ho8a6KUcSLmifquOXcxewqCMt5gGE5x6OJ+dXQhv2RzgVYtgufYqNJRkpvrM8Cfrl+XFtwKYsWAEUWSaIy3s7colpoWZLbGrAvRnqqmbLwwAxIePasonCk2QoZ7tTCqCImn8WcXsv1uY7nE30G5pv7aTZbaJEDT/VuzpKqL5fydxM6xXUqe9xriUujJmGb801T67S3PxvTsZ2cnllAH6uUyMRRlZ7LhZmZ2FklUXOPry2n+zYvWWm9scOzQxstZrYYjez3f/e37C/+6kvmN+5bXsLrW7z2PYECqO574sX+ignsfwIFUN3/zIs9FhPY+wQKoLqPkX87UOUhvtrw7OOf+Ig1opr9zCd/zkaTvsAFMs3peCbg2ex0bCxWk/5Nj5BXgVFkjbCqeCJ52KeCQwE+1UgsGC8Ayc6nSHAPr3anLVBQ9hwTB+NHUFCjUbfReGrddk/ePfyX7KPRbMmzCoiAieJBPV3FCkk6aHfUufr+k/cUSFMNa1aNauoZhf1NCKKhmiVJJP8EnKZx7lKM5Xt1cwd0nD+91PHAZmWkIm9ySW2VJJxlAlDUrjAfjg/G8d7Du3Z5cWknJ6dWDasKwKF3k3NE9usCkwincrUk6qZdLp1HE1kzjF1M1chK8tlWuy7WdDgYbRlA385Oz+zy6tLm45GYWpjh5WIuTyehSviLOZ94mVjv4FD1MEhA8XS6RGb8o+4clfYbVQU6E0Kcmg0bjPuS+9arSG0TAVVA8vnNlZX8impcxHB7gQ3wXua51agR4tKZCxxSHYtAW2DZNmGZbQFSuc94cQ10/cy3SohvFlkssl/nAQVEc98RpAWYVEXQdG6T5dxefvkVu7m50f3IHJXKC+OIIVTpyc7nCwhuNlqSjeu9MKgsSFQcC0tgUU4YWFDRvt5++y0pB/gcx8G80nQjmTVnp4RkJR97liUsdKSWbzJdf64Fs2g12vbee4/toNcTKMWHjdfZCypi4JlDs1G3hGMqOc81gBqp7nKF1De3dquu+5R5kUzNxMQB52aV7fEBnjlmt0gS6F52rHxss8FQnuXucdeSzdoev/6m/eWf/YH91Ze/ZGH7FVt7LvypeO13AgVQ3e+8i70VE3gREyiA6ouYerHPYgJ7nkABVPcx8O8GqkF1Y5/5uZ+24x4ptfctCHyBSB7ycUzO5yuBLxhUHszlgYTl8Tybk3pLHU1KgI0vCSn9nwowGk31fkAMQGVXj/HNjtaKgKqTqLInE7O266CknqRccT5O/JK8gXcBstJ45ZJnWw1rhEhmTUCVXtFuCw+n80ACqsbTmVhHAA1ABskxL9hdknhJ6mXjsKWNWkt+UWStAA2OPS9tbIM8td6wi/NLhdgo+AgGmY7VIFA4UreLXzWyNHagUD5WUnDNJEsGYIynI4UAKRCo5VhogCxeW8AHjKBfylXHg8QWSFeuBHZ1dWlHRyf2+MkTBe90Gi3JnWv1yAbDvpPc+ly3lXU7PYtXiaXrRHMHYMkXvF6LxeMFu3tyfGrPnp5rX+PpWCBNTTEUGJUrtpjNLeG6SpZalu/VeZedj5YxphsWApwUt11zQKsSOuANiASUAqSQTO9AuhjA7JvM+C49m1myfa4L+2c2QSXSrOJ8rT8BdABP5Misb8BeKpgod/5O0oQTy6xSDjWLPE3FDCPdVg1St6WU5Ea7LRYTiW6n01XSrkuOdkFUhHkhF+eY8Z7Gq4VUAIDhUb+vRQi8rCgJuM6j4Vjv5RjEHsOJe76VVf/j+oXpCAbgwkjz88T2YGk5dpdkjYe1YodHRy6wTN5dl0ZdBWDTw6tFjS04zVwys8D5am4VK9l0NLZSWLZlmtjg/ML+9st/al/+678Ro5qZO67itd8JFEB1v/Mu9lZM4EVMoPjN+iKmXuyzmMCeJ1AA1X0M/Lulv2HN7PO/8BmLyoEdH92zZrelKhceuh1b5sACoUPIXO/cuWOlvKQHf3kU08wury/s7OxUD9MAPgAHXaE8+PMQzn/vJMC7KpvxeCTWijoXmMpy2ckZAUI8oOMXxDgIiI3qSE7x35UFONccm7dRiEyl7Dpf6aw86B1YluC7rdvV1ZW8k/nOlxo7vyegsNGoChDjR3S+UoKCkCbXbbmIBQiUIuuX9WzPMcC+4tfFzwpDChDBL+mYvURsaK/bFZOH9xZ2X2TPFAAAIABJREFUkBRXQP3u3DclQooqClfiWACtAG+OY5cynSdz63baAnOw1lHVBTjx8iqhFgwaAjpUsiQCdkkabyWmkS1mS0mly6EvKTXbB+z3+30Ba5KZOS98rJUgcue19YpmycrKfsVq1bq2x/Vd65rGqokBiHPeMNuEAsmLTL0M8mVk3+YAqCTVgO6tdxXGL6yGDqRFuwRdB9iz3NXokKpMrcwuxRefbr3mjn+RAubmVqtUdK3FEit4Cn+zY6lVEcNiydYXK08pVTtJrHuZxQfew9/LUWir+VyfY3GE48DTSmUN1xF8CNjDr8v9jdRcoN8vWZbENp9MFa6061EdDPq6x/Gccr/zqtapdiJsaq2fg4PDA0m8WQBh0YL9MJec7lpofZmoPbtz945+HmBaOeayvK+kH+daBNoFcCnMzFxSdpatrERA18ZsuprZIkns/N3H9pUv/bH9w+tvWNh+ZJnBqBaPU/v4Lfut+yiA6r4nXuyvmMD+J1D8Zt3/zIs9FhPY+wQKoLqPkX87UAWg+EFmn/3cz1rgle3O2SPLPcc8InfloViS0iQRe9rquD7OilexVbxwaaaeA6cAWoKNeMjmeZhAFwFcJKMV/IEuQEgyXBg3GNF63YZDB6CiKNDD/tMn56rq2L0XyWmGlzFOBSrUwZpl6t2k7oMHfVgnaj/YTqfdtXfefkeeTdJo6ePEq+hVSgIiAJ9Wqy6mC9DAsStRdjLZJtrCsG4zpxB90u0ZL7fVN75ChmAonwMiK1m2SZ13s+xrBkg0nZQ1EUgRmE0JTHKdpruqFnW3JnR+rrYpuLn12g3L1FPadMwsQT0l2LrU0jUS10zpsfgTFdizWuj4L87Pt+xlqvRf5nF8fKR9K+ioEth8NtMxwobCFOKGhVWE8dxkuUvQJThoC2hUmxNFZCxpOyweEFbU6x2op5NrCZgF1IZR4EBqvJInNvTx764E1Nj3Lh3ZSZBrklJT5cP9IrYwCBTGpWCikvOMKj0X/WtQdgsDeFEVVpVLTivQStJyrSY5rSTBWzk578Ejy/mxGKHPEFxEJ22eiVFVDQ/+3ZInpQB1O/hMlTQcRlpwcDLegVXD0LI0VnryqD8wvwxg5j7x7fLyQoFX1zc3Wqx43kPcbGqxgXsdv62CxOjjDQOdN9LnNFnJj4q8GxaaRQLAJ927SJ1hzmHFVU20TfvFz6z0Zs95wrN0aRmLEwSPreY2T1Z28+TcvvqlP7HX33rbos7LBaO6j1+v32MfBVB9QYMvdltMYI8TKIDqHodd7KqYwIuaQAFU9zH57waqtaZvn/70x+3s+MwqflVyUphAAFbUbNjV5Y11Ou1tHQ2AMbZnz87t/oP7z+W/vJcaGoACaa+wimFAHQiy3o2CgXig5kGbh2sABn2kzTpS0lgSSvpB1b+6pvolkVxWfsEktWW8sjTfOGBE3UqzZes0FjOJ7JevjYZD592LIru9uZGEEpB7PRgIcMNKsi08tlSY8KAPgAAMjUYuGKcS+KrCAby2ajX1cXJOg/FY4BSZKICrXm3oXG4HN/rcbf9WxyYQtFppmzqPJeFJbp8AFthKgA/BSAAoQJFfKuvzMHEAwrtnRwI1zEdy0q2sFYA7ns5dEFOzrutDmq5Y6BiZL77KSOcIcNoQykT1zXBgn/70Z6yK9DTPVI8DA4xMdm2+nR4dCWi6flXSi13gE0B+MBzaxvctqlCl4qS5XE8WJ+SzLDtAiaSVTtn+oK+v7fzDOw8uYLyBhDZZ6XyQSQNUuc4CtrnrgGXGMPfInjkemFsWFoaTqX44qGaBXRRIRRjNxYfRXa+VlgvgRxlA7+hugYBjYs4w/PSxck2STabgKDzTAGzug0a1LuDIIsrB4alY6c32Gt3cXDsmdTpV0vPw9laLBI1mw8bbrl0+t5Nf83fmwqschrouHC/3zwcfvK/7kS5W5NYH3Z71RwOlPHM+XAPuj9OTU3vnrbe0D89zvlxCm/gJ9hUW5XzWCudax7ZJMwtgZgPfbkYDS6cL+/IX/9D+5qt/Z9XeK5auizClffyG/c59FED1RUy92Gcxgf1OoACq+513sbdiAi9kAgVQ3cfYv1v6W2t69pM/9ar91Ed/0nwLbJXM7f79+3Z9c229zoHYoVa3a+MtWFAqK4ATQLeK9eAOuEOqSHjQq6++Ktbz9nYgmau8h0gdo8Y2VMmFCQGG8yS1t99+21qthrXaDvzBch4fnYp9Uk/qVjo8Wy3lPQSY4YPsNlpiEKeTiUAOwAFJ5de/9jUdf6vtfITjkZNa8qCPL/D84lIMGgCAV6PVsifPnmkbtVpk8/nUaoEDF2x/PJxYp+P6Uql+ubx0HZv37t2XRxJmExby5rovv6lCoGr4Zgkxcgm/gDT1o5bMPPpDSiYgCtPHjGEWAcdU4RwfH7sAKvy0ZU9yZGYgL2x/uD0Ol77bJWVWEuKlqnwAVAI6dL1uYnl7kRirAqZRt067bVeXF/bTn/i4zVcLS5Jc+wHwHp8c2XK+2oYv5Zo9SVPzGI9yTamyBAXNZnhHA5svpgKRzA3pMTMA/OYpPti1PkOgE0zgZuNZo950QHhFKBasOr5hWO6BHR0e2XX/Wt5N7hc+k6bU1jQlDR/PZnbQOzJ/Y1vWdqn57oChunhVXUResgOuyMq5R28HA22TgKXpeG71RtOW2crGA7e4AHsNYByO+rZew4qH5pVDO+od23A+t1defsW++tWv2mGva/GSECQWQwJbxjumPLX+LQFkc11P+Z2R7ZLKm1Ah1BRbT/ewW6xxygLuSRh26plg6Zl1KOn50ixPrddu22A40EJHtRZoJlwnBWFtw6dUzyPGfq3AKI8qnLBii2Rl89ux/ekXfs/efPNt84rU3338cv2e+yiA6gsbfbHjYgJ7m0ABVPc26mJHxQRe3AQKoLqP2X83o5pv5vaxj79mvXbPPvLqT1qWL60LMIsigYQoiCzL1hYnqcAVMtOF5J0ubbXRdDJOl5aaKnkXQIhMFOZMtS+EzAQkzsLwDQU2YcZKm40AcbUaygcqPyVVHlt/K8ALhpZtlKNIjCQy3iRb2cnBkdJYAWjIKGGZ8EUClpGsAhDwcQKMOq2uuixJEJ4vHGMIqIK5otO1tGUug7BsUaVsDZjeNHkuXZ7PFi7x2PP1uXqjJdBBkiznPpoMbT5b2f37DwScF8u5mDsYwl11T7PdtMUKL2ksPyyeRUKDAj9QHyxpvAAQgNJ8ObfDg56AZxQGxmflW5zMJT0FvAKEqBGq1RryURKihHQWwNYf3FqSLMUyA8iZNcm9MKkw1+WSS15GFo289OjkUIA6YN/zuUW1muph6LRN1SfqQqwIMwJg3d7eyB8L4CfwCkBNiq0CiUiiDVw1D7JsgTADqLa2PlqXVgvIAnhV/FAzIp15ES90v3Es6malfoZAJNjESmSNas3S2HWaAo4JVXKJ0g6wAZbZP+eKRxlZMosksOz37j2UOgAJdn98a61q3earmWVxYnFCQnCu1Oqz01M7OL5jtvYsqDV0nWGP2w3mWLbFfGbdXscur290joBQjhcGleN4+uTJtq5mYs+efmAHB4eqIiqXAwtr3NtUJy3FqrabLcl6kTrz9Qx1gMqJ1jafTmy1Wuh6lby1Qpq4p7k+nHuz1pLKAWY1XWcWc+29suXe2vwotPUita/85R/bH/zRFyzqvWq5wYoXr31PoACq+554sb9iAvufQAFU9z/zYo/FBPY+gQKo7mvkDmCSKAuDVPJyOzrq2k985Cfs0aOXLI9Xdnjc04P3cjm3sh8IzEmOmaaSeCJnxO8IkPUJzUEeii9ysRSgATS26g0BR8l853Pzyy7FlLoOAZFNrgfyy8tr1XHg65TPMaCzsiZGDUkrkl3AK1Ue9EkSYERwz/EhktWFHtzx8+GXxVe7mMNshfKKjkYDsXsTZMaNlryAPPCPZxPn7zOzr3/t6/K+0tmaA758l24L8CLQh/OE6VPiapLafL6wBw8fKpwIPyLASQwqZaSbko0nYwFlZuDAmpNnwgDCoBEWxYz42m2/b816SwE6q2Wsc+eY6KCFtYRp5fyQpt67e0/ni4R3Oh3KzwjoctU0+HZzLSIAAl3djUupJVm20agJAAEc2VZQhoEmMCgT0G816pIET6czt5/VUsB5sVxatd4wwoKQcnP9uZ6b3fXzPHXVlvySQCsvJLLyfXqeroP6UUmxLbvrTrUQiw0rfLFrvLJ1gWtANvtFOizp7DZkivuPRQbYV+4Z7il3Hzmp9S5tlwUQVQvJW5romPHHcq+cHJ9xa2yTlSu2WK1stSBpGeb/UvVGYeDSian3abVhtUPL1niLCTEqy0+9XEx0jwFoR7Ol3Tk9FnPf719rcYNrB3BlsYSfDdhnmFgA9XAwsNOzMysHkTWabTs/v1Dyc6/d1c8EgF8/I5u1xfFCagOOh2t+0OtobqRxJ8uV+RXFVDkW2fMsXaeWzFeS/2Zebs3egeXzlf3Vn/y+/ekX/9z85iNbe4X0d1+/Yb91PwVQfRFTL/ZZTGC/EyiA6n7nXeytmMALmUABVPc9dkJs8Lt5dnTQs8999nNWCX0b3Q7s4cO7tphNVOcB+EIiSjcnYBFJ5QYNK0E8lYpNF3MbjsbWajWVYouXUh2lvvfcpwf7FwMwS546NJGFJvHCFvOxQpfKlVAyYQKaOt22jUcTaza7qlkhxEl+z3hp9XrVqlEo/ylA4uLiXPJjGEZYs2G/72o9NmsBTUAPAAyg0Wi0bRWT1Loh6UkgHKYWmWayRLZKyFJTzB5gznkGywK8JBLj70Te3DmEfVzboN/X+S0mUzs9O7GL8ws7Pj6RJxRgjsR0laQuDVfJrJm163X5ddkOzNsrr75qi8VK4Uqwih988IFFYcWqDdjHlcErEjxEqaYL8onl0xyPB/IqEoiksKIIJraiawKbDXireCago3Tkiq9j4F+AT4S0OKpZyQ/lywwqSG1dzyzHq47QWt1u+zcCQ6oMyujMDcUgl33PQJnIVinv5L7g+iF73aXyuiTd0DzkuAo0qj731ToQ6BhVgcBGU0AfvzI+VgD9dDrZpkVv5Oul+5TQKranFF8Cv9Sp6+mcAX2SiVcbYrVhLGHMVWtDd2+rrVoevLcsutwOryzPUru5vrDFYqaZwILfuf/AqtWWancAvdxfzBmp+vX1pbaVZrndf/ialda5XV2f2wZva+IWafLN2s6fnVt/MLTT0zObTUd2eNAVqKY2iblvONeUxYiKgrHwK8Nww5ZzTvPFTD25IF8k4wSVsdgwn00sXiITX+o+x/fMNpI8szyOzSNh2qd4NbTp9cD+4W//wv7qy39tQedlSzcFo7rv37DsrwCqL2LqxT6LCex3AgVQ3e+8i70VE3ghEyiA6r7HvpG3DSbzox991e7euWPZOrWzo2MLQ18P30FU2TJZJWs0WpLD1mpVsbGAPqWswjDd3Agwwd4hY2zU6vC18mYCKAjIiRoEBMEOUtVxaMvF1BazqcBiFNXElIVhxSazkdXCuoGBAHHUxPCQjjwWSXK70xIIgYEktAmwyOdURRLH1u/fWDWsqu900L8VaOYVx6nlG+df3JR9a+EdnE7UtZknmViwk5Mj+UfZlgsCCsRYuioWT3JYPwys3e4JxCE9DpBuWsmGo5GAMeCCOXl+2dZswy+LCUOaWim5Xk48vQAmmGKOn4CqJ0+eyJfLHGbLldKLV+pKbQhk9W+uNW/Yz4uLp6rIefjwkRYakP/2BwOBWgArEmfAJInAnD9Marvd0H4Iqbp8di45bat7KDaRmdy7f0cgCJA3Go9d6jBpygtXQzNfLlRbJL8x13dDwA89skiVp3ov0luAJ3JWzq+sihiAatnKAZ7NXD2w1AgtkliLIDDDsJ2AQkDo9e21/LTMjG3R5QpQzbRYEtrVzZXCtFyVEYFLgaS0zBlJbLd9KDAO+ON7MNLXV9cCgtw3SHG17Ypv5+fPLE1XliZL+Xk3SMKbTfMqyMzLYnmnk6mdnBzr+gEMWaQYjUZ2dvaSRUHZlquZJcuFzRaTbWpyaldXNzo+Kpi4R7hvXe1OYIdHJ1aiJ3a2EOhHas51pc+XYClYZXzh2TaQCQDMvdjrtLVIwfzSONGCCmFhSL7TdWzrODGWgZJ1aptKYJOrgb3z+t/an33xL6168Jqlaypwisepff+WLYDqvide7K+YwP4nUPxm3f/Miz0WE9j7BAqguveRiwGDHPv0pz9lw9HAHj16ZOVNSWFFr7z0wKYzuixbYtRIshUIotpj7SpFAAEk49I5CcKDdZKUEymjZLowbXhcHQAA1PIQzmc7naYtZ1O7e++B3d70bTC4tXydGmWQ3faBzWZzpcECFggBorKGkCAe5mHgYGlhPIeDW8kv2SbM4d9//e/soNO146Mj+WEB0ACrwWgstu38/Nw2FV+g2qXrTqzX7tjl5aUAnTou63X5Ta+urnVRAPOE/xyfntkijsUcI0Hm/EqE3URVyX3xC7o+TFcjg+cwCmuS46qPdeVAMyAG4MK5uH5OX2AM4Pfs6TPrHh7qfPqjkevnrNUgLgXIamFgXlg2WztPMHUxjx4+sul4rP1rFmZ2dX3lkoUPukpGXs5nYpcBvQD6Zrtrg7E7dyTPXHN155acfBnfK9e5vIFZrNkQLybXMwit2WiohxUGE1krwUyAMlg+wKOnftpQYI9t8OI6dLs9m6+o1THL1iYwjHx5Op/rerANQOhbb71h9+7f1fm1W13HLq9zq/iBwCceYOcdneveGBKYVavrXsHzyvdYINFCilKKPS0ewM7jW8XDSqctzKVSmj0n98bTzH1+cXkjH26rXdcCxJ2zM7GwJ6d3LU838rvWm217dvHUjrptO3/2xAVHlX15a/v9oc4RAA4Tjwye6w1Ynq9WllN/Uwl0vvVa5BYgWi1JhTWvfG31RlXXCaC/nM2td9CWImHUx3/MQognz+t0MrMwKqtHtZRvzIsqZrDXs6VdP3nPfus//AertF6yjTm5d/Ha7wQKoLrfeRd7KybwIiZQANUXMfVin8UE9jyBAqjuY+CABucldA/SucDRv/21XxYzB6sD6wdgq+AlzLNtBQw9nqaHfNhLAQ+YSepktomriyQVYwMrBpCs0p0ZAhoAJC17/8kTx7pS27ERoWfVMLB+f2CHhyd60Efam2SxZJ4wXLCtMG68YNdI5cWzCCAhcgZWsXfQs37/1lpNPLG+xSn1ML5AIAATwCLWNqzZaDRWKNOgP5QXleMHdNXC0C4vrswqvsAgAAoQe9Du2HI5s2azLTlsu9u1OMkEauWRrAY2H43t9PTYBuOB1at1x+BumVvON9se+2g0tMiriV2k7gcGEVC4SlbfZFWfPhHAC0nZ9crWbLfEuuJ7DMsVAd7lfCrfKOwgLOrJ8bFNAIl4QX1XbwIDahtPs8N7CXtIjQryXhYRAEWwowPYwtNTBVnhZyUsadd3SngTc/ZJwvXxb6a28Z1MFZDqZMRLyX7pQK3g8aQ3V+FEJDS7+4TjBDlznu2mq2ApR1Wdy3yx0rlVAGs5jTGucgXmlGNme0nsfLQcw3S+cGyuX7LRZKSgJv6urtvVQsnJWYJUuLWt0nH3KNJqFlt0fPLJUoeD/NZ5eGFYDzo9Jz2OYxtNZ2I2k2QhOTgzIeSq7BGElEq+XYI99zaWLKbmb8OdWBih0qciDzeBWjDihIi5e03dtZyfrr0n2TU/YwBYdf36BP5S9RRspfBLW6eZWG180MiTAbMkOROS5YKVUqUo16OqLaZzax12LPN8iycre++tr9v/+/t/aFH3VSkUitf+J1AA1f3PvNhjMYF9T6AAqvueeLG/YgIvYAIFUN3H0L8dqLLHUmltn//sz1vvsCuJrZfb/9felzVHkp3XfZm17xv2rfdZyOEs3ERStknZcpi2ZZtB6R/50U9+8Lsf/CjKDkfIskjJ4lCSFbY0Mkezd083urGjUKh939JxzkXNYEB0I1FAF1DIryYmphvIzHvv+S4wee75vvNJvVEVyxkwpRMEL5udkX5vIKlM2rQHOUpHRA9QtgIJh/lyDRWu1oT5UFyCPrRWSdEx1bb80mbqpF+isejR1xwJWLYkUxkaAeFlfugYAxn0vkQtK1JvQZiQDovaWKROBgIhvuRDmW02WlSVqKaCN1jCOkakF4PYogYS6hkIiTMQsYNh3oNa0sJh3vTftES6rRZYOB1um402SUN2Jis+ZyjRSFj6gyHXAuKH2kqk+lJ1hIOuOJLLZaRUKZE00vyI7sINCQXCJChMI4Vq6QRJtIAVag9RW5nJQjFssscmSNv+/h7VNtaZhoKs5wWBC/qDpuUN1Fkfam9rNCiCEugM+lQD4bLsDAdMCQ0EIkdGQx0eSDQbTZo1sU6Y/TpDUmnWSOKYKhvwS61SlrnZOT4Xac7VWolOt/bA9LfFvXBkxgdjpNJp1uNC3QMmIHk0u2J7GLT3ManhmDeUY+COwwKUOGM/sU613uT+aSGWmB/kTZB7nzHiYoxAvC1LqrXGF/sNqioUTLa5gQOzH+nUMAizJBqO8UDAOPEOaPIFwo8PUptx4MJ/LEtiiSgNu4ADDgm2nm1KdmZOKpWSVGtlWVtbpdIsdkCara4M+iK3b9+lkh9PRqWwtyPNdoMkf/8gT7LMNQPno58PxvKoBzDSuyGPA89YLEqyXSwVOD56qm5tmT6ro5RtOGPDvAonPvgZwd4GoUUaNerDkcrdQV9cuFKj/DoaknZ/KBFfSH71Z38iv/7gQ7Fjq2LZWqM6id+wJ8dQonoVqOuYisBkEVCiOlm8dTRF4EoQUKI6CdiPE1UQAihOfVlcmJVvfusdpohmk2kplw+l3zPKIupHYXQTicZQUij1Rk0WZk3NHsx+8AEJZMsQ1AwGg4Z4dJr8OtJt4V+EpNdWuynZbJbmNcGAX/y2xdYxgWCYL+vhcJAmOnTtHTisKwUphToH8rq0tMi/w9ipWET9n4UMWJPa2e+I3xlKPJFg6ivSXHvDgWSyM0wNhWttPr9PJZbpxekMyQJqBNELtVapszax0WqzJQ6cceFKDGdk3Ntu9/hsqIdIPy0UCjR/yiQSVOLAr0A24PaK69iGJ2xakQAHuAVXKw32X4WiRtLos2V3Z0cWlxZlfn6BLVVAaJAeC4IPJREEC21ohjAx8vuYUu34gSvG7Zqeo52O9GhE1JJYFK7LIEaoJUaNKFp0GhIJqRdEGhhCsY2lE+K3HKPYhnAIEKCSDPKLryEWiWhMur0jR9mBSQPGIcCQJNIxhj5YZ71xREjNnghH0ZZGiE0sEqHxEg4aMAf0RTVOvqatEPYSNhfWgg/iAkIG5RfpxaOU4t7AkDW4DFcrVZJ9xAqHGdhzhtg6JKp0Jz5S/IEhnoGY4CAE+wVbFwZc6FPKFGcfFHscojSoOg/FKLC1RpXuv7YPJB/mRSG2YOoNutJq1qUHZ+yATz766APGem5ugSpntzegGpqdm5FOp0+zLBx0dBsNicbgkN2QRCIuzXaTNcU45ECMDvJ73EdQUNGnFxjh55AGUUHUH/f5nC8a+IDE46Bg4DBWdADGuls9efdP/7t8vr4u4dwDGQyNwq2fySKgRHWyeOtoisBVIKBE9SpQ1zEVgQkjoER1EoCDLuJXKkgq+jcihRdpsT5555tvytzcHFtcoFY04DNKZqMBR9yYzC8ukjhtbDyVlaWVLw2HgkG+YEMhM61IfExpRAsNkAG6tQ6GksyijycICZxiRbrtpiQiMT4bpkmoWWX7lAFa0pSl04aza4QkFmoSe24GAiR5+MBVFa1Uuk6fpkggJslwlEomCB3cUNELttWDU6xNohsJRSV/sEeyDOUPSISgbg7gSAzVcygWU2b7JPCpaEQcqy/pRFbanR57qTqWRTUTKcbzc/MyPCKIqCGFogvSAwOmvjOU9afrJB3AB6mg6LWazeaMWuoPkKwZY6i2LC0tyc7urgR8AaYgs59pJCbdfo8EBam7qFWNR3F9k61klpdXmV6KVi/NNvrD9sSRgWQyKRl00BLHphqI1ikgxiBqUKKBY6Vck8XlOZJLqNzAyLS+Mb1yR+ZImCPTYFttPsMcIkBhTrJtEcg26jrxAeEHeQSwSP0GgUP6MzBJp7IkZDzQ6Hek32qTaBsifkgnXNS/oj4YacGYN4gmsAJxxd/RVgaHFFRZ/T4eFmAtC/MLVE+LpUMqwaxhRusWmDMd5GV2Zpb3s1YYxlpduCeHqNgz5da2qQ5jPBzewOSr3e9Iq9FmyncbvXuPzJTS6azcvXuXBNoZ9rnmUiEvm5tQQiMyk5uVSrUukOrhCnz3wStiQ41tNrleuE370BYHhDRmVF6qvYDNBtHucU2dOtr1NCUWj0kma7CjCRRU46M2OA4ObaD4D4cSCyeYHVCpV0hin3z2UPYefyKbu3tix5bF8cUn8QtGxziBgBJV3RKKwM1HQInqzY+xrlARECWqL3sTmJdwQ1QNsUA6JlJ/I2G//LPf/RHbsAQt9Jmss3UM3p7R0xQ9LBeXV8TyIbVyICG/IacgWXjJR70e0ithXMN2KjaUL6i1Fs1nkKbYGQ4knU5y+N2dbVleXpSIz/QN9dkwaULab5t9OfGiDiKxl0e7mYhRlGomPRNEBoSLvUgHQ6m14ApsyCDSJbOoH7Qs1sdC2Twslkl2kFLbbnckN5tluigcYtNwWm01xR6K1NDmJpERR2waFMHJ6f7aqrTbSI/NUBWGYVKpUpGZ3IyUKoeSzWakengozU6TqiFSdJHOC9KJvq17hTxTfUGsWFc7tKVWb1C5Y8/PcEQqlSoJLwg2Vd4+6lodEmt/IEgzH6iSq0vL4shQeu2mZNIpqdbqsri4IsVCUQ7LJWi/JGKRaEhi8agkwnH2lG00a5LJGuMj1OqCmEGVA6HEdUipBsEZtZaJReKsK4aZFQhSAc61SAOvGoILoorDBcvnFxt9P2Ga1e+zjU8jqbdpAAAgAElEQVQignpUKLSIlUlxRisVGEWFYMhUKJAUs4XNsM/2QtFIVKKRkLS6wKj1Ze9Vn48YzMzMsgYZJBKkHfvLHHgI3YnxLOA56qcKvPH90d9BDg0BNfWy2Du4Nx5LUJWHgoyaU5hQoU56Z3tLkomo1FtNqsXNWotEFWQ9mU5KMpXks2LRlNSrMJDyS71aMnXCUIwd9JYVSefSMuz35PbdB+zFCgdnuCpvbm6I5fRl0GvzZwd9dCMx83OEuIDzYx93GqjDthgf1CpjD+CDnz+orJVaQ77+xjfk0ZPHYtkBGpDFAwHZzm/Ju3/zV/K1u/fl0/f+Rn790fuSnntd+nbsK/Xp5uff4HKeD/A+72eccc47xouuPzlnN/M5656zvo/54Jo/+qM/Oj9gl7l4fZYioAi8dAT0h/ylQ6wDKAJXj8B1I6puXkSuHrXzzWBoDcV2jJpqXqQgcA4kFPHR+ff+vbskbngBx/oLaDszGMhMLseX8HgCzqUZSR7Va9abTbYNASHsD/vsQ0mDogQUOdAqpPt26RbM9N9hny02YJbjQ/ppIMQ6VbyYI8XS77elUq7ITDbLnpPlcs0oqgJXVuOCCkUWpAgv9uj72YYyCrdT25Juu0MlNZ0FGe1QGR1aPgmHQlIqlalqBsMw5vEZEx4Zyt7OjmRSCdnd3ZP7r77OdGMQSxBiPBMkeHdjkynEaLdTKBZowANVDhmkwAf/kwIhw5xMf084BQeoTMKxFoqjMYbqsh8p6jzZn5VOyn7WxbLOEsSITrp+tnBBgFA/urmxQZK9BHIfCfHPUBGRToy1oU0P0mdpnsSWLE1ZWlhkKqpp/zLkf0EgTXprjamlWOOgB7diqM4offVLf+BILjvLHra1Votptr1um66ySGWOBMPiY80wamADTCOG+osayQhbF1k8VICaikzebgeOx5YEAxFJp9Py5PFjWVhclCZb3Zg0YsQBzs+dHgimn8ZQ2BOoAYZCjz6hwA8qKtR2fBAXtIkBmUcKL9ZiDJxsaaHPKNrT+AM0JyqWitJutqXZ61JNh2GYz2d90ecXpBZ7AzXUwB9p4yC4UJAj0YQcHM0NijquQVIAfjYW5ueII0zIkMq7u7cnqytrjCP23rNnz9hCCNfjPuwRHJgEAohrDUnoMuwP+PMSjkWPDJVsrqXVaPDgJxZNED/EGanmiCMOIBBvKNBLy6si/qAc5A9kNpWRDz/9UDoopO025b13/0KK9V3xx+9Ibxj9DaJ68rfHKF169HW3pPQk8XtZvzvdzOd5JHR07/Hvv+h553nOiJSexBPPUEX1fP+P0qsVgWlEQInqNEZN56wInBMBJarnBGyMy08SVdMaxWJ667e//S25vbYsiWScag56T0IV6zM9MySdZpMOssGgX8LxNBUrOxBgOi1ablgOFD2Y1ph2G0hVBGkIRqNSLsHRN8a0R/TWpFKLWsh4ytwD0x0quxEqrtVyxbT26KM20McX+FH9II1kjlJISWBTSbFAFpF7OzAOr6gphLIJvSjGOkf0yjStV/AspJIirRKkr9tpSSQckvz+vqRSaSqhDuY/MCY+iwuLUimWqBoy7XU4YO0mSClIJAgl1Em64LZbdD1G2jNIbalYZkptKIR1+aTSrJJoINUXJjhQ7JDKzDY/NvqttpleDJUR45AMW+jf2uQ1UPOQ2gsFGi/BSHfFOMAD9a2onQVOe7t7kkgm2OoFKa8gaqYu1s/+r3g2HJRBkEDkunAeDiFVFumneLYt6VRODoolCYbQ59OSAYmbn31lUPsLQh6Lmp6w/V5XknBIhqruCOtGK9WSWLYjrWZVIhG0Z4kfKe4Rpudi7qgXxaEAUpZJRhFXEamUS1xHC0Q8HGUNJmJTqZaZmowYgszTYdn2kZzDWRqHKflCgU69INSpRIqHJwfoQWv7pNqoSavTkVwqQ9IIgox72erIsuXZ+oZRZ4O2dDtdEulWp0/VG2nYOMRYXFyUbse4YsOEaW5hlnvh4GDfuPUGQzTGwkEJFOlHnz1kejacfYEl1GEbB0a2yN7OliRiUaZRByNhknHTC9cvoUCArtX4gYAiyx69uM+ypVIpMvW73mjK2uqa1DposeOToOXnz+Lm9pbUS3ty+HRDHm/9g0h4TQLhHHIXfuO3xoiQnZfIHX/QyySqx+c1LlE9fh/mOu5zjhPSs9Y8wkcV1TH+R6W3KAJThoAS1SkLmE5XERgHgZtIVE9TKNy+4Jx18u/mOSevgZhqwxHpSFEFUTXpwEP50e/8E0kl4xKLhuRgf1dmZ+el2WxQ2YGjKv4cj0YkHAqIY5taQhjqIG2y3e9Jr9VhexjHQm9Wo4hl0lk5rFSovIG8wKkVZkCNel2CUOASCaOE1hsSjoVIqvCSjhpDKKtIHUZqJtQtGu4wfTPIPzPlGIY5cDEa9qXb6UjpsCi379yRaqVGggulDcY9IH+ooQWxAvnsDXpMwZybm5V2q8FeqlCFoYRhPSCyMIFCai4cg7c3N0hE79y5K+VSiWnDozmBvIJ0wmTnsFgwhj7OgGuAkkzVMxyRUDAsjU5bDg+R0ouepXBBDkg6lea6QUCMM6yPhBUppft7+yRyIEwgdiDfUEVhvGTIrGm/AoKEulnMCc+COghSibmBNMGYCGrk3v4eCT0I8PzcLPFMx+NShykQUkudoczMQqlt0T0XhL/WqFBtDfpt0yIoFGYaK7DlAUIkKrEI3I2FRBH/hWJerhTloLDPNkQBP3qvpjlfUzdrVPghldIuldNao857cXARCvhZrwlyDnUXaecHBwfs9QviBiMlmCZh7/iCQaYWY0z01e32uxIOhpF9Lu1mQwZDtDoKMI4gln3HkTAMkbJJWX/ymPt0dW1VCgdF9seN4KDFj71l4rFfOJRarUEV/Gtfe0MqNJ4K0SmaBx4wDWMczNqw74AJyDhb4di2wB0b61lcWpCtzWfSbtYlmUqIjWOHfl9yM3OcJ9aEZ7PWGy7U7E8Mpd30uEV6PAgrjLb6/SEPPECM0d7HGTjSKFdl4Ayl0mpKafeZDOtN+eu//Z9ihW5LKD53qqL6PKLqhsyN83v+PPccJ5VuCeZ5no9rz1JOz/u8kwReFdWLIKj3KgLTgYAS1emIk85SEbgQAseJ6kmCd6EHj3nzZaSvnVQpTlvXaS+EZ5HU016wznoO77EtvsB/2Ut1VLc6ZO3mO2++IdGwIVFQdti2xIf60yZrD9GyYxZpuf4QCR1e+lHDKn4fHUehUhUKhySlS4srNDlqdlB72mPrlIP8vkTDYalWKhKORCWVzfBlvnyAVh8xvqSz76ZjkRRByQLJBJkBMcYHRAuEB/+C0FkBW9KJJGtA4bK6tLIshUKJaa9MOeU6oJpGqFoi9RMpuFDmQJDw7OHApCfDBOnRo0dSOjiQTDpHFWxhYUFqddODFH0wYa4DQlUumRRUzBkpryAOyWSKhB7poEgJBrr1WoMEbnZ2RjZ39kji5xfnSWyAM5Q3ECLUhLKdy8Ai8cX68GwoxB988AHnArJKvEpl05czHiOpAYkbteEBoTGtbXy8DmMvLy5znfVmQ7a3t/h81Ajv7OxJPBySVCohB4cHVMHhSoyWMXC5BUOlQRL6lDbrsry0LP1OV8JRGBdBMbUkBgUQBj+OQ0xB6G7dWpPCQV5KVP7KMhwK3YKBBxRgpPcilZX1ozKkwzBqdFEnatT4DrEBAbUcn5RqVSqq6WRKdvd3qWiyfRHMmiBNisP9BHUXhlOodbUdh6pkvVZjRgCMl1BLDSdfHApgPKjpIO04UEFqOgi02evGJRmHFfliQXK5WSry8URSGs2W5GayrLdF+jjmW62WuU9wPwgq1oG5oM8vyDT2Eg5eQI7btZrEU3H2Q00lE1ItVyWWTLCVEZ4FAzGsn6nC7RYPkaB+QxXHfqAS7Fjc+zAAw0FIq9+WSNAvqWhSipWyvP/xJ/Lhe/9bFhIZOahuSHOQlVTu1qm/CU8jgC+LFI75q/hSbnveml72WlVRvZTw6UMUgWuNgBLVax0enZwicDkIjIjqaSlooxGuwyn/i1b7PJXzuGpxHiX0stfLVi4niCp6bOKFG06/P/m9fyuRiMXUycGgL//w/vsSj0TRYpSkDmoTyGs2k5NMekaC0QjJkC8YlizMaKo1vlCD9EVTKSp7TB/uD0hWYbYDEkviGI0yhRRKUr1YltXVVZLNTrvD2kB8QA6g3AEHkDlSbMu4tuI6ECXHb0kC6Zpod0JVLyCW3y+7e3nx+wJU0ZDe2ev1SRaN6ZKpt0Qskom4zM/PU2GFq/Hjzz+XB3fuUlVEDeS9e/dkY2NdfAHzfKiTJKjBMNND4XqLMX1QtgJhKp4wKcJ6UZ8I8x6seWtrm21qMCbSR6EuQ/VEbSxSekFaYNaUy87IsO9QIUUqLdqagJSgRc3s3Cyx4N8PiyT1IDRbm1sk9FAV05k0MUcPULZuGQoJP1oM4VlYUzqbInGHw7EdsCTgOLKx9Yzq38rKilSqDcnkZnhYsLn1zKTh1qtm6w8GEqEzryFTwB1qJTHwGRUXzwZhR09Q1OnaNvqpgrTXqaTCHAvzMDW9RlXe2dkhUUcvX6Trol55MHDEZwVYc5lLz5DQInUapBzpuuxZ6jcKNEg2DhLQLmZ7e1tWb63ykAWuzjvbO0zXxvpxqICxgS3a+SB+kVBEIhFj/lQslqRULUsynpZauynfePNNefZ0g+ouUshfe+111lNvPH3KPqjGOds4FC8tLcv+/gHbDaHuGKQSCjna7KyvP5E7K2uSSMak0zUOyiTNjogvFBSYWMG0CfMLOOgpPGQt8cLCHE2l4HodjgR5gAFzMhxI1KoNSSSTJnbOULbXn8mTzQ0p1xvSqRblW6+/IcXajhTqYbGDqcv5RT2lTzntd/C4v1/PQ26VqE7phtFpKwLnQECJ6jnA0ksVgWlF4Kc//elXLCjPQ+iOr3ncl49J4eZmXW7mMs5zviSqX44AZW/0793ba5JOBfnyDgfaJg2OAiQUICIYk+1O4nEJ+EISAFHy+6Xd60s8HOWLN74Hcx/H5+f1oXCQiikIDV62UVMHggMSC4WQ9Z1QEo9SOWFCg08ykZBOqy1+209CBmIGBRH1lEg5RZwxz0a3JdFgiKQVH78dkFqjJUHUuzowsbFZzwdlC2mSTL31gzxA/WwyfRMqH752eFgkiV5dXJREIiZPnjxhaxPxDVk3CSULZKxRb5JcgWT7/KhVLEu7OxB/AOpkimm2NPs5Uj5HfUAbNSiVpi8s1k3S0oFSi9TeMJ+DssvXX3/d9E5Fb8x44gtzp/38Pp1hgTnSgPEh6Wq3ebCAA4EHD+5L/mBfer2WzM8v8jqkWSP9FHNDjeTe/q585zvfZTr07NyMlAt5KZYPSeoX5heZQluBQVIEpA5EOyiDLlq7OOzZCvfdXG6GhB9pyVA/oQayHyna7liWSRuHsomaXT9qm4PEF6Rt5HqM+cOUCERzaXmJJlWlYkGCAR+fg5pbqP+1RpttjqLJlNQbDaqV6GWKNjmo4sT9o70JxTgUDpCwI0aYE7IBDvb2SZQ5T0tIXIEj9hbuRYo51g9Sjbrrp9tbjAP2HEg5Yg4s8bOAVjSoi4ayCtzxNaR3Ax/Uo4KwYo27Bwdy69Yt7iPWzfqDJKiotcW+i8VwsFGWWCwh8XhKWt2+dNptyaVT0u60mBaMTAQcBMCp2uzlGp20gWmr2WGK8vb+Dn/GHn70kdy+/0BmFhdkZTYjX7vzQP7Df/z30hrkxLFN/bd+JouAEtXJ4q2jKQJXgYD+ar0K1HVMRWDCCJwkqqPh3aTBTniqUzvcSaI6UgbwMo/6Ur8tcvfOggR9PslkUyRTSFGEaoQXePwLcgJFbDY3L4flIlMd7z54VYZdY+iD1i31dotkEWQTqYvoNXpYOiRZRc0k0m9h9oM0WJCxeqeNbjBUBKH+0ThGHHjHkLyAmELRQsoqvog0SrzwoxawUDkUpz8wtZr+kGzn83xWhv1KbTq/BsNQFodU70BqQLLwd9SygswirRY9OKGyssdqu0MXV6OGBiU3l5VyqUh1kops3yHJwTyRVgqTqHa3z16rTF0W078UH/zXtPFBbW6TdbKdXseontUqe4guLCyS2OLPILVIu8ZaMX+ovD7LR6UPJAufdCYl6+vrnBuUSBB+tC8BicY9IK+DQVfu3r3PeWLeWBfIE64H4QKBguqLFjsgo4d7+yRckUSMLXpwH76Pg4FgKCD9NvqedmTYG9D4CKQfuJmWNXAabjC2o3Yw+PqoJhUEfKS4IpZQyhEvuEDD6Ahrn5md4dxhzNRpo643QNIOI6qhICVaxAoGqWIDBxDWVDIl0UCQaj+wxLq6vTZdeOMJYzIFjECYcWiwv7PD+t4ge9G2ZG5+XkrFEnvbsn1Pp8s06vuvPWAMQV7RwgYxx74BuYXKiZ+HaCh4VFOMNGHTExZrBKm9deuOzM8tyJONZ7y3UNiXxbl5pq/ncln+nDSbdUmlE9Js1sRnhyS3sEgHbSipOLTotdvSatb5M9Htom0NUqL7EgjZEg7FmAKe3z/gmkvVCvvmvnr3nkSSCYkmk7KQScqzh5/Lf/4v/0msyG1xrBB/pvQzWQSUqE4Wbx1NEbgKBJSoXgXqOqYiMGEEnkdUMY2Thh8TntqNGW4ottg0T/rqZ0RYbWsgKwtpSSZNr8t6Ay/mDfYFReooVBykcLKlyHAo4SjIQF/iqYxEAiFzT70ms4uL7F8KI554JCKpeIwv+TQGisZMym3SmBaht2jXMT0HQSpAOEgCAz7xQcFEGxvUybZMGizIDUgfUnBxf2cwkFa1JpVqhembtWZb+qzvhPFTiO1wkI5arVfk0aPPOI8f/OAfSzSM9jM2HWWxqHQqZYj2bFakN5BsLi2HhUO+3I/+ARmBYjsirEibtnwi+/u70unDmRUKXYQpwMCKpjsdYwSFgwDUoWLt+BekEgQN6jLSUCHzgQx1ei3JZLIkWyCDILmouVyaX2I68ObGpszM5bhepD/ncrkvTKhAQjEmHZZrFWLMePlAVoccD/FZWlqULvpx2iL1qmnF0u90xHIsCaDtDFRR26ZibMlQnGFfeu0OTaRatbr4QzBNggoZ56EFjZp29ySbyxojICieSfSEHVANRGo5anyhHuMwAGuFoo6Y4IMDhGgM/XLjEo2E5SC/a1qw0GkZxBm1p0mxjlR91N2ypUyjLvbQkUa9xn2K5+TmcmyfUyyX6XSMlGC00hl2+sQZKiUqY9HuCK2DQN6RNo2xMCf0dkUP4Fu37xB7OPIWDgp0u/7888855mDQk1g4TCUZLXcQJ6zv4AD1rDnuPaSG19tNKRTy4vT7rAPGHkdacK1akQZJKNK1kZUQlkgM/VmR4m4OQAxhb0mlbBRX7H/0OUYqdQdtanpDGoghQ2BxeY39W30OXK7jsnL7jqw//Ej+76/+Uv7u1+9KYvZNcRykzv/mz/6N+eV2TReiRPWaBkanpQhcIgJKVC8RTH2UInBdEXgRUb2uc562eRmiis9vvrAyZXrYk5XFtCQSEaalIt0WL81LyyvS7nRIBEFqUPfH1iAWzF9CbDPjt9DSA2SmJ7VWQ6LJtNSqJbajiUfCsrgwS1KLfqYgBSAafj/UQr8kslnZ29uncugP+qkiou6vUatLAE6u3a7cv3dPnj57Kul0kmojFDB+/H7ZeLLOesZ6CymgaLECQ6ih+H2W9PsdEo2/fe//kGz85Cc/kTt37sv21i4JHZTdTz79lCmpb7z+NekOOtJrtkkKQsGQ7O7sSDhq6mT7PTi7IsVVJBoLs82L5XNkf2+XabsgUCZNOiSpJJTKKo2FQFThLFyolEiKMMdRqilUuFLR9DdFmuzAQRotUowNGTPKpCMryytSq9ZIZiNxGO5AsXVIrlHzig/UQKirILlo+QMSidYmmPvc3DyNlBC32Zmc1FpNsQO2HB4USGLDqO11bBoOhaNRtucxbVaaUikX6VBbPDyUVr1BRRWkN5lMM/UXBwzABYorHHnXVo1aixphpIHHYhG64yL1lm6+1aZJEw5iD/ipfoL0w7gJ6bBI0w1FQ1LIo2dtXJDgGw0nxAoFSOxANkHc2K+02SQmMHMy/WI7rH0GvphjOBYjaUTKcvWwIn7bJ30fDLmEeyhw1AsWCi1azOBQIhSy5d79V6Td6hpH5VqNsd7f3+EYJMVIP6BAOTgimyEq2cvLy+L3BWk2lslm5Nfv/z3vBR7z87OsvUUKbjBglG6Q2ngiRdUYhxww4o7GIxILh2Rra0OajaYxdoqadj7YG6hxRV1zowZjpxnJzS5KpVyX2mFR3v7WO1Jq1OSvfvkL+eX/+FMp1Xckt/xNESWqV/LrWonqlcCugyoCE0VAiepE4dbBFIGrQUCJ6tXg/tVRoZ61JB4LyvLSvBQKO6yRRK2fzx+RWCQhvf5Qul20MzFpilDrQIJAhqASgnw2221p92EUY9Ngie6wsZjM5LIkcqiHRLrk4uIS79/fzxuFEb1Hy2Wa5aB1y15hn4QE6cC/9d3vU20FO0CdJ1QtEJtKBe1B0HKlK51ujyQa/Tfv3r0rpcMDaTQqsv7kmXz22UNZuX1bfu9f/xs5LJdIYj7//CGJ49raLSlX0A5nIAvzC9KD2Q36dA4NIQP5yOf3WesK0gA8kA4LklVDy5hKiQQQ6hdINpRffzDMtigwuznIHzCtF46uIMR4BggQ1DmYFz15sk7XWRAukGkQc2AxOzvL1NhUKkMSjPuAM5x2oaayX2mtInNzORIhON6i9QpqXje2n0mlWpO5uTkJBEMyk8uRSGE97MvaBFnskXgiBlCK0xmjiKbTWSmUSkyzhpss2teAHLIe+ci4CKnXJJuBkNg+o4RjTUh9xfg0z0okqGaivhfnIH1iVOEhANga1gmskN6KPr1QtXuDLr8O1bHb6bMOOpnKsLcr5u2IRUMv1D6jDrXb7lBdx4HK3h7a79hU3IETlGOQROwt2+dn+i/mGYkmJZ/PSyyKuuCKzGSzfE40grX4JBQLSbFY4XqQBg3nYsQSrYxKh3nWzgYDYeKJGCEuqKllS6ZMhocOUI/tgGk1g3Rh1AW/8sorjLlPkD4fN/Wo2awcFopi+QKSiMHwyKLBFfYJ++Pm99mPFgc2wTAyGoZSLhxKtVaRVCJp6oCjIUnGkpJKZE197bMn8vOf/7F0mm0plKoyM/8ApzfX4ReM5+agRNVzIdcFexABJaoeDLou2XsIKFG9JjG3BzLstyXkH0rpcE9W11aopL791jflyZMNsaBIDdDiY/Sr2ZJ5tOagyU9Adnd3mf5olMUwlU4QHJCIhfl5upr2+m0SCaRirq6usRbU9BoNUT2ko6zfL+KDaGvJ3//9/5NXX31NQoGIUTaHXaZUgqx2Gj3pDdGeJEIyhfsb9YpsbWzKZ59+JPnDmmSSUfnWd78n33jzLSmXquyjSudgKFPJFKgB1a9ba2uSP8gLCiLZJ9bpy8LigtQqNTrxgrjgPpoK9fqSzWRIjECk4Zo8MtbB96JHhBA1tp1OjyqqaUkDwyHTZxYEHunJ+/m8Ma9qNlmnifTdRCIp+/t7TL+FOjczm5ODfIGppp0m6lGhFvdoUAUOAqdh1Gw2KjW5feu2VJsNYoJWLMAMqjL/bhuX3Gw2LdVGWZzBgHXCqXiCNbRoYQTyDoUS5j2DTpuKIepAQTJBvMIRpKv6JIi+qWLJIdJsIxG2dgHJNIcWqGk25Ih9QAemthjkGio2akOBF8gs6lMHOGhot9nSCER3f2+PBDMSidOYC8ZJ2Ht8rs/0UsWhBK416dRDEsZSqcLYzc7mmGac39/noQiUSzr8hqOss97c3GQcNzaeyc7Wlrz64BX58Y//BdXSvQIOFuBKjBY4IalVqxKNhqTXaUm9ZloDsTWSBazQv9U29dNi+v5ivCpa9YTjPBiAEtrvd2UmmyF2PrhVO44UDvbYt7hWa9KoC07DaFWTSqePyHpN+sOB2H6ba+p30K7Gkp2tDbpEoxVUCKZlQZD3rsRCCWnW6tyLn3zyvuwVDqVeH0gys8TsB/1MHgElqpPHXEdUBCaNgBLVSSOu4ykCV4CAEtUrAP2UIUGofLYjteqhbKw/kq9/4zVZWV6iGc/DR4+onoIswNUVL824Hi/+SDlFiiR6kaKn5KePPpV0KivOEOpQmsQMChGMd3IzaQmCANQarLEDWYFjLQxo8IHrLIgHahj39repTlmWX+7ffUBS0BtASYXRkV96za4M8LVen4pZJBqSymFR/vzPfy4HhTKNj/7p7/5I3nzrm3TBzR8cmDY4JBNVSSWTJEAwZqIpUBP9TG2JRWPsNQoC1m31mOYJtTeZgGtthCnM+MCVFaoq2+OgmvKIoLW7HRIdkC0QUtSqhsNRElEQKholBfwk6SD4po4VKct9kxrN1i0h1qWifymUQBD72bk5KmWzczk65qJ+9e7d26wTReptgm1WQlJrtkgcoVgWCkXihnmA8IHcgYzWWnXTAxWkeQCi15ZgOCQ+v01nXxAxuNuOnLRB6EEyoeIBLyjqGLfeqhM3uAiPanARjxGJQ29VuBgTCxw09E3dKHrijgy26lBQu21pt9pSonHVQFLpjAR9IdZC9+lObVE1xmEBe+vGo+ydywMAGD/1ujw0mJ+bo9qKVkGtdovfq1SrMjc7z4OTgN8n5XJFuv22fPLJJ/LLX74r4VBAvv/935Zvf/s70un1Sd6RutzstCUWRl01+r2WJIRaY7phm1cTQ1gNkUQmMNR97Gf8LFh2kPsIjr9IEUdf10a9btr9tJpiSV8sBy2aHCqq+HnpDx3OHWo1jMoGTC+2TN/gBpyeHel22iS7pXJRErGYdHsDGk8NeyIH+7tSONyVDz58TzoDR5aXH4jlS4jzxcHS9fg945VZKFH1SqR1nV5GQImql6Ova/cMAkpUr0uofaxHRLFcv9uSw1JeqrVD1l++hQ0AABulSURBVDXCEAZKZyKVlIA/xLpVtDBBui+IFIlOMETVtN1tS7eDlEz0u8R//WxfA1KGHp+oV4QZz/3792V9/dmRMiZMs4Ub76PPH8mzZ+tsn2J6pFp060WqLJxTURNaq5elVe9IpVaT/P6eISX9jsSjYRLBVCotKyt35e79e1R3kT7bHfRYqwmVCwopCcZQSPKwHswTRAofGPr84Ae/LcP+kMonyB6UMrgZI8UXNaNQG9kXtdmgGgdFF+1iQuwZi/YqQodiEFWki4Kww9AItZ0gPyBu5UqZLVcwB2MUhPrFAVVVENhSucSxE7EkCVo0jPXBWCdG0ri0sigH+X1pNlrSa7UM8bdgWJWkGm56u8aMsr27yxRmHCgEQxES46DPljgIfqkkrXZDPnv4qWm50+nJ4uIyU7GhdoNwwin3zu078vDRQ6q7qLest2o8dIA5EVv+oG2ML0AyCmKJuACfdrvFAwXMD2QfMep2DUEf9ru8FvOBCzG+jv0E8gZX5FqjyX2GMaGmOhZIsUiv3aLzbSwaoTINzIEX2vAAm7feepMHDNjSmXTWpGvXKlSIP/30U7bMaXfasrC0LB999AkPZH7wg38ki/PLkslmpd5so1EqST+MnqqVsnS7TYlEfaavK1Ock0d1qubgAYcA+Fq9BvMsUw+O9SKm2Ec0r+r3JJNOkqwyHTmWoAFZOBJjTTgOFZBmj9txiIP07C7Mlaol0w7IslmPizrdYCAi/e5Qtje3JJ2Kyy/+7E9kb38TDVrllVfflv4gROMs/UweASWqk8dcR1QEJo2AEtVJI67jKQJXgIAS1SsA/ZQhUd/H9FTbB71UBnC2tQayt7slxcK+1Js1WV69Q8L19tvvyPb2trz++tfkvff+TlZX1iQRT8rTjXXZ39+WaDQhoWCE7VbwQs0WN5ZJe6T65MDUBjWEPqpSI8MiOOHSrMkZMl0ThkB0GnYcKZdKNA2CA2u7izpYGBA5EvTBNTggc3MZyWUz8uZbb8oPf/g7Eo4l5NGjz6lKQeEr1yry+PHnVE+hhoI4gQyATM0jNTkckYPCAYlNbibHGl2oVmilAyUUdZYgLJtbm6ZutN1mXSPWh9Y8UENBeKGoIp13pLCCEIPMgV0h5RiEC2QQpLZ4mGdfUDwLRlBQTqFKAw8g9fjxY84HpB5j2c5Qmq0Gx0cd5vb2JrGBWheAqVGnK7NLiySqwBFjU4mG+2zS1DWCrIfDMcmmkyR7aAnz5z//Y/ns4SfSH3S47u987x+JLxAneUMdL4yvgBsUZKjDpt64LLFEjATdQv1os0WiLY7F66CYd7oticUCdEJeWlz6Al843wJzEM5quUjiv7a2KjMzs/Js4ynJMeKTy82SAIP4sb1Pt804iQ2ib7M90OOHj6iQ2wE/70PKtt9nU83c2t6WarXOFGqkGx/k85wb6poZ115PXnn1NRJCEM87d+5JLBaXZDxFgtesG/MnHBA4gz73SrdXo2nV3t4u9zVUUhxUYJ7YhzgIyOcLMjNj6l8RByjBSH+Hkowa4WwmJe2jfrP8GQlHJRSOkqyWKmXuNfQRHvT6jCXqpCGM4t/NzS2Jx83PFnrMNnBoEgzJzu6W/Nf/9jNpdbpy5+4rsrb2ili+KA2m1PV38r9jlahOHnMdURGYNAJKVCeNuI6nCFwBAkpUrwD03xhySKXKclDPBgnmSIZBiqeNN+Q+1SC8mMPMB59I1LSyQQok6kzphEsyOhDbDhy1FrLY+uTLD/7siINGqSc+cJ79zc+XXxs6UJdQZ9mSv/yrv6YaiU8qirYwNgnVkyePZWl5SV77+hvy4AF6Yor81ve+L7/8y1/Khx9+KPfv3yPRQboyyAVqJKGEjVJa127dYmsaqFogoOlkiioa0n1BfGgo1Dfk4Re/+AUxeeutt5myCtKO1iyHRwZLMF4CwcWz6erqOGzzApVyb3+P5AHPC7Fv6EA6rR7TZGdmciSzaFXz2WefkvyBfGHdMI6FORO+jzlg7vjvk8ePZXZmhuMvr90huX+y/lQyaZNKyhYxINAZ0++0UtyXUrEge5tPZTjoyi/f/V/iDBx5+5035NXXXpdgOCGvfv2bsrq2RrL8q3d/RbL/wx/+iERu/fG6xJMwTuqyTjm/n+daqpU6CTrSbOFaG4kFmaY9MzPDtQE7tubx+2k0hD+jthl/R0xQ44wDEeCxtbEl29u7VOqBHZRKpOuyv20uw9TmDPrgHh6yr+vm1hYV2DfeeIPPPigccq8ifbzRaBLLvd2CNBt1+e5vfY/jfuOtt9jSCCnqwGlhYZbkeW5ugTXCWBPMtdAuJr+D2llLghGbBwuYE+aLeRcKBSrl7BXbh7FXSGwLtc0BqVZrJPnAAeQSPwHY1cAT+yYYjrD3b7lWoyESDxZQr91qM8MBxBbPQ/9VjInUYqSwYx9tb21xj3dabXn3V38hhcMaDw1+95//WNpd1EEnpO/AJVrb00z6t6wS1UkjruMpApNHQInq5DHXERWBiSOgRHXikJ8yoCGqUB8txy9oZ8Oen0f1bUhjZCUm/+5QzRoZ2Yz+DBILgoG0Trz0G0MdU8vKDwkrSC/GGX3xeWu3REiacQs1WPNHtHGB2gTygDq+Qc+Y8XTb4g+HTG2khRrQIM2YRr09kUqKuj+0jAHJA8nF96Ci1epVmuagfyjUMZ8FdXaOaZlb2xskIPE46j+DX9TVon3L+79+X4qlslhDOLQWZG11Td56+02ZmZ2lgRTuh1ETSC7SN7H0u3fu8lnPNp4dpcoO6P4KYvzs2TO2hQHhB35fe/11qsqPHj7koQDwLOR3SZ6QCg21cX5+jgcDSIlNxqOSzcyyRRAIIeKC9SBOSBlFDEFq4Vi7/vAz1vq2GmX59OMP2FblO9/9NtvTgMh3e4483dijEgtTIiig/+4nP5V33nlLfv7zn8v3vvc9phX3+i0SPqjpUCVBzIE1iCHIKdK24a57584duuSCZMGxGbEAecM6h0eKejSM1jtdkjcYHhWLJbpDgwTiEOLDDz+Qe/fuy87OtqytrdG8CBiHA0Gq08urK3Lv3j0S+ocPH5IYg1R//NHH8vjxU445tPzSgmGXzy9rt1bkrW+8KXfu3pEH9x/Ix598JAcFHCAI08zbIOEzs0wvRur6oNuT+YVZadbrTAfG3sEny/6pAfb2HaV0x5Nx1sbGwhHOEbEbtZnBfcYlO0CyDWMoYIj0ZfFZVEmz2ZwUDwu85+OPP+ahBeqVraP7oN4iWwA15Xt72/J0fUcOijV5/dV7srR8m+7GqNEW7DuTw3Adfsl4ag5KVD0Vbl2sRxFQourRwOuyvYWAEtXrEm/zMjs8IqdGHXVoEgPCir+j/6MhoEOSDJA9/PfLjyGmIxOe01fm5sX5iNR+8YINcmyMZTD+aEzMC0orDYOOUoFNOw6kFo/I8ldn8cW9R4TaKIBQg811+L7pYWrWBXdd1KMiNdr0kg2z1YhpWdMVcfo0LcL34Ii7sLhIhQ91l0hdNv1TDV4wMwKJxJ8xZjIFxbZD8om/j4ynQDAxH5AyEFs8m1x/0CeJAaHF+KjpBAGOx2Iy6HRYE4sWK1DuoBibg4IBazGRDouWOayvDYVl89lTiYZDVJkL+TzTqdHT1h+MkHiiFhlqMMaGkugPBCWdMjW6UBhTmRR7rZp+sCW6AKNmd3Njgy1/8PWlpSWSRbShAdmGoRO+DmXZmApZIrZPZmB2BDI9GEi73ZRKpcZUYqjAO1s74vhtptSC/K6urEixUJB+d8C6YaSDP/p8XULhiPzLf/VjukLj0AFYgpx22z0qtzDlGogZH2Q24A/wsACtcaB8Ig7F4gHXe+/+PWn3OtJpNZnWjVZLS/MLksmhLU7b1GW321KrVblGkE8cAKD+dXV1VZLpFA9LEIOdnR2xxZLZ2RnuG4wPIywotul0inv3yecPeSCClPFKtcJ9VdjbY6006ribrb68+eYbEk+mOQ5aIL3/Dx9Lp9Wg4/Xc/KKsrC5LKjsrto36aJM6bgiqvkpdxW9YJapXgbqOqQhMFgH97TpZvHU0ReBKEFCieiWwnzLoEcGzHBlYcFo1BBUv2fiz7RhXXtaQHqmbX/4XxNCoeFDRRiTXENbjas55f61/SYIx7qjtCf47avuCV3KQSFZKWj72JUXdJIgZ5j1SYEfE0yi8I+JtCCTSMkfPN0qxaXcD1QsExyiSGAf1tCdSlNFGBEIxCDSMqI7I2MgF1xB3Q97NHCwqwlBOzfdAvLE2M2867h7hBoILJ+JuzzjxUtVmHGwqZiA9qL3EwQFqi2E+1UWqb9eQYZBwtEcZKdFIS4W5UYfK5aGEggEJ2jaJYjyZYisT1MoihRVfx3O5Xpg/iZBgwmEX84LpEeoqMVXUxoLgOVgf4m+jbjgo0ZhJy15ZXZX3/u5viSfqUJvNGrfF1vaWzM0vSygC5XdgnI87bWk3W0e9TCEy+qTeaUi93mTNLcZBGyOS/W5fAr4Aa2nTM7M8UMDY5jDDYAn3adSj4vq+ZQ4i/D4o9ub7hs8NwJcZByjD2A+7+T0Z9vtSPCyLbQ0km07J8vKKBAM2FXOkNs/Pw616KOvrj0lKcSgRjcUknkqz5y72AOpioe6iLhqGSsCgDvMt25FELC6tVp2ZAfM0uQrKxpMtqVZQ47oolVJZNjd3JeT3SSASN+7UnYHgJxB1s6tLSzIzM8f6XGQ7WOKXgWOJYyH7AfuiJ7YDVVUdlSb9W1aJ6qQR1/EUgckjcN43msnPUEdUBBSBCyOgRPXCEHr8AV5SjS5rrc9TtX+T0PB/xCB1OLA4qi02szCHA4b2H31AvL/8IwnTaWmnx//n/qKk1OPPOn2T4xjFDPGVUuhTLz55aHLaRV/kqT/3Cabe88tewqfVfzrHiOHzXmSGR1gyd+AoC2FUg8rWN0fIoUcuerCi7vd4psLxmu7hF4OM4jfCHXNVknoVvyCVqF4F6jqmIjBZBJSoThZvHU0RuBIElKheCew6qCKgCFwjBL6ahWCcsfHvSIk3KryaIl2jkL1wKkpUpyVSOk9FYHwElKiOj53eqQhMDQJKVKcmVDpRRUAReMkIjFTTEUllmvcAaeJfVVRf8jT08RdEQInqBQHU2xWBKUBAieoUBEmnqAhcFAElqhdFUO9XBBSBaUfgJBH9sqb5LHOyaV/5zZy/EtWbGVddlSJwHAElqrofFAEPIKBE1QNB1iUqAorACxH4wmX7i35OSlCnecsoUZ3m6OncFQF3CChRdYeTXqUITDUCSlSnOnw6+XMicDy185y36uWKwLVHQPe3CZES1Wu/VXWCisCFEVCiemEI9QGKwPVHQInq9Y+RzlARUAROR+C0nsFI49WPtxFQourt+OvqvYGAElVvxFlX6XEElKh6fAN4YPmTVJlOEqdJkqbLGnuc57ghjMevGRcXN3Nzc83JbX8Z95z2ozTuOi9jfqfNZ5x1nuc5543xWfM5bV8dn89p+OKen/3sZ/oO64Hf7bpEbyOgP+Tejr+u3iMIKFG92YE+60XwZq/erG5cojoOduPcc1kxcEMW3Yw1zhrcjH1eEuOGILlZjxuyeFlrPjkfN2O7WYNbfEfjjWpuJ014zxNjt2t6ET5KVN3sHr1GEbiZCChRvZlx1VUpAl9BQInq9GyI5718Hl/B8WvcXO+WDJx8ITyv0nHW9ZiHm5f660QoXtaL9nFyPYrP87A5Ge+ziJIb/C4aq5Nk5TTyMi52L2uPuPkt4Aa76/QcNxi7+fl/Hhl0s9aLXnPW753n7QdN/b0o8nq/InD9EVCiev1jpDNUBC6MwCSJ6mkv1cdfNC6TWJ31wj4ucJfxsnqRF0g3L+rjrm10n1ti8aJxznrBdDNHNy/IbvAYl3i5uc/NOs665jSsLgO/08i/m/077rqPq3nPW7Oba87CS7+vCJyFgKb+noWQfl8RmH4ElKhOfwx1BYrAmQhMkqienMxJYnpZRNUNeTkTmOdcMM6L/mXNZ1x8zrtWJaoGsXEJ23G8X6SEjq47eVhz3nhd5MDAzWHAZc3nZa7zsuaoz7kZCChRvRlx1FUoAi9CQImq7g9FwAMI/P7v//65LTLdEC83quHoGjzv+J/PC7sb8ngaST7vOJd1vRty8LxrznrZd4PlZRCwy8LiPCTrNPLoBstJzPUiY5ymMl6WonqReV3k3uP78CQhn5b9d5H1671XhwD2nqb+Xh3+OrIiMCkElKhOCmkdRxG4QgROI6rjvCSPc884y74JxGScdeOeSWE87vz0PkVAEVAErgMCqqhehyjoHBSBl4uAEtWXi68+XRG4FghMG1H1MmFTonotfmR0EoqAInDNEVCies0DpNNTBC4BASWqlwCiPkIRuO4IjJP6e93XpPNTBBQBRUAR8C4CSlS9G3tduXcQUKLqnVjrSj2MgBJVDwdfl64IKAKKwA1EQInqDQyqLkkROIGAElXdEoqABxBQouqBIOsSFQFFQBHwEAJKVD0UbF2qZxFQourZ0OvCvYSAElUvRVvXqggoAorAzUdAierNj7GuUBFQoqp7QBHwAAJKVD0QZF2iIqAIKAIeQkCJqoeCrUv1LAJKVD0bel24lxBQouqlaOtaFQFFQBG4+QgoUb35MdYVKgJKVHUPKAIeQECJqgeCrEtUBBQBRcBDCChR9VCwdameRUCJqmdDrwv3EgJKVL0UbV2rIqAIKAI3HwElqjc/xrpCRUCJqu4BRcADCChR9UCQdYmKgCKgCHgIASWqHgq2LtWzCChR9WzodeFeQkCJqpeirWtVBBQBReDmI6BE9ebHWFeoCChR1T2gCHgAASWqHgiyLlERUAQUAQ8hoETVQ8HWpXoWASWqng29LtxLCChR9VK0da2KgCKgCNx8BJSo3vwY6woVASWqugcUAQ8goETVA0HWJSoCioAi4CEElKh6KNi6VM8ioETVs6HXhXsJASWqXoq2rlURUAQUgZuPgBLVmx9jXaEioERV94Ai4AEElKh6IMi6REVAEVAEPISAElUPBVuX6lkElKh6NvS6cC8hoETVS9HWtSoCioAicPMRUKJ682OsK1QElKjqHlAEPICAElUPBFmXqAgoAoqAhxBQouqhYOtSPYuAElXPhl4X7iUElKh6Kdq6VkVAEVAEbjYClmXJH/7hH+o77M0Os65OERD9IddNoAh4AAElqh4Isi5REVAEFAGPIKBE1SOB1mV6HgElqp7fAgqAFxBQouqFKOsaFQFFQBHwDgKa+uudWOtKvYuAElXvxl5X7iEElKh6KNi6VEVAEVAEPICAElUPBFmX6HkElKh6fgsoAF5AQImqF6Ksa5wUAo7jCFIP9TMZBE7DGjE47+fkc877jOfF/LzPOe+8cf1o7HHGeln4nbaOceY3Dh64R4nquMjpfYrA9CCg/6ednljpTBWBsRFQojo2dHqjIqAIXDECL4tonZdUKVE9+5XxvJheZGspUb0IenqvIjAdCJz9W2c61qGzVAQUgRcgoERVt4cicP0QuKjCd5EVXdXY44zrRr12Q5DcjP2ia9zM43kxcTO/F8XzeYqqGxLv5ho3e8nN+k+u0809J8d28wxco0TVTdT0GkVguhFQojrd8dPZKwKuEFCi6gomvUgRODcCeBF3Q0LcvLC7ec65J/icG9yQtnHGOguPcca9LOzcjD1JoupmPqMYHL/2+D5xQ0LdXOMm1uPEwc09SlTdoK/XKALeRECJqjfjrqv2GAJ/8Ad/wIIuty/Cz3vZPM+LlRt1YHTNi07Q3c4Zz3LzUnTaWG5P8M+zJjdb7LS1nRdjt7F60Xyeh/FZeL5o/uM+0w1up13jBks39z1vzefZh27X4CbW41zjdvzRms6K82lEwg1ObgjSafvXzZpPzum8a3D7+9DtGs7C/LL252Ws+3k/B+NgOC7JPH7fWeM+Dzvto3rWrtPvKwLTj4AS1emPoa5AETgTgfMS1ec98KwXinFf/q6aqJ4kzFf5onzesd3E5KwNMi6pvI5E9TjxcYONm0MKt/v6NJxHcxiXqJxFBF40ptu4u8HprGed/BnC389D8l6kEro5JBhnDePGxO2eOY7ZJMdyG6uXcd042Iw7DyWq4yKn9ykC04OAEtXpiZXOVBEYG4FR6q+bl7mz0srGnsQ5brwOczjtJdMNfudY5qVcCqwuOq9xlbXTSNRJYnbRubkF6SQOl4HLcfI1qXW4Xe9FrzuOz2VidZF5XdY+vMgcJnXvuJhPigiOO7+XgZ8qqi8DVX2mIjAdCChRnY446SwVgQshcB6ieqGBLunmSRLVaX85vowXysvC4CT5wXaYFMF7WUR1XGzGve+SfoTOfIwS1TMhupYXTIqoXrfFn7ZuVVSvW5R0PorA5SOgRPXyMdUnKgLXDgE3RHUcwjNuOttZAF0FUR3N6Sxidd0IyGkxOC9BvKw1XSVRPWtPjfv9cbEZh1CM+/M07ljH1e+z9j3we1mHAcdjM87voXFje9p942B5meNf1bMmift5yxueh4kS1avaLTquIjA5BJSoTg5rHUkRuDIERjWqVzaBEwN79WXwuuCv81AEFAFFYNoRUKI67RHU+SsCZyOgRPVsjPQKRWDqEbhuRHXqAdUFKAKKgCKgCFwpAkpUrxR+HVwRmAgCSlQnArMOoghcLQJKVK8W/5cx+mltPV7GOPrMiyMwybTKi89Wn6AITAcCSlSnI046S0XgIggoUb0IenqvIjAlCChRnZJA6TQVAUVAEVAEXCGgRNUVTHqRIjDVCChRnerw6eQVAXcIKFF1h5NepQgoAoqAIjAdCChRnY446SwVgYsgoET1IujpvYrAlCCgRHVKAqXTVAQUAUVAEXCFgBJVVzDpRYrAVCOgRHWqw6eTVwTcIaBE1R1OepUioAgoAorAdCCgRHU64qSzVAQugoAS1Yugp/cqAlOCgBLVKQmUTlMRUAQUAUXAFQJKVF3BpBcpAlONgBLVqQ6fTl4RcIeAElV3OOlVioAioAgoAtOBgBLV6YiTzlIRuAgCSlQvgp7eqwhMCQJKVKckUDpNRUARUAQUAVcIKFF1BZNepAhMNQJKVKc6fDp5RcAdAkpU3eGkVykCioAioAhMBwJKVKcjTjpLReAiCChRvQh6eq8iMCUIKFGdkkDpNBUBRUARUARcIaBE1RVMepEiMNUIKFGd6vDp5BUBdwgoUXWHk16lCCgCioAiMB0IKFGdjjjpLBWBiyCgRPUi6Om9isCUIKBEdUoCpdNUBBQBRUARcIWAElVXMOlFisBUI6BEdarDp5NXBNwhoETVHU56lSKgCCgCisB0IKBEdTripLNUBC6CgBLVi6Cn9yoCU4KAEtUpCZROUxFQBBQBRcAVAkpUXcGkFykCU42AEtWpDp9OXhFwh4ASVXc46VWKgCKgCCgC04GAEtXpiJPOUhG4CAJKVC+Cnt6rCEwJAkpUpyRQOk1FQBFQBBQBVwgoUXUFk16kCEw1Av8fSJrI9qwLY2o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6" name="AutoShape 28" descr="Image result for LARARIUM"/>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pic>
        <p:nvPicPr>
          <p:cNvPr id="8224" name="Picture 32" descr="Related image"/>
          <p:cNvPicPr>
            <a:picLocks noChangeAspect="1" noChangeArrowheads="1"/>
          </p:cNvPicPr>
          <p:nvPr/>
        </p:nvPicPr>
        <p:blipFill>
          <a:blip r:embed="rId4">
            <a:duotone>
              <a:prstClr val="black"/>
              <a:srgbClr val="D9C3A5">
                <a:tint val="50000"/>
                <a:satMod val="180000"/>
              </a:srgbClr>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a:off x="155575" y="312738"/>
            <a:ext cx="5751772" cy="6309735"/>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22" name="Picture 2" descr="Image result for bible"/>
          <p:cNvPicPr>
            <a:picLocks noChangeAspect="1" noChangeArrowheads="1"/>
          </p:cNvPicPr>
          <p:nvPr/>
        </p:nvPicPr>
        <p:blipFill>
          <a:blip r:embed="rId6" cstate="screen">
            <a:extLst>
              <a:ext uri="{BEBA8EAE-BF5A-486C-A8C5-ECC9F3942E4B}">
                <a14:imgProps xmlns:a14="http://schemas.microsoft.com/office/drawing/2010/main">
                  <a14:imgLayer r:embed="rId7">
                    <a14:imgEffect>
                      <a14:backgroundRemoval t="0" b="100000" l="9919" r="89919"/>
                    </a14:imgEffect>
                  </a14:imgLayer>
                </a14:imgProps>
              </a:ext>
              <a:ext uri="{28A0092B-C50C-407E-A947-70E740481C1C}">
                <a14:useLocalDpi xmlns:a14="http://schemas.microsoft.com/office/drawing/2010/main"/>
              </a:ext>
            </a:extLst>
          </a:blip>
          <a:srcRect/>
          <a:stretch>
            <a:fillRect/>
          </a:stretch>
        </p:blipFill>
        <p:spPr bwMode="auto">
          <a:xfrm rot="17690538">
            <a:off x="7815224" y="3414710"/>
            <a:ext cx="664564" cy="364791"/>
          </a:xfrm>
          <a:prstGeom prst="rect">
            <a:avLst/>
          </a:prstGeom>
          <a:noFill/>
          <a:scene3d>
            <a:camera prst="perspectiveContrastingLeftFacing">
              <a:rot lat="1453173" lon="3149900" rev="954861"/>
            </a:camera>
            <a:lightRig rig="threePt" dir="t"/>
          </a:scene3d>
          <a:extLst>
            <a:ext uri="{909E8E84-426E-40DD-AFC4-6F175D3DCCD1}">
              <a14:hiddenFill xmlns:a14="http://schemas.microsoft.com/office/drawing/2010/main">
                <a:solidFill>
                  <a:srgbClr val="FFFFFF"/>
                </a:solidFill>
              </a14:hiddenFill>
            </a:ext>
          </a:extLst>
        </p:spPr>
      </p:pic>
      <p:pic>
        <p:nvPicPr>
          <p:cNvPr id="24" name="Picture 4" descr="Related image"/>
          <p:cNvPicPr>
            <a:picLocks noChangeAspect="1" noChangeArrowheads="1"/>
          </p:cNvPicPr>
          <p:nvPr/>
        </p:nvPicPr>
        <p:blipFill>
          <a:blip r:embed="rId8" cstate="screen">
            <a:extLst>
              <a:ext uri="{BEBA8EAE-BF5A-486C-A8C5-ECC9F3942E4B}">
                <a14:imgProps xmlns:a14="http://schemas.microsoft.com/office/drawing/2010/main">
                  <a14:imgLayer r:embed="rId9">
                    <a14:imgEffect>
                      <a14:backgroundRemoval t="7361" b="99167" l="10000" r="97917"/>
                    </a14:imgEffect>
                  </a14:imgLayer>
                </a14:imgProps>
              </a:ext>
              <a:ext uri="{28A0092B-C50C-407E-A947-70E740481C1C}">
                <a14:useLocalDpi xmlns:a14="http://schemas.microsoft.com/office/drawing/2010/main"/>
              </a:ext>
            </a:extLst>
          </a:blip>
          <a:srcRect/>
          <a:stretch>
            <a:fillRect/>
          </a:stretch>
        </p:blipFill>
        <p:spPr bwMode="auto">
          <a:xfrm>
            <a:off x="11093803" y="1104210"/>
            <a:ext cx="353193" cy="642073"/>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1109368" y="730620"/>
            <a:ext cx="5637783" cy="1015663"/>
          </a:xfrm>
          <a:prstGeom prst="rect">
            <a:avLst/>
          </a:prstGeom>
          <a:noFill/>
        </p:spPr>
        <p:txBody>
          <a:bodyPr wrap="square" rtlCol="0">
            <a:spAutoFit/>
          </a:bodyPr>
          <a:lstStyle/>
          <a:p>
            <a:pPr algn="ctr"/>
            <a:r>
              <a:rPr lang="en-NZ" sz="6000" dirty="0">
                <a:ln>
                  <a:solidFill>
                    <a:schemeClr val="tx1"/>
                  </a:solidFill>
                </a:ln>
                <a:solidFill>
                  <a:schemeClr val="bg1"/>
                </a:solidFill>
                <a:latin typeface="Garamond" panose="02020404030301010803" pitchFamily="18" charset="0"/>
              </a:rPr>
              <a:t>Prayers</a:t>
            </a:r>
          </a:p>
        </p:txBody>
      </p:sp>
      <p:sp>
        <p:nvSpPr>
          <p:cNvPr id="28" name="Rounded Rectangular Callout 27"/>
          <p:cNvSpPr/>
          <p:nvPr/>
        </p:nvSpPr>
        <p:spPr>
          <a:xfrm>
            <a:off x="6243771" y="872202"/>
            <a:ext cx="3885227" cy="2069623"/>
          </a:xfrm>
          <a:prstGeom prst="wedgeRoundRectCallout">
            <a:avLst>
              <a:gd name="adj1" fmla="val -17510"/>
              <a:gd name="adj2" fmla="val 66138"/>
              <a:gd name="adj3" fmla="val 16667"/>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dirty="0">
                <a:solidFill>
                  <a:schemeClr val="tx1"/>
                </a:solidFill>
                <a:latin typeface="Garamond" panose="02020404030301010803" pitchFamily="18" charset="0"/>
              </a:rPr>
              <a:t>“I’m just about to say my prayers before bed. My family goes to an </a:t>
            </a:r>
            <a:r>
              <a:rPr lang="en-NZ" b="1" dirty="0">
                <a:solidFill>
                  <a:schemeClr val="tx1"/>
                </a:solidFill>
                <a:latin typeface="Garamond" panose="02020404030301010803" pitchFamily="18" charset="0"/>
              </a:rPr>
              <a:t>Anglican</a:t>
            </a:r>
            <a:r>
              <a:rPr lang="en-NZ" dirty="0">
                <a:solidFill>
                  <a:schemeClr val="tx1"/>
                </a:solidFill>
                <a:latin typeface="Garamond" panose="02020404030301010803" pitchFamily="18" charset="0"/>
              </a:rPr>
              <a:t> church on Sundays. My mother reads the Bible to me at home and I go to </a:t>
            </a:r>
            <a:r>
              <a:rPr lang="en-NZ" b="1" dirty="0">
                <a:solidFill>
                  <a:schemeClr val="tx1"/>
                </a:solidFill>
                <a:latin typeface="Garamond" panose="02020404030301010803" pitchFamily="18" charset="0"/>
              </a:rPr>
              <a:t>Sunday School</a:t>
            </a:r>
            <a:r>
              <a:rPr lang="en-NZ" dirty="0">
                <a:solidFill>
                  <a:schemeClr val="tx1"/>
                </a:solidFill>
                <a:latin typeface="Garamond" panose="02020404030301010803" pitchFamily="18" charset="0"/>
              </a:rPr>
              <a:t> with lots of my friends. We believe that one God looks after everyone.”</a:t>
            </a:r>
          </a:p>
        </p:txBody>
      </p:sp>
      <p:pic>
        <p:nvPicPr>
          <p:cNvPr id="30" name="Picture 29" descr="Related image"/>
          <p:cNvPicPr/>
          <p:nvPr/>
        </p:nvPicPr>
        <p:blipFill>
          <a:blip r:embed="rId10" cstate="print">
            <a:extLst>
              <a:ext uri="{BEBA8EAE-BF5A-486C-A8C5-ECC9F3942E4B}">
                <a14:imgProps xmlns:a14="http://schemas.microsoft.com/office/drawing/2010/main">
                  <a14:imgLayer r:embed="rId11">
                    <a14:imgEffect>
                      <a14:backgroundRemoval t="10000" b="90000" l="10000" r="90000">
                        <a14:foregroundMark x1="57840" y1="39500" x2="57840" y2="39500"/>
                        <a14:foregroundMark x1="58885" y1="44200" x2="58885" y2="44200"/>
                        <a14:foregroundMark x1="60279" y1="46100" x2="60279" y2="46100"/>
                        <a14:foregroundMark x1="60627" y1="48400" x2="60627" y2="48400"/>
                        <a14:foregroundMark x1="60279" y1="45600" x2="60279" y2="45600"/>
                        <a14:foregroundMark x1="60627" y1="47500" x2="60627" y2="47500"/>
                        <a14:foregroundMark x1="58188" y1="38600" x2="58188" y2="38600"/>
                        <a14:foregroundMark x1="57840" y1="37800" x2="57840" y2="37800"/>
                        <a14:foregroundMark x1="58188" y1="36300" x2="58188" y2="36300"/>
                        <a14:foregroundMark x1="58653" y1="35300" x2="58653" y2="35300"/>
                        <a14:foregroundMark x1="59698" y1="34900" x2="59698" y2="34900"/>
                        <a14:foregroundMark x1="59466" y1="33800" x2="59466" y2="33800"/>
                        <a14:foregroundMark x1="59814" y1="33200" x2="59814" y2="33200"/>
                        <a14:foregroundMark x1="60976" y1="32800" x2="60976" y2="32800"/>
                        <a14:foregroundMark x1="62602" y1="32500" x2="62602" y2="32500"/>
                        <a14:foregroundMark x1="63182" y1="32300" x2="63182" y2="32300"/>
                        <a14:foregroundMark x1="46690" y1="37100" x2="46690" y2="37100"/>
                        <a14:foregroundMark x1="45645" y1="37500" x2="45645" y2="37500"/>
                        <a14:foregroundMark x1="45645" y1="38600" x2="45645" y2="38600"/>
                        <a14:foregroundMark x1="45528" y1="39200" x2="45528" y2="39200"/>
                        <a14:foregroundMark x1="45528" y1="39600" x2="45528" y2="39600"/>
                        <a14:foregroundMark x1="45180" y1="40400" x2="45180" y2="40400"/>
                        <a14:foregroundMark x1="45064" y1="41100" x2="45064" y2="41100"/>
                        <a14:foregroundMark x1="45064" y1="41600" x2="45064" y2="41600"/>
                        <a14:foregroundMark x1="45064" y1="41600" x2="45064" y2="42100"/>
                        <a14:foregroundMark x1="44832" y1="42400" x2="44832" y2="42400"/>
                        <a14:foregroundMark x1="44832" y1="42900" x2="44832" y2="42900"/>
                        <a14:foregroundMark x1="44367" y1="43600" x2="44367" y2="43600"/>
                        <a14:foregroundMark x1="43670" y1="44800" x2="43670" y2="44800"/>
                        <a14:foregroundMark x1="43670" y1="44900" x2="43670" y2="44900"/>
                        <a14:foregroundMark x1="42741" y1="46600" x2="42741" y2="46600"/>
                        <a14:foregroundMark x1="42509" y1="47400" x2="42393" y2="47800"/>
                        <a14:foregroundMark x1="42160" y1="47900" x2="42160" y2="47900"/>
                        <a14:foregroundMark x1="41928" y1="49400" x2="41928" y2="49400"/>
                        <a14:foregroundMark x1="41928" y1="49800" x2="41928" y2="49800"/>
                        <a14:foregroundMark x1="40534" y1="27200" x2="40534" y2="27200"/>
                        <a14:foregroundMark x1="40767" y1="26800" x2="40767" y2="26800"/>
                      </a14:backgroundRemoval>
                    </a14:imgEffect>
                  </a14:imgLayer>
                </a14:imgProps>
              </a:ext>
              <a:ext uri="{28A0092B-C50C-407E-A947-70E740481C1C}">
                <a14:useLocalDpi xmlns:a14="http://schemas.microsoft.com/office/drawing/2010/main"/>
              </a:ext>
            </a:extLst>
          </a:blip>
          <a:srcRect/>
          <a:stretch>
            <a:fillRect/>
          </a:stretch>
        </p:blipFill>
        <p:spPr bwMode="auto">
          <a:xfrm>
            <a:off x="9425669" y="2364509"/>
            <a:ext cx="1907350" cy="1987834"/>
          </a:xfrm>
          <a:prstGeom prst="rect">
            <a:avLst/>
          </a:prstGeom>
          <a:noFill/>
          <a:ln>
            <a:noFill/>
          </a:ln>
        </p:spPr>
      </p:pic>
      <p:sp>
        <p:nvSpPr>
          <p:cNvPr id="10" name="Rectangle 9"/>
          <p:cNvSpPr/>
          <p:nvPr/>
        </p:nvSpPr>
        <p:spPr>
          <a:xfrm>
            <a:off x="612775" y="1654802"/>
            <a:ext cx="4778182" cy="1069973"/>
          </a:xfrm>
          <a:prstGeom prst="rect">
            <a:avLst/>
          </a:prstGeom>
        </p:spPr>
        <p:txBody>
          <a:bodyPr wrap="square">
            <a:spAutoFit/>
          </a:bodyPr>
          <a:lstStyle/>
          <a:p>
            <a:pPr>
              <a:lnSpc>
                <a:spcPct val="107000"/>
              </a:lnSpc>
              <a:spcAft>
                <a:spcPts val="800"/>
              </a:spcAft>
              <a:tabLst>
                <a:tab pos="3695700" algn="l"/>
              </a:tabLst>
            </a:pPr>
            <a:r>
              <a:rPr lang="en-NZ" sz="2000" b="1" dirty="0">
                <a:solidFill>
                  <a:schemeClr val="bg1"/>
                </a:solidFill>
                <a:latin typeface="Papyrus" panose="03070502060502030205" pitchFamily="66" charset="0"/>
                <a:ea typeface="Calibri" panose="020F0502020204030204" pitchFamily="34" charset="0"/>
                <a:cs typeface="Times New Roman" panose="02020603050405020304" pitchFamily="18" charset="0"/>
              </a:rPr>
              <a:t>I</a:t>
            </a:r>
            <a:r>
              <a:rPr lang="en-NZ" sz="2000" b="1" dirty="0">
                <a:solidFill>
                  <a:schemeClr val="bg1"/>
                </a:solidFill>
                <a:latin typeface="Garamond" panose="02020404030301010803" pitchFamily="18" charset="0"/>
                <a:ea typeface="Calibri" panose="020F0502020204030204" pitchFamily="34" charset="0"/>
                <a:cs typeface="Times New Roman" panose="02020603050405020304" pitchFamily="18" charset="0"/>
              </a:rPr>
              <a:t>n the evening, Scipio’s mother and father say religious prayers and offer fruit at the </a:t>
            </a:r>
            <a:r>
              <a:rPr lang="en-NZ" sz="2000" b="1" i="1" dirty="0">
                <a:solidFill>
                  <a:schemeClr val="bg1"/>
                </a:solidFill>
                <a:latin typeface="Garamond" panose="02020404030301010803" pitchFamily="18" charset="0"/>
                <a:ea typeface="Calibri" panose="020F0502020204030204" pitchFamily="34" charset="0"/>
                <a:cs typeface="Times New Roman" panose="02020603050405020304" pitchFamily="18" charset="0"/>
              </a:rPr>
              <a:t>lararium</a:t>
            </a:r>
            <a:r>
              <a:rPr lang="en-NZ" sz="2000" b="1" dirty="0">
                <a:solidFill>
                  <a:schemeClr val="bg1"/>
                </a:solidFill>
                <a:latin typeface="Garamond" panose="02020404030301010803" pitchFamily="18" charset="0"/>
                <a:ea typeface="Calibri" panose="020F0502020204030204" pitchFamily="34" charset="0"/>
                <a:cs typeface="Times New Roman" panose="02020603050405020304" pitchFamily="18" charset="0"/>
              </a:rPr>
              <a:t> for protection…</a:t>
            </a:r>
            <a:endParaRPr lang="en-NZ" sz="2000" b="1"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endParaRPr>
          </a:p>
        </p:txBody>
      </p:sp>
      <p:pic>
        <p:nvPicPr>
          <p:cNvPr id="40" name="Picture 8" descr="Image result for roman glassware"/>
          <p:cNvPicPr>
            <a:picLocks noChangeAspect="1" noChangeArrowheads="1"/>
          </p:cNvPicPr>
          <p:nvPr/>
        </p:nvPicPr>
        <p:blipFill>
          <a:blip r:embed="rId12" cstate="screen">
            <a:extLst>
              <a:ext uri="{BEBA8EAE-BF5A-486C-A8C5-ECC9F3942E4B}">
                <a14:imgProps xmlns:a14="http://schemas.microsoft.com/office/drawing/2010/main">
                  <a14:imgLayer r:embed="rId13">
                    <a14:imgEffect>
                      <a14:backgroundRemoval t="10000" b="90000" l="10000" r="90000">
                        <a14:backgroundMark x1="82250" y1="73125" x2="82250" y2="73125"/>
                        <a14:backgroundMark x1="70167" y1="78375" x2="70167" y2="78375"/>
                      </a14:backgroundRemoval>
                    </a14:imgEffect>
                  </a14:imgLayer>
                </a14:imgProps>
              </a:ext>
              <a:ext uri="{28A0092B-C50C-407E-A947-70E740481C1C}">
                <a14:useLocalDpi xmlns:a14="http://schemas.microsoft.com/office/drawing/2010/main"/>
              </a:ext>
            </a:extLst>
          </a:blip>
          <a:srcRect/>
          <a:stretch>
            <a:fillRect/>
          </a:stretch>
        </p:blipFill>
        <p:spPr bwMode="auto">
          <a:xfrm>
            <a:off x="2459574" y="3114078"/>
            <a:ext cx="443952" cy="65368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descr="Image result for fruit bowl"/>
          <p:cNvPicPr>
            <a:picLocks noChangeAspect="1" noChangeArrowheads="1"/>
          </p:cNvPicPr>
          <p:nvPr/>
        </p:nvPicPr>
        <p:blipFill>
          <a:blip r:embed="rId14" cstate="screen">
            <a:extLst>
              <a:ext uri="{BEBA8EAE-BF5A-486C-A8C5-ECC9F3942E4B}">
                <a14:imgProps xmlns:a14="http://schemas.microsoft.com/office/drawing/2010/main">
                  <a14:imgLayer r:embed="rId15">
                    <a14:imgEffect>
                      <a14:backgroundRemoval t="10000" b="99531" l="0" r="95313">
                        <a14:backgroundMark x1="4583" y1="64531" x2="4583" y2="64531"/>
                      </a14:backgroundRemoval>
                    </a14:imgEffect>
                  </a14:imgLayer>
                </a14:imgProps>
              </a:ext>
              <a:ext uri="{28A0092B-C50C-407E-A947-70E740481C1C}">
                <a14:useLocalDpi xmlns:a14="http://schemas.microsoft.com/office/drawing/2010/main"/>
              </a:ext>
            </a:extLst>
          </a:blip>
          <a:srcRect/>
          <a:stretch>
            <a:fillRect/>
          </a:stretch>
        </p:blipFill>
        <p:spPr bwMode="auto">
          <a:xfrm>
            <a:off x="2162631" y="3295339"/>
            <a:ext cx="587791" cy="41925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4" descr="Related image"/>
          <p:cNvPicPr>
            <a:picLocks noChangeAspect="1" noChangeArrowheads="1"/>
          </p:cNvPicPr>
          <p:nvPr/>
        </p:nvPicPr>
        <p:blipFill>
          <a:blip r:embed="rId16" cstate="screen">
            <a:extLst>
              <a:ext uri="{BEBA8EAE-BF5A-486C-A8C5-ECC9F3942E4B}">
                <a14:imgProps xmlns:a14="http://schemas.microsoft.com/office/drawing/2010/main">
                  <a14:imgLayer r:embed="rId17">
                    <a14:imgEffect>
                      <a14:backgroundRemoval t="0" b="98689" l="10000" r="90000"/>
                    </a14:imgEffect>
                  </a14:imgLayer>
                </a14:imgProps>
              </a:ext>
              <a:ext uri="{28A0092B-C50C-407E-A947-70E740481C1C}">
                <a14:useLocalDpi xmlns:a14="http://schemas.microsoft.com/office/drawing/2010/main"/>
              </a:ext>
            </a:extLst>
          </a:blip>
          <a:srcRect/>
          <a:stretch>
            <a:fillRect/>
          </a:stretch>
        </p:blipFill>
        <p:spPr bwMode="auto">
          <a:xfrm>
            <a:off x="2459574" y="3106000"/>
            <a:ext cx="748425" cy="61197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Related image"/>
          <p:cNvPicPr/>
          <p:nvPr/>
        </p:nvPicPr>
        <p:blipFill>
          <a:blip r:embed="rId18" cstate="screen">
            <a:extLst>
              <a:ext uri="{BEBA8EAE-BF5A-486C-A8C5-ECC9F3942E4B}">
                <a14:imgProps xmlns:a14="http://schemas.microsoft.com/office/drawing/2010/main">
                  <a14:imgLayer r:embed="rId19">
                    <a14:imgEffect>
                      <a14:backgroundRemoval t="0" b="100000" l="10000" r="90000">
                        <a14:foregroundMark x1="47000" y1="17571" x2="47000" y2="17571"/>
                        <a14:foregroundMark x1="44714" y1="23143" x2="44714" y2="23143"/>
                        <a14:foregroundMark x1="44714" y1="26571" x2="45143" y2="26857"/>
                        <a14:foregroundMark x1="56286" y1="91857" x2="56143" y2="95000"/>
                        <a14:foregroundMark x1="45429" y1="93429" x2="45429" y2="93429"/>
                        <a14:foregroundMark x1="50143" y1="92429" x2="50143" y2="92429"/>
                        <a14:foregroundMark x1="41714" y1="38714" x2="41714" y2="38714"/>
                        <a14:foregroundMark x1="54000" y1="14429" x2="54000" y2="14429"/>
                        <a14:foregroundMark x1="44143" y1="35429" x2="44143" y2="35429"/>
                        <a14:foregroundMark x1="41429" y1="33286" x2="41429" y2="33286"/>
                        <a14:foregroundMark x1="38714" y1="7714" x2="38714" y2="7714"/>
                        <a14:foregroundMark x1="57143" y1="3857" x2="57143" y2="3857"/>
                        <a14:foregroundMark x1="62429" y1="53857" x2="62429" y2="53857"/>
                        <a14:foregroundMark x1="61857" y1="51857" x2="61857" y2="51857"/>
                        <a14:foregroundMark x1="51000" y1="89571" x2="51000" y2="89571"/>
                        <a14:foregroundMark x1="51286" y1="96000" x2="51286" y2="96000"/>
                        <a14:foregroundMark x1="60286" y1="96000" x2="60286" y2="96000"/>
                        <a14:foregroundMark x1="59857" y1="89857" x2="59857" y2="89857"/>
                        <a14:foregroundMark x1="60714" y1="84143" x2="60714" y2="84143"/>
                        <a14:foregroundMark x1="60000" y1="82143" x2="60000" y2="82143"/>
                        <a14:foregroundMark x1="59857" y1="86286" x2="59857" y2="86286"/>
                        <a14:foregroundMark x1="62429" y1="52714" x2="62429" y2="52714"/>
                        <a14:backgroundMark x1="53846" y1="84685" x2="53846" y2="84685"/>
                        <a14:backgroundMark x1="52571" y1="78143" x2="52571" y2="78143"/>
                        <a14:backgroundMark x1="48857" y1="75429" x2="48857" y2="75429"/>
                        <a14:backgroundMark x1="53286" y1="73286" x2="53286" y2="73286"/>
                        <a14:backgroundMark x1="54000" y1="92286" x2="54000" y2="92286"/>
                        <a14:backgroundMark x1="54000" y1="88857" x2="54000" y2="88857"/>
                      </a14:backgroundRemoval>
                    </a14:imgEffect>
                  </a14:imgLayer>
                </a14:imgProps>
              </a:ext>
              <a:ext uri="{28A0092B-C50C-407E-A947-70E740481C1C}">
                <a14:useLocalDpi xmlns:a14="http://schemas.microsoft.com/office/drawing/2010/main"/>
              </a:ext>
            </a:extLst>
          </a:blip>
          <a:srcRect/>
          <a:stretch>
            <a:fillRect/>
          </a:stretch>
        </p:blipFill>
        <p:spPr bwMode="auto">
          <a:xfrm>
            <a:off x="2056546" y="4541703"/>
            <a:ext cx="1679864" cy="1817941"/>
          </a:xfrm>
          <a:prstGeom prst="rect">
            <a:avLst/>
          </a:prstGeom>
          <a:noFill/>
          <a:ln>
            <a:noFill/>
          </a:ln>
        </p:spPr>
      </p:pic>
      <p:sp>
        <p:nvSpPr>
          <p:cNvPr id="43" name="Rounded Rectangular Callout 42"/>
          <p:cNvSpPr/>
          <p:nvPr/>
        </p:nvSpPr>
        <p:spPr>
          <a:xfrm rot="5400000">
            <a:off x="2393115" y="3457280"/>
            <a:ext cx="3885227" cy="2301240"/>
          </a:xfrm>
          <a:prstGeom prst="wedgeRoundRectCallout">
            <a:avLst>
              <a:gd name="adj1" fmla="val -29970"/>
              <a:gd name="adj2" fmla="val 66240"/>
              <a:gd name="adj3" fmla="val 16667"/>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NZ" dirty="0">
              <a:solidFill>
                <a:schemeClr val="tx1"/>
              </a:solidFill>
            </a:endParaRPr>
          </a:p>
        </p:txBody>
      </p:sp>
      <p:sp>
        <p:nvSpPr>
          <p:cNvPr id="45" name="Text Box 2"/>
          <p:cNvSpPr txBox="1">
            <a:spLocks noChangeArrowheads="1"/>
          </p:cNvSpPr>
          <p:nvPr/>
        </p:nvSpPr>
        <p:spPr bwMode="auto">
          <a:xfrm>
            <a:off x="3310575" y="2828842"/>
            <a:ext cx="2075180" cy="3493135"/>
          </a:xfrm>
          <a:prstGeom prst="rect">
            <a:avLst/>
          </a:prstGeom>
          <a:solidFill>
            <a:srgbClr val="FFFFCC"/>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NZ" sz="1800" dirty="0">
                <a:effectLst/>
                <a:latin typeface="Garamond" panose="02020404030301010803" pitchFamily="18" charset="0"/>
                <a:ea typeface="Calibri" panose="020F0502020204030204" pitchFamily="34" charset="0"/>
                <a:cs typeface="Times New Roman" panose="02020603050405020304" pitchFamily="18" charset="0"/>
              </a:rPr>
              <a:t>“In the evening my parents offer oil and fruit to the gods at a </a:t>
            </a:r>
            <a:r>
              <a:rPr lang="en-NZ" sz="1800" b="1" i="1" dirty="0">
                <a:effectLst/>
                <a:latin typeface="Garamond" panose="02020404030301010803" pitchFamily="18" charset="0"/>
                <a:ea typeface="Calibri" panose="020F0502020204030204" pitchFamily="34" charset="0"/>
                <a:cs typeface="Times New Roman" panose="02020603050405020304" pitchFamily="18" charset="0"/>
              </a:rPr>
              <a:t>lararium</a:t>
            </a:r>
            <a:r>
              <a:rPr lang="en-NZ" sz="1800" b="1" dirty="0">
                <a:effectLst/>
                <a:latin typeface="Garamond" panose="02020404030301010803" pitchFamily="18" charset="0"/>
                <a:ea typeface="Calibri" panose="020F0502020204030204" pitchFamily="34" charset="0"/>
                <a:cs typeface="Times New Roman" panose="02020603050405020304" pitchFamily="18" charset="0"/>
              </a:rPr>
              <a:t> </a:t>
            </a:r>
            <a:r>
              <a:rPr lang="en-NZ" sz="1800" dirty="0">
                <a:effectLst/>
                <a:latin typeface="Garamond" panose="02020404030301010803" pitchFamily="18" charset="0"/>
                <a:ea typeface="Calibri" panose="020F0502020204030204" pitchFamily="34" charset="0"/>
                <a:cs typeface="Times New Roman" panose="02020603050405020304" pitchFamily="18" charset="0"/>
              </a:rPr>
              <a:t>in our house. My father says that these gods will protect the house and our family. We believe that there are many gods and that they all look after us.”    </a:t>
            </a:r>
            <a:endParaRPr lang="en-NZ"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7" name="Picture 10" descr="Image result for victorian teddy bear"/>
          <p:cNvPicPr>
            <a:picLocks noChangeAspect="1" noChangeArrowheads="1"/>
          </p:cNvPicPr>
          <p:nvPr/>
        </p:nvPicPr>
        <p:blipFill>
          <a:blip r:embed="rId20" cstate="screen">
            <a:extLst>
              <a:ext uri="{BEBA8EAE-BF5A-486C-A8C5-ECC9F3942E4B}">
                <a14:imgProps xmlns:a14="http://schemas.microsoft.com/office/drawing/2010/main">
                  <a14:imgLayer r:embed="rId21">
                    <a14:imgEffect>
                      <a14:backgroundRemoval t="10000" b="90000" l="3004" r="95279"/>
                    </a14:imgEffect>
                  </a14:imgLayer>
                </a14:imgProps>
              </a:ext>
              <a:ext uri="{28A0092B-C50C-407E-A947-70E740481C1C}">
                <a14:useLocalDpi xmlns:a14="http://schemas.microsoft.com/office/drawing/2010/main"/>
              </a:ext>
            </a:extLst>
          </a:blip>
          <a:srcRect/>
          <a:stretch>
            <a:fillRect/>
          </a:stretch>
        </p:blipFill>
        <p:spPr bwMode="auto">
          <a:xfrm rot="20802811">
            <a:off x="9480954" y="2931459"/>
            <a:ext cx="622735" cy="1122462"/>
          </a:xfrm>
          <a:prstGeom prst="rect">
            <a:avLst/>
          </a:prstGeom>
          <a:noFill/>
          <a:scene3d>
            <a:camera prst="orthographicFront">
              <a:rot lat="20254323" lon="281030" rev="19686868"/>
            </a:camera>
            <a:lightRig rig="threePt" dir="t"/>
          </a:scene3d>
          <a:extLst>
            <a:ext uri="{909E8E84-426E-40DD-AFC4-6F175D3DCCD1}">
              <a14:hiddenFill xmlns:a14="http://schemas.microsoft.com/office/drawing/2010/main">
                <a:solidFill>
                  <a:srgbClr val="FFFFFF"/>
                </a:solidFill>
              </a14:hiddenFill>
            </a:ext>
          </a:extLst>
        </p:spPr>
      </p:pic>
      <p:sp>
        <p:nvSpPr>
          <p:cNvPr id="48" name="Rounded Rectangle 47"/>
          <p:cNvSpPr/>
          <p:nvPr/>
        </p:nvSpPr>
        <p:spPr>
          <a:xfrm>
            <a:off x="10581865" y="650641"/>
            <a:ext cx="1023875" cy="943900"/>
          </a:xfrm>
          <a:prstGeom prst="roundRect">
            <a:avLst/>
          </a:prstGeom>
          <a:solidFill>
            <a:schemeClr val="accent1">
              <a:lumMod val="40000"/>
              <a:lumOff val="60000"/>
            </a:schemeClr>
          </a:solidFill>
          <a:ln w="28575">
            <a:solidFill>
              <a:schemeClr val="tx1">
                <a:lumMod val="95000"/>
                <a:lumOff val="5000"/>
              </a:schemeClr>
            </a:solidFill>
          </a:ln>
          <a:effectLst>
            <a:outerShdw blurRad="635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9" name="Rounded Rectangle 48"/>
          <p:cNvSpPr/>
          <p:nvPr/>
        </p:nvSpPr>
        <p:spPr>
          <a:xfrm>
            <a:off x="10608674" y="1766053"/>
            <a:ext cx="1023875" cy="943900"/>
          </a:xfrm>
          <a:prstGeom prst="roundRect">
            <a:avLst/>
          </a:prstGeom>
          <a:solidFill>
            <a:schemeClr val="accent1">
              <a:lumMod val="40000"/>
              <a:lumOff val="60000"/>
            </a:schemeClr>
          </a:solidFill>
          <a:ln w="28575">
            <a:solidFill>
              <a:schemeClr val="tx1">
                <a:lumMod val="95000"/>
                <a:lumOff val="5000"/>
              </a:schemeClr>
            </a:solidFill>
          </a:ln>
          <a:effectLst>
            <a:outerShdw blurRad="635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0" name="Rounded Rectangle 49"/>
          <p:cNvSpPr/>
          <p:nvPr/>
        </p:nvSpPr>
        <p:spPr>
          <a:xfrm>
            <a:off x="462996" y="2771110"/>
            <a:ext cx="1023875" cy="943900"/>
          </a:xfrm>
          <a:prstGeom prst="roundRect">
            <a:avLst/>
          </a:prstGeom>
          <a:solidFill>
            <a:schemeClr val="accent1">
              <a:lumMod val="40000"/>
              <a:lumOff val="60000"/>
            </a:schemeClr>
          </a:solidFill>
          <a:ln w="28575">
            <a:solidFill>
              <a:schemeClr val="tx1">
                <a:lumMod val="95000"/>
                <a:lumOff val="5000"/>
              </a:schemeClr>
            </a:solidFill>
          </a:ln>
          <a:effectLst>
            <a:outerShdw blurRad="635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1" name="Rounded Rectangle 50"/>
          <p:cNvSpPr/>
          <p:nvPr/>
        </p:nvSpPr>
        <p:spPr>
          <a:xfrm>
            <a:off x="453624" y="3847768"/>
            <a:ext cx="1023875" cy="943900"/>
          </a:xfrm>
          <a:prstGeom prst="roundRect">
            <a:avLst/>
          </a:prstGeom>
          <a:solidFill>
            <a:schemeClr val="accent1">
              <a:lumMod val="40000"/>
              <a:lumOff val="60000"/>
            </a:schemeClr>
          </a:solidFill>
          <a:ln w="28575">
            <a:solidFill>
              <a:schemeClr val="tx1">
                <a:lumMod val="95000"/>
                <a:lumOff val="5000"/>
              </a:schemeClr>
            </a:solidFill>
          </a:ln>
          <a:effectLst>
            <a:outerShdw blurRad="635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52" name="Picture 51" descr="File:Reconstructed Roman house altar in the Painting House.jpg"/>
          <p:cNvPicPr/>
          <p:nvPr/>
        </p:nvPicPr>
        <p:blipFill>
          <a:blip r:embed="rId22" cstate="screen">
            <a:extLst>
              <a:ext uri="{BEBA8EAE-BF5A-486C-A8C5-ECC9F3942E4B}">
                <a14:imgProps xmlns:a14="http://schemas.microsoft.com/office/drawing/2010/main">
                  <a14:imgLayer r:embed="rId23">
                    <a14:imgEffect>
                      <a14:backgroundRemoval t="0" b="100000" l="855" r="100000">
                        <a14:backgroundMark x1="89316" y1="71852" x2="89316" y2="71852"/>
                        <a14:backgroundMark x1="82051" y1="64815" x2="82051" y2="64815"/>
                      </a14:backgroundRemoval>
                    </a14:imgEffect>
                  </a14:imgLayer>
                </a14:imgProps>
              </a:ext>
              <a:ext uri="{28A0092B-C50C-407E-A947-70E740481C1C}">
                <a14:useLocalDpi xmlns:a14="http://schemas.microsoft.com/office/drawing/2010/main"/>
              </a:ext>
            </a:extLst>
          </a:blip>
          <a:srcRect/>
          <a:stretch>
            <a:fillRect/>
          </a:stretch>
        </p:blipFill>
        <p:spPr bwMode="auto">
          <a:xfrm>
            <a:off x="630168" y="3833640"/>
            <a:ext cx="623146" cy="883239"/>
          </a:xfrm>
          <a:prstGeom prst="rect">
            <a:avLst/>
          </a:prstGeom>
          <a:noFill/>
          <a:ln>
            <a:noFill/>
          </a:ln>
        </p:spPr>
      </p:pic>
      <p:pic>
        <p:nvPicPr>
          <p:cNvPr id="59" name="Picture 58" descr="Bronze figure of a lar, protective spirit of a house, with a cornucopia and a libation bowl."/>
          <p:cNvPicPr/>
          <p:nvPr/>
        </p:nvPicPr>
        <p:blipFill>
          <a:blip r:embed="rId24" cstate="screen">
            <a:extLst>
              <a:ext uri="{BEBA8EAE-BF5A-486C-A8C5-ECC9F3942E4B}">
                <a14:imgProps xmlns:a14="http://schemas.microsoft.com/office/drawing/2010/main">
                  <a14:imgLayer r:embed="rId25">
                    <a14:imgEffect>
                      <a14:backgroundRemoval t="9975" b="100000" l="9818" r="89818"/>
                    </a14:imgEffect>
                  </a14:imgLayer>
                </a14:imgProps>
              </a:ext>
              <a:ext uri="{28A0092B-C50C-407E-A947-70E740481C1C}">
                <a14:useLocalDpi xmlns:a14="http://schemas.microsoft.com/office/drawing/2010/main"/>
              </a:ext>
            </a:extLst>
          </a:blip>
          <a:srcRect/>
          <a:stretch>
            <a:fillRect/>
          </a:stretch>
        </p:blipFill>
        <p:spPr bwMode="auto">
          <a:xfrm>
            <a:off x="615345" y="2722067"/>
            <a:ext cx="634722" cy="871083"/>
          </a:xfrm>
          <a:prstGeom prst="rect">
            <a:avLst/>
          </a:prstGeom>
          <a:noFill/>
          <a:ln>
            <a:noFill/>
          </a:ln>
        </p:spPr>
      </p:pic>
      <p:pic>
        <p:nvPicPr>
          <p:cNvPr id="60" name="Picture 59" descr="https://thumbnailer.digitalnz.org/?src=https%3A%2F%2Fimages.ehive.com%2Faccounts%2F3000%2Fobjects%2Fimages%2F47e065ff3c5f4188ad53f3f77c1fa301_l.jpg"/>
          <p:cNvPicPr/>
          <p:nvPr/>
        </p:nvPicPr>
        <p:blipFill>
          <a:blip r:embed="rId26" cstate="screen">
            <a:extLst>
              <a:ext uri="{BEBA8EAE-BF5A-486C-A8C5-ECC9F3942E4B}">
                <a14:imgProps xmlns:a14="http://schemas.microsoft.com/office/drawing/2010/main">
                  <a14:imgLayer r:embed="rId27">
                    <a14:imgEffect>
                      <a14:backgroundRemoval t="0" b="100000" l="10000" r="98000"/>
                    </a14:imgEffect>
                  </a14:imgLayer>
                </a14:imgProps>
              </a:ext>
              <a:ext uri="{28A0092B-C50C-407E-A947-70E740481C1C}">
                <a14:useLocalDpi xmlns:a14="http://schemas.microsoft.com/office/drawing/2010/main"/>
              </a:ext>
            </a:extLst>
          </a:blip>
          <a:srcRect/>
          <a:stretch>
            <a:fillRect/>
          </a:stretch>
        </p:blipFill>
        <p:spPr bwMode="auto">
          <a:xfrm>
            <a:off x="10613271" y="816610"/>
            <a:ext cx="862542" cy="625043"/>
          </a:xfrm>
          <a:prstGeom prst="rect">
            <a:avLst/>
          </a:prstGeom>
          <a:noFill/>
          <a:ln>
            <a:noFill/>
          </a:ln>
        </p:spPr>
      </p:pic>
      <p:pic>
        <p:nvPicPr>
          <p:cNvPr id="61" name="Picture 60" descr="PC001521; Sampler; 1823; Pocock, Maria"/>
          <p:cNvPicPr/>
          <p:nvPr/>
        </p:nvPicPr>
        <p:blipFill>
          <a:blip r:embed="rId28" cstate="screen">
            <a:extLst>
              <a:ext uri="{BEBA8EAE-BF5A-486C-A8C5-ECC9F3942E4B}">
                <a14:imgProps xmlns:a14="http://schemas.microsoft.com/office/drawing/2010/main">
                  <a14:imgLayer r:embed="rId29">
                    <a14:imgEffect>
                      <a14:backgroundRemoval t="4167" b="100000" l="1786" r="94643"/>
                    </a14:imgEffect>
                  </a14:imgLayer>
                </a14:imgProps>
              </a:ext>
              <a:ext uri="{28A0092B-C50C-407E-A947-70E740481C1C}">
                <a14:useLocalDpi xmlns:a14="http://schemas.microsoft.com/office/drawing/2010/main"/>
              </a:ext>
            </a:extLst>
          </a:blip>
          <a:srcRect/>
          <a:stretch>
            <a:fillRect/>
          </a:stretch>
        </p:blipFill>
        <p:spPr bwMode="auto">
          <a:xfrm>
            <a:off x="10752724" y="1839762"/>
            <a:ext cx="806585" cy="791256"/>
          </a:xfrm>
          <a:prstGeom prst="rect">
            <a:avLst/>
          </a:prstGeom>
          <a:noFill/>
          <a:ln>
            <a:noFill/>
          </a:ln>
        </p:spPr>
      </p:pic>
      <p:sp>
        <p:nvSpPr>
          <p:cNvPr id="5" name="Slide Number Placeholder 4"/>
          <p:cNvSpPr>
            <a:spLocks noGrp="1"/>
          </p:cNvSpPr>
          <p:nvPr>
            <p:ph type="sldNum" sz="quarter" idx="12"/>
          </p:nvPr>
        </p:nvSpPr>
        <p:spPr/>
        <p:txBody>
          <a:bodyPr/>
          <a:lstStyle/>
          <a:p>
            <a:fld id="{C1097B42-56FF-46F1-8136-BF84470CEBEA}" type="slidenum">
              <a:rPr lang="en-NZ" smtClean="0"/>
              <a:t>27</a:t>
            </a:fld>
            <a:endParaRPr lang="en-NZ"/>
          </a:p>
        </p:txBody>
      </p:sp>
      <p:sp>
        <p:nvSpPr>
          <p:cNvPr id="44" name="Rounded Rectangle 43"/>
          <p:cNvSpPr/>
          <p:nvPr/>
        </p:nvSpPr>
        <p:spPr>
          <a:xfrm>
            <a:off x="458686" y="4919170"/>
            <a:ext cx="1023875" cy="943900"/>
          </a:xfrm>
          <a:prstGeom prst="roundRect">
            <a:avLst/>
          </a:prstGeom>
          <a:solidFill>
            <a:schemeClr val="accent1">
              <a:lumMod val="40000"/>
              <a:lumOff val="60000"/>
            </a:schemeClr>
          </a:solidFill>
          <a:ln w="28575">
            <a:solidFill>
              <a:schemeClr val="tx1">
                <a:lumMod val="95000"/>
                <a:lumOff val="5000"/>
              </a:schemeClr>
            </a:solidFill>
          </a:ln>
          <a:effectLst>
            <a:outerShdw blurRad="635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64" name="Picture 63"/>
          <p:cNvPicPr/>
          <p:nvPr/>
        </p:nvPicPr>
        <p:blipFill>
          <a:blip r:embed="rId30" cstate="screen">
            <a:extLst>
              <a:ext uri="{BEBA8EAE-BF5A-486C-A8C5-ECC9F3942E4B}">
                <a14:imgProps xmlns:a14="http://schemas.microsoft.com/office/drawing/2010/main">
                  <a14:imgLayer r:embed="rId31">
                    <a14:imgEffect>
                      <a14:backgroundRemoval t="3571" b="96429" l="722" r="100000"/>
                    </a14:imgEffect>
                  </a14:imgLayer>
                </a14:imgProps>
              </a:ext>
              <a:ext uri="{28A0092B-C50C-407E-A947-70E740481C1C}">
                <a14:useLocalDpi xmlns:a14="http://schemas.microsoft.com/office/drawing/2010/main"/>
              </a:ext>
            </a:extLst>
          </a:blip>
          <a:stretch>
            <a:fillRect/>
          </a:stretch>
        </p:blipFill>
        <p:spPr>
          <a:xfrm>
            <a:off x="537524" y="5115607"/>
            <a:ext cx="876762" cy="689865"/>
          </a:xfrm>
          <a:prstGeom prst="rect">
            <a:avLst/>
          </a:prstGeom>
          <a:ln w="88900" cap="sq" cmpd="thickThin">
            <a:noFill/>
            <a:prstDash val="solid"/>
            <a:miter lim="800000"/>
          </a:ln>
          <a:effectLst>
            <a:innerShdw blurRad="76200">
              <a:srgbClr val="000000"/>
            </a:innerShdw>
          </a:effectLst>
        </p:spPr>
      </p:pic>
      <p:pic>
        <p:nvPicPr>
          <p:cNvPr id="8" name="Picture 7">
            <a:extLst>
              <a:ext uri="{FF2B5EF4-FFF2-40B4-BE49-F238E27FC236}">
                <a16:creationId xmlns:a16="http://schemas.microsoft.com/office/drawing/2014/main" id="{B324AF0B-EC7A-B14A-B628-C1AD206EE541}"/>
              </a:ext>
            </a:extLst>
          </p:cNvPr>
          <p:cNvPicPr>
            <a:picLocks noChangeAspect="1"/>
          </p:cNvPicPr>
          <p:nvPr/>
        </p:nvPicPr>
        <p:blipFill rotWithShape="1">
          <a:blip r:embed="rId32" cstate="screen">
            <a:extLst>
              <a:ext uri="{28A0092B-C50C-407E-A947-70E740481C1C}">
                <a14:useLocalDpi xmlns:a14="http://schemas.microsoft.com/office/drawing/2010/main"/>
              </a:ext>
            </a:extLst>
          </a:blip>
          <a:srcRect/>
          <a:stretch/>
        </p:blipFill>
        <p:spPr>
          <a:xfrm>
            <a:off x="1186760" y="2559757"/>
            <a:ext cx="1598617" cy="3963893"/>
          </a:xfrm>
          <a:prstGeom prst="rect">
            <a:avLst/>
          </a:prstGeom>
        </p:spPr>
      </p:pic>
      <p:pic>
        <p:nvPicPr>
          <p:cNvPr id="12" name="Picture 11">
            <a:extLst>
              <a:ext uri="{FF2B5EF4-FFF2-40B4-BE49-F238E27FC236}">
                <a16:creationId xmlns:a16="http://schemas.microsoft.com/office/drawing/2014/main" id="{9941CC7D-FCDA-7F49-B3A4-936E5F3BABBF}"/>
              </a:ext>
            </a:extLst>
          </p:cNvPr>
          <p:cNvPicPr>
            <a:picLocks noChangeAspect="1"/>
          </p:cNvPicPr>
          <p:nvPr/>
        </p:nvPicPr>
        <p:blipFill rotWithShape="1">
          <a:blip r:embed="rId33" cstate="screen">
            <a:extLst>
              <a:ext uri="{28A0092B-C50C-407E-A947-70E740481C1C}">
                <a14:useLocalDpi xmlns:a14="http://schemas.microsoft.com/office/drawing/2010/main"/>
              </a:ext>
            </a:extLst>
          </a:blip>
          <a:srcRect/>
          <a:stretch/>
        </p:blipFill>
        <p:spPr>
          <a:xfrm>
            <a:off x="6015584" y="2903910"/>
            <a:ext cx="1946295" cy="3342998"/>
          </a:xfrm>
          <a:prstGeom prst="rect">
            <a:avLst/>
          </a:prstGeom>
        </p:spPr>
      </p:pic>
      <p:sp>
        <p:nvSpPr>
          <p:cNvPr id="11" name="Rectangle 10"/>
          <p:cNvSpPr/>
          <p:nvPr/>
        </p:nvSpPr>
        <p:spPr>
          <a:xfrm>
            <a:off x="6295592" y="5237078"/>
            <a:ext cx="5292436" cy="750975"/>
          </a:xfrm>
          <a:prstGeom prst="rect">
            <a:avLst/>
          </a:prstGeom>
        </p:spPr>
        <p:txBody>
          <a:bodyPr wrap="square">
            <a:spAutoFit/>
          </a:bodyPr>
          <a:lstStyle/>
          <a:p>
            <a:pPr>
              <a:lnSpc>
                <a:spcPct val="107000"/>
              </a:lnSpc>
              <a:spcAft>
                <a:spcPts val="800"/>
              </a:spcAft>
              <a:tabLst>
                <a:tab pos="3695700" algn="l"/>
              </a:tabLst>
            </a:pPr>
            <a:r>
              <a:rPr lang="en-NZ" sz="2000" b="1" dirty="0">
                <a:solidFill>
                  <a:schemeClr val="bg1"/>
                </a:solidFill>
                <a:latin typeface="Lucida Calligraphy" panose="03010101010101010101" pitchFamily="66" charset="0"/>
                <a:ea typeface="Calibri" panose="020F0502020204030204" pitchFamily="34" charset="0"/>
                <a:cs typeface="Times New Roman" panose="02020603050405020304" pitchFamily="18" charset="0"/>
              </a:rPr>
              <a:t>B</a:t>
            </a:r>
            <a:r>
              <a:rPr lang="en-NZ" sz="2000" b="1" dirty="0">
                <a:solidFill>
                  <a:schemeClr val="bg1"/>
                </a:solidFill>
                <a:latin typeface="Garamond" panose="02020404030301010803" pitchFamily="18" charset="0"/>
                <a:ea typeface="Calibri" panose="020F0502020204030204" pitchFamily="34" charset="0"/>
                <a:cs typeface="Times New Roman" panose="02020603050405020304" pitchFamily="18" charset="0"/>
              </a:rPr>
              <a:t>efore he goes to sleep, Archie kneels beside his bed to say his prayers…</a:t>
            </a:r>
            <a:endParaRPr lang="en-NZ" sz="2000" b="1"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5486862"/>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81247" y="262487"/>
            <a:ext cx="11671069" cy="6458988"/>
          </a:xfrm>
          <a:prstGeom prst="roundRect">
            <a:avLst/>
          </a:prstGeom>
          <a:solidFill>
            <a:schemeClr val="accent1">
              <a:lumMod val="40000"/>
              <a:lumOff val="60000"/>
            </a:schemeClr>
          </a:solidFill>
          <a:ln w="28575">
            <a:solidFill>
              <a:schemeClr val="tx1">
                <a:lumMod val="95000"/>
                <a:lumOff val="5000"/>
              </a:schemeClr>
            </a:solidFill>
          </a:ln>
          <a:effectLst>
            <a:outerShdw blurRad="63500" dist="101600" dir="10800000" algn="r" rotWithShape="0">
              <a:prstClr val="black">
                <a:alpha val="40000"/>
              </a:prstClr>
            </a:outerShdw>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19961" y="583244"/>
            <a:ext cx="3751797" cy="3090982"/>
          </a:xfrm>
          <a:prstGeom prst="rect">
            <a:avLst/>
          </a:prstGeom>
          <a:ln w="88900" cap="sq" cmpd="thickThin">
            <a:solidFill>
              <a:srgbClr val="000000"/>
            </a:solidFill>
            <a:prstDash val="solid"/>
            <a:miter lim="800000"/>
          </a:ln>
          <a:effectLst>
            <a:innerShdw blurRad="76200">
              <a:srgbClr val="000000"/>
            </a:innerShdw>
          </a:effectLst>
        </p:spPr>
      </p:pic>
      <p:pic>
        <p:nvPicPr>
          <p:cNvPr id="6" name="Picture 2" descr="Image result for roman larariu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82524" y="583244"/>
            <a:ext cx="3310832" cy="3090982"/>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7" name="Picture 4" descr="Bronze figure of a lar, protective spirit of a house, with a cornucopia and a libation bowl."/>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09873" y="583245"/>
            <a:ext cx="2593571" cy="3653476"/>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516707" y="3846364"/>
            <a:ext cx="3788623" cy="2766612"/>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NZ" dirty="0">
              <a:solidFill>
                <a:schemeClr val="tx1"/>
              </a:solidFill>
              <a:latin typeface="Garamond" panose="02020404030301010803" pitchFamily="18" charset="0"/>
            </a:endParaRPr>
          </a:p>
        </p:txBody>
      </p:sp>
      <p:sp>
        <p:nvSpPr>
          <p:cNvPr id="9" name="Rounded Rectangle 8"/>
          <p:cNvSpPr/>
          <p:nvPr/>
        </p:nvSpPr>
        <p:spPr>
          <a:xfrm>
            <a:off x="4398979" y="4389121"/>
            <a:ext cx="3073344" cy="2103120"/>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NZ" dirty="0">
              <a:solidFill>
                <a:schemeClr val="tx1"/>
              </a:solidFill>
              <a:latin typeface="Garamond" panose="02020404030301010803" pitchFamily="18" charset="0"/>
            </a:endParaRPr>
          </a:p>
        </p:txBody>
      </p:sp>
      <p:sp>
        <p:nvSpPr>
          <p:cNvPr id="10" name="Rounded Rectangle 9"/>
          <p:cNvSpPr/>
          <p:nvPr/>
        </p:nvSpPr>
        <p:spPr>
          <a:xfrm>
            <a:off x="7683135" y="3880400"/>
            <a:ext cx="3788623" cy="2634901"/>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NZ" dirty="0">
              <a:solidFill>
                <a:schemeClr val="tx1"/>
              </a:solidFill>
              <a:latin typeface="Garamond" panose="02020404030301010803" pitchFamily="18" charset="0"/>
            </a:endParaRPr>
          </a:p>
        </p:txBody>
      </p:sp>
      <p:sp>
        <p:nvSpPr>
          <p:cNvPr id="5" name="Slide Number Placeholder 4"/>
          <p:cNvSpPr>
            <a:spLocks noGrp="1"/>
          </p:cNvSpPr>
          <p:nvPr>
            <p:ph type="sldNum" sz="quarter" idx="12"/>
          </p:nvPr>
        </p:nvSpPr>
        <p:spPr>
          <a:xfrm>
            <a:off x="8511576" y="6435826"/>
            <a:ext cx="2743200" cy="365125"/>
          </a:xfrm>
        </p:spPr>
        <p:txBody>
          <a:bodyPr/>
          <a:lstStyle/>
          <a:p>
            <a:fld id="{C1097B42-56FF-46F1-8136-BF84470CEBEA}" type="slidenum">
              <a:rPr lang="en-NZ" smtClean="0"/>
              <a:t>28</a:t>
            </a:fld>
            <a:endParaRPr lang="en-NZ" dirty="0"/>
          </a:p>
        </p:txBody>
      </p:sp>
      <p:sp>
        <p:nvSpPr>
          <p:cNvPr id="11" name="TextBox 10"/>
          <p:cNvSpPr txBox="1"/>
          <p:nvPr/>
        </p:nvSpPr>
        <p:spPr>
          <a:xfrm>
            <a:off x="766649" y="3812209"/>
            <a:ext cx="3575537" cy="2800767"/>
          </a:xfrm>
          <a:prstGeom prst="rect">
            <a:avLst/>
          </a:prstGeom>
          <a:noFill/>
        </p:spPr>
        <p:txBody>
          <a:bodyPr wrap="square" rtlCol="0">
            <a:spAutoFit/>
          </a:bodyPr>
          <a:lstStyle/>
          <a:p>
            <a:r>
              <a:rPr lang="en-NZ" dirty="0">
                <a:latin typeface="Garamond" panose="02020404030301010803" pitchFamily="18" charset="0"/>
              </a:rPr>
              <a:t>The </a:t>
            </a:r>
            <a:r>
              <a:rPr lang="en-NZ" b="1" i="1" dirty="0">
                <a:latin typeface="Garamond" panose="02020404030301010803" pitchFamily="18" charset="0"/>
              </a:rPr>
              <a:t>lararium</a:t>
            </a:r>
            <a:r>
              <a:rPr lang="en-NZ" dirty="0">
                <a:latin typeface="Garamond" panose="02020404030301010803" pitchFamily="18" charset="0"/>
              </a:rPr>
              <a:t> altar was the place in the Roman home where offerings and prayers were made to the gods. The painting on this altar has two dancing </a:t>
            </a:r>
            <a:r>
              <a:rPr lang="en-NZ" i="1" dirty="0">
                <a:latin typeface="Garamond" panose="02020404030301010803" pitchFamily="18" charset="0"/>
              </a:rPr>
              <a:t>lares</a:t>
            </a:r>
            <a:r>
              <a:rPr lang="en-NZ" dirty="0">
                <a:latin typeface="Garamond" panose="02020404030301010803" pitchFamily="18" charset="0"/>
              </a:rPr>
              <a:t> (guardian spirits) either side of the </a:t>
            </a:r>
            <a:r>
              <a:rPr lang="en-NZ" i="1" dirty="0">
                <a:latin typeface="Garamond" panose="02020404030301010803" pitchFamily="18" charset="0"/>
              </a:rPr>
              <a:t>genius</a:t>
            </a:r>
            <a:r>
              <a:rPr lang="en-NZ" dirty="0">
                <a:latin typeface="Garamond" panose="02020404030301010803" pitchFamily="18" charset="0"/>
              </a:rPr>
              <a:t> (spirit of male head of the household) holding raised horns. </a:t>
            </a:r>
          </a:p>
          <a:p>
            <a:r>
              <a:rPr lang="en-NZ" dirty="0">
                <a:latin typeface="Garamond" panose="02020404030301010803" pitchFamily="18" charset="0"/>
              </a:rPr>
              <a:t> </a:t>
            </a:r>
          </a:p>
          <a:p>
            <a:r>
              <a:rPr lang="en-NZ" sz="1600" b="1" dirty="0">
                <a:latin typeface="Garamond" panose="02020404030301010803" pitchFamily="18" charset="0"/>
              </a:rPr>
              <a:t>House Altar in the Painted House </a:t>
            </a:r>
            <a:r>
              <a:rPr lang="en-NZ" sz="1600" dirty="0">
                <a:latin typeface="Garamond" panose="02020404030301010803" pitchFamily="18" charset="0"/>
              </a:rPr>
              <a:t>(Replica). </a:t>
            </a:r>
            <a:r>
              <a:rPr lang="en-NZ" sz="1600" b="1" dirty="0">
                <a:latin typeface="Garamond" panose="02020404030301010803" pitchFamily="18" charset="0"/>
              </a:rPr>
              <a:t>Wikimedia Commons</a:t>
            </a:r>
            <a:r>
              <a:rPr lang="en-NZ" sz="1600" dirty="0">
                <a:latin typeface="Garamond" panose="02020404030301010803" pitchFamily="18" charset="0"/>
              </a:rPr>
              <a:t>.</a:t>
            </a:r>
          </a:p>
        </p:txBody>
      </p:sp>
      <p:sp>
        <p:nvSpPr>
          <p:cNvPr id="12" name="TextBox 11"/>
          <p:cNvSpPr txBox="1"/>
          <p:nvPr/>
        </p:nvSpPr>
        <p:spPr>
          <a:xfrm>
            <a:off x="4489274" y="4443145"/>
            <a:ext cx="3039973" cy="1938992"/>
          </a:xfrm>
          <a:prstGeom prst="rect">
            <a:avLst/>
          </a:prstGeom>
          <a:noFill/>
        </p:spPr>
        <p:txBody>
          <a:bodyPr wrap="square" rtlCol="0">
            <a:spAutoFit/>
          </a:bodyPr>
          <a:lstStyle/>
          <a:p>
            <a:r>
              <a:rPr lang="en-NZ" dirty="0">
                <a:latin typeface="Garamond" panose="02020404030301010803" pitchFamily="18" charset="0"/>
              </a:rPr>
              <a:t>Bronze figure of a lar, (a protective spirit of a house), holding a cornucopia and a </a:t>
            </a:r>
            <a:r>
              <a:rPr lang="en-NZ" b="1" dirty="0">
                <a:latin typeface="Garamond" panose="02020404030301010803" pitchFamily="18" charset="0"/>
              </a:rPr>
              <a:t>libation</a:t>
            </a:r>
            <a:r>
              <a:rPr lang="en-NZ" dirty="0">
                <a:latin typeface="Garamond" panose="02020404030301010803" pitchFamily="18" charset="0"/>
              </a:rPr>
              <a:t> bowl.</a:t>
            </a:r>
          </a:p>
          <a:p>
            <a:endParaRPr lang="en-NZ" sz="1600" dirty="0">
              <a:latin typeface="Garamond" panose="02020404030301010803" pitchFamily="18" charset="0"/>
            </a:endParaRPr>
          </a:p>
          <a:p>
            <a:r>
              <a:rPr lang="en-NZ" sz="1600" b="1" dirty="0">
                <a:latin typeface="Garamond" panose="02020404030301010803" pitchFamily="18" charset="0"/>
              </a:rPr>
              <a:t>Lar Figure </a:t>
            </a:r>
            <a:r>
              <a:rPr lang="en-NZ" sz="1600" dirty="0">
                <a:latin typeface="Garamond" panose="02020404030301010803" pitchFamily="18" charset="0"/>
              </a:rPr>
              <a:t>(1824,0438.1) 1st century CE. </a:t>
            </a:r>
            <a:r>
              <a:rPr lang="en-NZ" sz="1600" b="1" dirty="0">
                <a:latin typeface="Garamond" panose="02020404030301010803" pitchFamily="18" charset="0"/>
              </a:rPr>
              <a:t>The British Museum</a:t>
            </a:r>
            <a:r>
              <a:rPr lang="en-NZ" sz="1600" dirty="0">
                <a:latin typeface="Garamond" panose="02020404030301010803" pitchFamily="18" charset="0"/>
              </a:rPr>
              <a:t>. </a:t>
            </a:r>
          </a:p>
        </p:txBody>
      </p:sp>
      <p:sp>
        <p:nvSpPr>
          <p:cNvPr id="13" name="TextBox 12"/>
          <p:cNvSpPr txBox="1"/>
          <p:nvPr/>
        </p:nvSpPr>
        <p:spPr>
          <a:xfrm>
            <a:off x="7797745" y="3895943"/>
            <a:ext cx="3521431" cy="2492990"/>
          </a:xfrm>
          <a:prstGeom prst="rect">
            <a:avLst/>
          </a:prstGeom>
          <a:noFill/>
        </p:spPr>
        <p:txBody>
          <a:bodyPr wrap="square" rtlCol="0">
            <a:spAutoFit/>
          </a:bodyPr>
          <a:lstStyle/>
          <a:p>
            <a:r>
              <a:rPr lang="en-NZ" dirty="0">
                <a:latin typeface="Garamond" panose="02020404030301010803" pitchFamily="18" charset="0"/>
              </a:rPr>
              <a:t>A patera was a shallow bowl used for serving food or drink at dinner parties or for pouring </a:t>
            </a:r>
            <a:r>
              <a:rPr lang="en-NZ" b="1" dirty="0">
                <a:latin typeface="Garamond" panose="02020404030301010803" pitchFamily="18" charset="0"/>
              </a:rPr>
              <a:t>libations</a:t>
            </a:r>
            <a:r>
              <a:rPr lang="en-NZ" dirty="0">
                <a:latin typeface="Garamond" panose="02020404030301010803" pitchFamily="18" charset="0"/>
              </a:rPr>
              <a:t> at religious ceremonies. This patera has a wolf’s head on the handle.</a:t>
            </a:r>
          </a:p>
          <a:p>
            <a:r>
              <a:rPr lang="en-NZ" dirty="0">
                <a:latin typeface="Garamond" panose="02020404030301010803" pitchFamily="18" charset="0"/>
              </a:rPr>
              <a:t> </a:t>
            </a:r>
          </a:p>
          <a:p>
            <a:r>
              <a:rPr lang="en-NZ" sz="1600" b="1" dirty="0">
                <a:latin typeface="Garamond" panose="02020404030301010803" pitchFamily="18" charset="0"/>
              </a:rPr>
              <a:t>Roman Bronze Patera </a:t>
            </a:r>
            <a:r>
              <a:rPr lang="en-NZ" sz="1600" dirty="0">
                <a:latin typeface="Garamond" panose="02020404030301010803" pitchFamily="18" charset="0"/>
              </a:rPr>
              <a:t>(JLMC 227.18) 1</a:t>
            </a:r>
            <a:r>
              <a:rPr lang="en-NZ" sz="1600" baseline="30000" dirty="0">
                <a:latin typeface="Garamond" panose="02020404030301010803" pitchFamily="18" charset="0"/>
              </a:rPr>
              <a:t>st</a:t>
            </a:r>
            <a:r>
              <a:rPr lang="en-NZ" sz="1600" dirty="0">
                <a:latin typeface="Garamond" panose="02020404030301010803" pitchFamily="18" charset="0"/>
              </a:rPr>
              <a:t> century BCE – 1</a:t>
            </a:r>
            <a:r>
              <a:rPr lang="en-NZ" sz="1600" baseline="30000" dirty="0">
                <a:latin typeface="Garamond" panose="02020404030301010803" pitchFamily="18" charset="0"/>
              </a:rPr>
              <a:t>st</a:t>
            </a:r>
            <a:r>
              <a:rPr lang="en-NZ" sz="1600" dirty="0">
                <a:latin typeface="Garamond" panose="02020404030301010803" pitchFamily="18" charset="0"/>
              </a:rPr>
              <a:t> century CE. </a:t>
            </a:r>
            <a:r>
              <a:rPr lang="en-NZ" sz="1600" b="1" dirty="0">
                <a:latin typeface="Garamond" panose="02020404030301010803" pitchFamily="18" charset="0"/>
              </a:rPr>
              <a:t>UC James </a:t>
            </a:r>
            <a:r>
              <a:rPr lang="en-NZ" sz="1600" b="1" dirty="0" err="1">
                <a:latin typeface="Garamond" panose="02020404030301010803" pitchFamily="18" charset="0"/>
              </a:rPr>
              <a:t>Logie</a:t>
            </a:r>
            <a:r>
              <a:rPr lang="en-NZ" sz="1600" b="1" dirty="0">
                <a:latin typeface="Garamond" panose="02020404030301010803" pitchFamily="18" charset="0"/>
              </a:rPr>
              <a:t> Memorial Collection. </a:t>
            </a:r>
          </a:p>
        </p:txBody>
      </p:sp>
    </p:spTree>
    <p:extLst>
      <p:ext uri="{BB962C8B-B14F-4D97-AF65-F5344CB8AC3E}">
        <p14:creationId xmlns:p14="http://schemas.microsoft.com/office/powerpoint/2010/main" val="2359321999"/>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66007" y="191193"/>
            <a:ext cx="11671069" cy="6458988"/>
          </a:xfrm>
          <a:prstGeom prst="roundRect">
            <a:avLst/>
          </a:prstGeom>
          <a:solidFill>
            <a:schemeClr val="accent1">
              <a:lumMod val="40000"/>
              <a:lumOff val="60000"/>
            </a:schemeClr>
          </a:solidFill>
          <a:ln w="28575">
            <a:solidFill>
              <a:schemeClr val="tx1">
                <a:lumMod val="95000"/>
                <a:lumOff val="5000"/>
              </a:schemeClr>
            </a:solidFill>
          </a:ln>
          <a:effectLst>
            <a:outerShdw blurRad="63500" dist="101600" dir="10800000" algn="r" rotWithShape="0">
              <a:prstClr val="black">
                <a:alpha val="40000"/>
              </a:prstClr>
            </a:outerShdw>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5" name="Picture 4" descr="https://thumbnailer.digitalnz.org/?src=https%3A%2F%2Fimages.ehive.com%2Faccounts%2F3000%2Fobjects%2Fimages%2F47e065ff3c5f4188ad53f3f77c1fa301_l.jpg"/>
          <p:cNvPicPr/>
          <p:nvPr/>
        </p:nvPicPr>
        <p:blipFill>
          <a:blip r:embed="rId2" cstate="print">
            <a:extLst>
              <a:ext uri="{28A0092B-C50C-407E-A947-70E740481C1C}">
                <a14:useLocalDpi xmlns:a14="http://schemas.microsoft.com/office/drawing/2010/main"/>
              </a:ext>
            </a:extLst>
          </a:blip>
          <a:srcRect/>
          <a:stretch>
            <a:fillRect/>
          </a:stretch>
        </p:blipFill>
        <p:spPr bwMode="auto">
          <a:xfrm>
            <a:off x="1614632" y="556952"/>
            <a:ext cx="3562233" cy="3893127"/>
          </a:xfrm>
          <a:prstGeom prst="rect">
            <a:avLst/>
          </a:prstGeom>
          <a:ln w="88900" cap="sq" cmpd="thickThin">
            <a:solidFill>
              <a:srgbClr val="000000"/>
            </a:solidFill>
            <a:prstDash val="solid"/>
            <a:miter lim="800000"/>
          </a:ln>
          <a:effectLst>
            <a:innerShdw blurRad="76200">
              <a:srgbClr val="000000"/>
            </a:innerShdw>
          </a:effectLst>
        </p:spPr>
      </p:pic>
      <p:pic>
        <p:nvPicPr>
          <p:cNvPr id="7" name="Picture 2" descr="PC001521; Sampler; 1823; Pocock, Mari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25490" y="556952"/>
            <a:ext cx="4009100" cy="3893127"/>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082041" y="4638330"/>
            <a:ext cx="4644274" cy="1900582"/>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NZ" dirty="0">
              <a:solidFill>
                <a:schemeClr val="tx1"/>
              </a:solidFill>
              <a:latin typeface="Garamond" panose="02020404030301010803" pitchFamily="18" charset="0"/>
            </a:endParaRPr>
          </a:p>
        </p:txBody>
      </p:sp>
      <p:sp>
        <p:nvSpPr>
          <p:cNvPr id="9" name="Rounded Rectangle 8"/>
          <p:cNvSpPr/>
          <p:nvPr/>
        </p:nvSpPr>
        <p:spPr>
          <a:xfrm>
            <a:off x="6365661" y="4652097"/>
            <a:ext cx="4328758" cy="1828972"/>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NZ" dirty="0">
              <a:solidFill>
                <a:schemeClr val="tx1"/>
              </a:solidFill>
              <a:latin typeface="Garamond" panose="02020404030301010803" pitchFamily="18" charset="0"/>
            </a:endParaRPr>
          </a:p>
        </p:txBody>
      </p:sp>
      <p:sp>
        <p:nvSpPr>
          <p:cNvPr id="2" name="Slide Number Placeholder 1"/>
          <p:cNvSpPr>
            <a:spLocks noGrp="1"/>
          </p:cNvSpPr>
          <p:nvPr>
            <p:ph type="sldNum" sz="quarter" idx="12"/>
          </p:nvPr>
        </p:nvSpPr>
        <p:spPr>
          <a:xfrm>
            <a:off x="8610599" y="6261183"/>
            <a:ext cx="2743200" cy="365125"/>
          </a:xfrm>
        </p:spPr>
        <p:txBody>
          <a:bodyPr/>
          <a:lstStyle/>
          <a:p>
            <a:fld id="{C1097B42-56FF-46F1-8136-BF84470CEBEA}" type="slidenum">
              <a:rPr lang="en-NZ" smtClean="0"/>
              <a:t>29</a:t>
            </a:fld>
            <a:endParaRPr lang="en-NZ" dirty="0"/>
          </a:p>
        </p:txBody>
      </p:sp>
      <p:sp>
        <p:nvSpPr>
          <p:cNvPr id="10" name="TextBox 9"/>
          <p:cNvSpPr txBox="1"/>
          <p:nvPr/>
        </p:nvSpPr>
        <p:spPr>
          <a:xfrm>
            <a:off x="1222409" y="4617228"/>
            <a:ext cx="4491874" cy="1969770"/>
          </a:xfrm>
          <a:prstGeom prst="rect">
            <a:avLst/>
          </a:prstGeom>
          <a:noFill/>
        </p:spPr>
        <p:txBody>
          <a:bodyPr wrap="square" rtlCol="0">
            <a:spAutoFit/>
          </a:bodyPr>
          <a:lstStyle/>
          <a:p>
            <a:r>
              <a:rPr lang="en-NZ" dirty="0">
                <a:latin typeface="Garamond" panose="02020404030301010803" pitchFamily="18" charset="0"/>
              </a:rPr>
              <a:t>A patterned leather hymn book with gold lettering. Inscribed: “To dear little Geoff, on his second birthday, with his Grandpa’s love. A. M. Simla, Mt Eden, Auckland. 23 March 1907.”</a:t>
            </a:r>
          </a:p>
          <a:p>
            <a:endParaRPr lang="en-NZ" sz="1600" dirty="0">
              <a:latin typeface="Garamond" panose="02020404030301010803" pitchFamily="18" charset="0"/>
            </a:endParaRPr>
          </a:p>
          <a:p>
            <a:r>
              <a:rPr lang="en-NZ" sz="1600" b="1" dirty="0">
                <a:latin typeface="Garamond" panose="02020404030301010803" pitchFamily="18" charset="0"/>
              </a:rPr>
              <a:t>Hymn Book </a:t>
            </a:r>
            <a:r>
              <a:rPr lang="en-NZ" sz="1600" dirty="0">
                <a:latin typeface="Garamond" panose="02020404030301010803" pitchFamily="18" charset="0"/>
              </a:rPr>
              <a:t>(02017.110), 1900s.</a:t>
            </a:r>
            <a:r>
              <a:rPr lang="en-NZ" sz="1600" b="1" dirty="0">
                <a:latin typeface="Garamond" panose="02020404030301010803" pitchFamily="18" charset="0"/>
              </a:rPr>
              <a:t> Howick Historical Village</a:t>
            </a:r>
            <a:r>
              <a:rPr lang="en-NZ" sz="1600" dirty="0">
                <a:latin typeface="Garamond" panose="02020404030301010803" pitchFamily="18" charset="0"/>
              </a:rPr>
              <a:t>. </a:t>
            </a:r>
          </a:p>
        </p:txBody>
      </p:sp>
      <p:sp>
        <p:nvSpPr>
          <p:cNvPr id="11" name="TextBox 10"/>
          <p:cNvSpPr txBox="1"/>
          <p:nvPr/>
        </p:nvSpPr>
        <p:spPr>
          <a:xfrm>
            <a:off x="6409410" y="4713484"/>
            <a:ext cx="4354251" cy="1661993"/>
          </a:xfrm>
          <a:prstGeom prst="rect">
            <a:avLst/>
          </a:prstGeom>
          <a:noFill/>
        </p:spPr>
        <p:txBody>
          <a:bodyPr wrap="square" rtlCol="0">
            <a:spAutoFit/>
          </a:bodyPr>
          <a:lstStyle/>
          <a:p>
            <a:r>
              <a:rPr lang="en-NZ" dirty="0">
                <a:latin typeface="Garamond" panose="02020404030301010803" pitchFamily="18" charset="0"/>
              </a:rPr>
              <a:t>A sampler made by Maria Pocock. A sampler is a piece of embroidery or cross-stitching that demonstrates or tests needlework skills.</a:t>
            </a:r>
          </a:p>
          <a:p>
            <a:endParaRPr lang="en-NZ" sz="1600" dirty="0">
              <a:latin typeface="Garamond" panose="02020404030301010803" pitchFamily="18" charset="0"/>
            </a:endParaRPr>
          </a:p>
          <a:p>
            <a:r>
              <a:rPr lang="en-NZ" sz="1600" b="1" dirty="0">
                <a:latin typeface="Garamond" panose="02020404030301010803" pitchFamily="18" charset="0"/>
              </a:rPr>
              <a:t>Sampler</a:t>
            </a:r>
            <a:r>
              <a:rPr lang="en-NZ" sz="1600" dirty="0">
                <a:latin typeface="Garamond" panose="02020404030301010803" pitchFamily="18" charset="0"/>
              </a:rPr>
              <a:t>, 1823, by Maria Pocock. Gift of Mrs A R </a:t>
            </a:r>
            <a:r>
              <a:rPr lang="en-NZ" sz="1600" dirty="0" err="1">
                <a:latin typeface="Garamond" panose="02020404030301010803" pitchFamily="18" charset="0"/>
              </a:rPr>
              <a:t>Tosswill</a:t>
            </a:r>
            <a:r>
              <a:rPr lang="en-NZ" sz="1600" dirty="0">
                <a:latin typeface="Garamond" panose="02020404030301010803" pitchFamily="18" charset="0"/>
              </a:rPr>
              <a:t>, 1967. </a:t>
            </a:r>
            <a:r>
              <a:rPr lang="en-NZ" sz="1600" b="1" dirty="0" err="1">
                <a:latin typeface="Garamond" panose="02020404030301010803" pitchFamily="18" charset="0"/>
              </a:rPr>
              <a:t>Te</a:t>
            </a:r>
            <a:r>
              <a:rPr lang="en-NZ" sz="1600" b="1" dirty="0">
                <a:latin typeface="Garamond" panose="02020404030301010803" pitchFamily="18" charset="0"/>
              </a:rPr>
              <a:t> Papa </a:t>
            </a:r>
            <a:r>
              <a:rPr lang="en-NZ" sz="1600" dirty="0">
                <a:latin typeface="Garamond" panose="02020404030301010803" pitchFamily="18" charset="0"/>
              </a:rPr>
              <a:t>(PC001521)</a:t>
            </a:r>
            <a:endParaRPr lang="en-NZ" sz="1400" dirty="0">
              <a:latin typeface="Garamond" panose="02020404030301010803" pitchFamily="18" charset="0"/>
            </a:endParaRPr>
          </a:p>
        </p:txBody>
      </p:sp>
    </p:spTree>
    <p:extLst>
      <p:ext uri="{BB962C8B-B14F-4D97-AF65-F5344CB8AC3E}">
        <p14:creationId xmlns:p14="http://schemas.microsoft.com/office/powerpoint/2010/main" val="4146347326"/>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Image result for kids hands in sand"/>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2809" y="204636"/>
            <a:ext cx="11739582" cy="642275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1" name="AutoShape 4" descr="Image result for real magnifying glas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cxnSp>
        <p:nvCxnSpPr>
          <p:cNvPr id="17" name="Straight Connector 16"/>
          <p:cNvCxnSpPr/>
          <p:nvPr/>
        </p:nvCxnSpPr>
        <p:spPr>
          <a:xfrm flipV="1">
            <a:off x="1082350" y="3453357"/>
            <a:ext cx="10133045" cy="18662"/>
          </a:xfrm>
          <a:prstGeom prst="line">
            <a:avLst/>
          </a:prstGeom>
          <a:ln w="76200">
            <a:solidFill>
              <a:schemeClr val="bg1"/>
            </a:solidFill>
          </a:ln>
        </p:spPr>
        <p:style>
          <a:lnRef idx="1">
            <a:schemeClr val="accent5"/>
          </a:lnRef>
          <a:fillRef idx="0">
            <a:schemeClr val="accent5"/>
          </a:fillRef>
          <a:effectRef idx="0">
            <a:schemeClr val="accent5"/>
          </a:effectRef>
          <a:fontRef idx="minor">
            <a:schemeClr val="tx1"/>
          </a:fontRef>
        </p:style>
      </p:cxnSp>
      <p:cxnSp>
        <p:nvCxnSpPr>
          <p:cNvPr id="20" name="Straight Connector 19"/>
          <p:cNvCxnSpPr/>
          <p:nvPr/>
        </p:nvCxnSpPr>
        <p:spPr>
          <a:xfrm>
            <a:off x="1082350" y="3428997"/>
            <a:ext cx="0" cy="34523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1215395" y="3408178"/>
            <a:ext cx="0" cy="34523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338552" y="3444930"/>
            <a:ext cx="0" cy="43853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002419" y="3676475"/>
            <a:ext cx="625151" cy="1323439"/>
          </a:xfrm>
          <a:prstGeom prst="rect">
            <a:avLst/>
          </a:prstGeom>
          <a:noFill/>
          <a:ln>
            <a:noFill/>
          </a:ln>
        </p:spPr>
        <p:txBody>
          <a:bodyPr wrap="square" rtlCol="0">
            <a:spAutoFit/>
          </a:bodyPr>
          <a:lstStyle/>
          <a:p>
            <a:r>
              <a:rPr lang="en-NZ" sz="8000" dirty="0">
                <a:ln w="0"/>
                <a:solidFill>
                  <a:schemeClr val="bg1"/>
                </a:solidFill>
                <a:effectLst>
                  <a:outerShdw blurRad="38100" dist="19050" dir="2700000" algn="tl" rotWithShape="0">
                    <a:schemeClr val="dk1">
                      <a:alpha val="40000"/>
                    </a:schemeClr>
                  </a:outerShdw>
                </a:effectLst>
                <a:latin typeface="Garamond" panose="02020404030301010803" pitchFamily="18" charset="0"/>
              </a:rPr>
              <a:t>0</a:t>
            </a:r>
            <a:r>
              <a:rPr lang="en-NZ" b="1" dirty="0">
                <a:ln w="22225">
                  <a:solidFill>
                    <a:schemeClr val="tx1"/>
                  </a:solidFill>
                  <a:prstDash val="solid"/>
                </a:ln>
              </a:rPr>
              <a:t> </a:t>
            </a:r>
          </a:p>
        </p:txBody>
      </p:sp>
      <p:sp>
        <p:nvSpPr>
          <p:cNvPr id="27" name="TextBox 26"/>
          <p:cNvSpPr txBox="1"/>
          <p:nvPr/>
        </p:nvSpPr>
        <p:spPr>
          <a:xfrm>
            <a:off x="615779" y="3630309"/>
            <a:ext cx="2431831" cy="707886"/>
          </a:xfrm>
          <a:prstGeom prst="rect">
            <a:avLst/>
          </a:prstGeom>
          <a:noFill/>
        </p:spPr>
        <p:txBody>
          <a:bodyPr wrap="square" rtlCol="0">
            <a:spAutoFit/>
          </a:bodyPr>
          <a:lstStyle/>
          <a:p>
            <a:r>
              <a:rPr lang="en-NZ" sz="4000" b="1" dirty="0">
                <a:solidFill>
                  <a:schemeClr val="bg1"/>
                </a:solidFill>
                <a:latin typeface="Garamond" panose="02020404030301010803" pitchFamily="18" charset="0"/>
              </a:rPr>
              <a:t>2000 BCE</a:t>
            </a:r>
          </a:p>
        </p:txBody>
      </p:sp>
      <p:sp>
        <p:nvSpPr>
          <p:cNvPr id="28" name="Rectangle 27"/>
          <p:cNvSpPr/>
          <p:nvPr/>
        </p:nvSpPr>
        <p:spPr>
          <a:xfrm>
            <a:off x="9885774" y="3707758"/>
            <a:ext cx="2061343" cy="707886"/>
          </a:xfrm>
          <a:prstGeom prst="rect">
            <a:avLst/>
          </a:prstGeom>
        </p:spPr>
        <p:txBody>
          <a:bodyPr wrap="square">
            <a:spAutoFit/>
          </a:bodyPr>
          <a:lstStyle/>
          <a:p>
            <a:r>
              <a:rPr lang="en-NZ" sz="4000" b="1" dirty="0">
                <a:solidFill>
                  <a:schemeClr val="bg1"/>
                </a:solidFill>
                <a:latin typeface="Garamond" panose="02020404030301010803" pitchFamily="18" charset="0"/>
              </a:rPr>
              <a:t>2000 CE</a:t>
            </a:r>
          </a:p>
        </p:txBody>
      </p:sp>
      <p:sp>
        <p:nvSpPr>
          <p:cNvPr id="31" name="TextBox 30"/>
          <p:cNvSpPr txBox="1"/>
          <p:nvPr/>
        </p:nvSpPr>
        <p:spPr>
          <a:xfrm>
            <a:off x="5992457" y="447891"/>
            <a:ext cx="6447453" cy="1015663"/>
          </a:xfrm>
          <a:prstGeom prst="rect">
            <a:avLst/>
          </a:prstGeom>
          <a:noFill/>
        </p:spPr>
        <p:txBody>
          <a:bodyPr wrap="square" rtlCol="0">
            <a:spAutoFit/>
          </a:bodyPr>
          <a:lstStyle/>
          <a:p>
            <a:r>
              <a:rPr lang="en-NZ" sz="6000" dirty="0">
                <a:solidFill>
                  <a:schemeClr val="bg1"/>
                </a:solidFill>
                <a:latin typeface="Garamond" panose="02020404030301010803" pitchFamily="18" charset="0"/>
              </a:rPr>
              <a:t>What year is it?</a:t>
            </a:r>
          </a:p>
        </p:txBody>
      </p:sp>
      <p:cxnSp>
        <p:nvCxnSpPr>
          <p:cNvPr id="35" name="Straight Connector 34"/>
          <p:cNvCxnSpPr/>
          <p:nvPr/>
        </p:nvCxnSpPr>
        <p:spPr>
          <a:xfrm>
            <a:off x="3949960" y="3462688"/>
            <a:ext cx="0" cy="43853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8421132" y="3876877"/>
            <a:ext cx="1642188" cy="400110"/>
          </a:xfrm>
          <a:prstGeom prst="rect">
            <a:avLst/>
          </a:prstGeom>
          <a:noFill/>
        </p:spPr>
        <p:txBody>
          <a:bodyPr wrap="square" rtlCol="0">
            <a:spAutoFit/>
          </a:bodyPr>
          <a:lstStyle/>
          <a:p>
            <a:r>
              <a:rPr lang="en-NZ" sz="2000" b="1" dirty="0">
                <a:solidFill>
                  <a:schemeClr val="bg1"/>
                </a:solidFill>
                <a:latin typeface="Garamond" panose="02020404030301010803" pitchFamily="18" charset="0"/>
              </a:rPr>
              <a:t>1000 CE</a:t>
            </a:r>
          </a:p>
        </p:txBody>
      </p:sp>
      <p:cxnSp>
        <p:nvCxnSpPr>
          <p:cNvPr id="37" name="Straight Connector 36"/>
          <p:cNvCxnSpPr/>
          <p:nvPr/>
        </p:nvCxnSpPr>
        <p:spPr>
          <a:xfrm>
            <a:off x="8901404" y="3421603"/>
            <a:ext cx="0" cy="48519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3392843" y="3818357"/>
            <a:ext cx="1642188" cy="400110"/>
          </a:xfrm>
          <a:prstGeom prst="rect">
            <a:avLst/>
          </a:prstGeom>
          <a:noFill/>
        </p:spPr>
        <p:txBody>
          <a:bodyPr wrap="square" rtlCol="0">
            <a:spAutoFit/>
          </a:bodyPr>
          <a:lstStyle/>
          <a:p>
            <a:r>
              <a:rPr lang="en-NZ" sz="2000" b="1" dirty="0">
                <a:solidFill>
                  <a:schemeClr val="bg1"/>
                </a:solidFill>
                <a:latin typeface="Garamond" panose="02020404030301010803" pitchFamily="18" charset="0"/>
              </a:rPr>
              <a:t>1000 BCE</a:t>
            </a:r>
          </a:p>
        </p:txBody>
      </p:sp>
      <p:sp>
        <p:nvSpPr>
          <p:cNvPr id="36" name="Rectangle 35"/>
          <p:cNvSpPr/>
          <p:nvPr/>
        </p:nvSpPr>
        <p:spPr>
          <a:xfrm>
            <a:off x="188919" y="119425"/>
            <a:ext cx="11919909" cy="66043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1" name="Rounded Rectangle 40"/>
          <p:cNvSpPr/>
          <p:nvPr/>
        </p:nvSpPr>
        <p:spPr>
          <a:xfrm>
            <a:off x="700328" y="431465"/>
            <a:ext cx="3713584" cy="1164579"/>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NZ" dirty="0">
                <a:solidFill>
                  <a:schemeClr val="tx1"/>
                </a:solidFill>
                <a:latin typeface="Garamond" panose="02020404030301010803" pitchFamily="18" charset="0"/>
              </a:rPr>
              <a:t>Year 1 </a:t>
            </a:r>
            <a:r>
              <a:rPr lang="en-NZ" b="1" dirty="0">
                <a:solidFill>
                  <a:schemeClr val="tx1"/>
                </a:solidFill>
                <a:latin typeface="Garamond" panose="02020404030301010803" pitchFamily="18" charset="0"/>
              </a:rPr>
              <a:t>BCE</a:t>
            </a:r>
            <a:r>
              <a:rPr lang="en-NZ" dirty="0">
                <a:solidFill>
                  <a:schemeClr val="tx1"/>
                </a:solidFill>
                <a:latin typeface="Garamond" panose="02020404030301010803" pitchFamily="18" charset="0"/>
              </a:rPr>
              <a:t> (Before the Common Era) refers to the first year before Year 1 </a:t>
            </a:r>
            <a:r>
              <a:rPr lang="en-NZ" b="1" dirty="0">
                <a:solidFill>
                  <a:schemeClr val="tx1"/>
                </a:solidFill>
                <a:latin typeface="Garamond" panose="02020404030301010803" pitchFamily="18" charset="0"/>
              </a:rPr>
              <a:t>CE</a:t>
            </a:r>
            <a:r>
              <a:rPr lang="en-NZ" dirty="0">
                <a:solidFill>
                  <a:schemeClr val="tx1"/>
                </a:solidFill>
                <a:latin typeface="Garamond" panose="02020404030301010803" pitchFamily="18" charset="0"/>
              </a:rPr>
              <a:t> (Common Era).</a:t>
            </a:r>
          </a:p>
        </p:txBody>
      </p:sp>
      <p:sp>
        <p:nvSpPr>
          <p:cNvPr id="55" name="AutoShape 12" descr="Image result for NEW ZEALAND FLA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pic>
        <p:nvPicPr>
          <p:cNvPr id="64" name="Picture 14" descr="Image result for STONEHENGE"/>
          <p:cNvPicPr>
            <a:picLocks noChangeAspect="1" noChangeArrowheads="1"/>
          </p:cNvPicPr>
          <p:nvPr/>
        </p:nvPicPr>
        <p:blipFill>
          <a:blip r:embed="rId3" cstate="screen">
            <a:extLst>
              <a:ext uri="{BEBA8EAE-BF5A-486C-A8C5-ECC9F3942E4B}">
                <a14:imgProps xmlns:a14="http://schemas.microsoft.com/office/drawing/2010/main">
                  <a14:imgLayer r:embed="rId4">
                    <a14:imgEffect>
                      <a14:backgroundRemoval t="10000" b="90000" l="0" r="99896">
                        <a14:backgroundMark x1="18021" y1="25938" x2="18021" y2="25938"/>
                        <a14:backgroundMark x1="12500" y1="26250" x2="12500" y2="26250"/>
                        <a14:backgroundMark x1="9688" y1="27656" x2="9688" y2="27656"/>
                        <a14:backgroundMark x1="5938" y1="35781" x2="5938" y2="35781"/>
                        <a14:backgroundMark x1="7500" y1="36875" x2="7500" y2="36875"/>
                        <a14:backgroundMark x1="4167" y1="38125" x2="4167" y2="38125"/>
                        <a14:backgroundMark x1="3229" y1="48438" x2="3229" y2="48438"/>
                        <a14:backgroundMark x1="2292" y1="54219" x2="2292" y2="54219"/>
                        <a14:backgroundMark x1="2292" y1="55000" x2="2292" y2="55000"/>
                        <a14:backgroundMark x1="19479" y1="44063" x2="19479" y2="44063"/>
                        <a14:backgroundMark x1="19271" y1="50000" x2="19271" y2="50000"/>
                        <a14:backgroundMark x1="19375" y1="54063" x2="19375" y2="54063"/>
                        <a14:backgroundMark x1="31563" y1="54531" x2="31563" y2="54531"/>
                        <a14:backgroundMark x1="1667" y1="46719" x2="1667" y2="46719"/>
                        <a14:backgroundMark x1="37708" y1="54219" x2="37708" y2="54219"/>
                        <a14:backgroundMark x1="48125" y1="39219" x2="48125" y2="39219"/>
                        <a14:backgroundMark x1="50625" y1="37500" x2="50625" y2="37500"/>
                        <a14:backgroundMark x1="47917" y1="50625" x2="47917" y2="50625"/>
                        <a14:backgroundMark x1="48646" y1="46406" x2="48646" y2="46406"/>
                        <a14:backgroundMark x1="62292" y1="72188" x2="62292" y2="72188"/>
                        <a14:backgroundMark x1="64375" y1="71563" x2="64375" y2="71563"/>
                        <a14:backgroundMark x1="54792" y1="72813" x2="54792" y2="72813"/>
                        <a14:backgroundMark x1="52708" y1="72031" x2="52708" y2="72031"/>
                        <a14:backgroundMark x1="31146" y1="69375" x2="31146" y2="69375"/>
                        <a14:backgroundMark x1="18542" y1="66875" x2="18542" y2="66875"/>
                        <a14:backgroundMark x1="2083" y1="62500" x2="2083" y2="62500"/>
                        <a14:backgroundMark x1="3438" y1="65625" x2="3438" y2="65625"/>
                        <a14:backgroundMark x1="938" y1="65781" x2="938" y2="65781"/>
                        <a14:backgroundMark x1="1250" y1="58750" x2="1250" y2="58750"/>
                        <a14:backgroundMark x1="3750" y1="58750" x2="3750" y2="58750"/>
                        <a14:backgroundMark x1="3854" y1="61719" x2="3854" y2="61719"/>
                        <a14:backgroundMark x1="5313" y1="66563" x2="5313" y2="66563"/>
                        <a14:backgroundMark x1="4688" y1="62500" x2="4688" y2="62500"/>
                        <a14:backgroundMark x1="4479" y1="61250" x2="4479" y2="61250"/>
                        <a14:backgroundMark x1="34688" y1="44375" x2="34688" y2="44375"/>
                        <a14:backgroundMark x1="31458" y1="59219" x2="31458" y2="59219"/>
                        <a14:backgroundMark x1="37188" y1="58906" x2="37188" y2="58906"/>
                        <a14:backgroundMark x1="64479" y1="36563" x2="64479" y2="36563"/>
                        <a14:backgroundMark x1="68646" y1="45625" x2="68646" y2="45625"/>
                        <a14:backgroundMark x1="67813" y1="55469" x2="67813" y2="55469"/>
                        <a14:backgroundMark x1="89792" y1="43438" x2="89792" y2="43438"/>
                        <a14:backgroundMark x1="87292" y1="43438" x2="87292" y2="43438"/>
                        <a14:backgroundMark x1="88125" y1="38906" x2="88125" y2="38906"/>
                        <a14:backgroundMark x1="91458" y1="37656" x2="91458" y2="37656"/>
                        <a14:backgroundMark x1="94167" y1="66250" x2="94167" y2="66250"/>
                        <a14:backgroundMark x1="95938" y1="65156" x2="95938" y2="65156"/>
                        <a14:backgroundMark x1="97188" y1="63906" x2="97188" y2="63906"/>
                        <a14:backgroundMark x1="98750" y1="60313" x2="98750" y2="60313"/>
                        <a14:backgroundMark x1="93021" y1="59531" x2="93021" y2="59531"/>
                        <a14:backgroundMark x1="84167" y1="52969" x2="84167" y2="52969"/>
                        <a14:backgroundMark x1="26457" y1="21075" x2="26457" y2="21075"/>
                        <a14:backgroundMark x1="30493" y1="18280" x2="30493" y2="18280"/>
                        <a14:backgroundMark x1="33857" y1="19140" x2="33857" y2="19140"/>
                        <a14:backgroundMark x1="33857" y1="24516" x2="33857" y2="24516"/>
                        <a14:backgroundMark x1="35874" y1="30323" x2="35874" y2="30323"/>
                        <a14:backgroundMark x1="42601" y1="25376" x2="42601" y2="25376"/>
                        <a14:backgroundMark x1="43946" y1="21505" x2="43946" y2="21505"/>
                        <a14:backgroundMark x1="34978" y1="19140" x2="34978" y2="19140"/>
                        <a14:backgroundMark x1="12780" y1="16344" x2="12780" y2="16344"/>
                        <a14:backgroundMark x1="6726" y1="19140" x2="6726" y2="19140"/>
                        <a14:backgroundMark x1="32960" y1="38495" x2="32960" y2="38495"/>
                        <a14:backgroundMark x1="34529" y1="41935" x2="34529" y2="41935"/>
                        <a14:backgroundMark x1="34529" y1="35054" x2="34529" y2="35054"/>
                      </a14:backgroundRemoval>
                    </a14:imgEffect>
                  </a14:imgLayer>
                </a14:imgProps>
              </a:ext>
              <a:ext uri="{28A0092B-C50C-407E-A947-70E740481C1C}">
                <a14:useLocalDpi xmlns:a14="http://schemas.microsoft.com/office/drawing/2010/main"/>
              </a:ext>
            </a:extLst>
          </a:blip>
          <a:srcRect/>
          <a:stretch>
            <a:fillRect/>
          </a:stretch>
        </p:blipFill>
        <p:spPr bwMode="auto">
          <a:xfrm>
            <a:off x="802579" y="3630309"/>
            <a:ext cx="1853873" cy="1932330"/>
          </a:xfrm>
          <a:prstGeom prst="rect">
            <a:avLst/>
          </a:prstGeom>
          <a:noFill/>
          <a:extLst>
            <a:ext uri="{909E8E84-426E-40DD-AFC4-6F175D3DCCD1}">
              <a14:hiddenFill xmlns:a14="http://schemas.microsoft.com/office/drawing/2010/main">
                <a:solidFill>
                  <a:srgbClr val="FFFFFF"/>
                </a:solidFill>
              </a14:hiddenFill>
            </a:ext>
          </a:extLst>
        </p:spPr>
      </p:pic>
      <p:sp>
        <p:nvSpPr>
          <p:cNvPr id="57" name="Rounded Rectangle 56"/>
          <p:cNvSpPr/>
          <p:nvPr/>
        </p:nvSpPr>
        <p:spPr>
          <a:xfrm>
            <a:off x="3189400" y="5055665"/>
            <a:ext cx="1545132" cy="588677"/>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a:solidFill>
                  <a:schemeClr val="tx1"/>
                </a:solidFill>
                <a:latin typeface="Garamond" panose="02020404030301010803" pitchFamily="18" charset="0"/>
              </a:rPr>
              <a:t>The </a:t>
            </a:r>
            <a:r>
              <a:rPr lang="en-NZ" b="1" dirty="0">
                <a:solidFill>
                  <a:schemeClr val="tx1"/>
                </a:solidFill>
                <a:latin typeface="Garamond" panose="02020404030301010803" pitchFamily="18" charset="0"/>
              </a:rPr>
              <a:t>Iron Age </a:t>
            </a:r>
          </a:p>
          <a:p>
            <a:pPr algn="ctr"/>
            <a:r>
              <a:rPr lang="en-NZ" dirty="0">
                <a:solidFill>
                  <a:schemeClr val="tx1"/>
                </a:solidFill>
                <a:latin typeface="Garamond" panose="02020404030301010803" pitchFamily="18" charset="0"/>
              </a:rPr>
              <a:t>ca. 1000 BCE</a:t>
            </a:r>
          </a:p>
        </p:txBody>
      </p:sp>
      <p:sp>
        <p:nvSpPr>
          <p:cNvPr id="67" name="Rounded Rectangle 66"/>
          <p:cNvSpPr/>
          <p:nvPr/>
        </p:nvSpPr>
        <p:spPr>
          <a:xfrm>
            <a:off x="652959" y="5030059"/>
            <a:ext cx="2357470" cy="845679"/>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a:solidFill>
                  <a:schemeClr val="tx1"/>
                </a:solidFill>
                <a:latin typeface="Garamond" panose="02020404030301010803" pitchFamily="18" charset="0"/>
              </a:rPr>
              <a:t>Stonehenge is constructed in England ca. 3000-2000 BCE</a:t>
            </a:r>
          </a:p>
        </p:txBody>
      </p:sp>
      <p:pic>
        <p:nvPicPr>
          <p:cNvPr id="68" name="Picture 18" descr="Related image"/>
          <p:cNvPicPr>
            <a:picLocks noChangeAspect="1" noChangeArrowheads="1"/>
          </p:cNvPicPr>
          <p:nvPr/>
        </p:nvPicPr>
        <p:blipFill>
          <a:blip r:embed="rId5" cstate="screen">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8320374" y="2600121"/>
            <a:ext cx="1081127" cy="791567"/>
          </a:xfrm>
          <a:prstGeom prst="rect">
            <a:avLst/>
          </a:prstGeom>
          <a:noFill/>
          <a:extLst>
            <a:ext uri="{909E8E84-426E-40DD-AFC4-6F175D3DCCD1}">
              <a14:hiddenFill xmlns:a14="http://schemas.microsoft.com/office/drawing/2010/main">
                <a:solidFill>
                  <a:srgbClr val="FFFFFF"/>
                </a:solidFill>
              </a14:hiddenFill>
            </a:ext>
          </a:extLst>
        </p:spPr>
      </p:pic>
      <p:sp>
        <p:nvSpPr>
          <p:cNvPr id="69" name="Rounded Rectangle 68"/>
          <p:cNvSpPr/>
          <p:nvPr/>
        </p:nvSpPr>
        <p:spPr>
          <a:xfrm>
            <a:off x="7966620" y="1719372"/>
            <a:ext cx="1869568" cy="843778"/>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a:solidFill>
                  <a:schemeClr val="tx1"/>
                </a:solidFill>
                <a:latin typeface="Garamond" panose="02020404030301010803" pitchFamily="18" charset="0"/>
              </a:rPr>
              <a:t>The Viking Age in Europe</a:t>
            </a:r>
          </a:p>
          <a:p>
            <a:pPr algn="ctr"/>
            <a:r>
              <a:rPr lang="en-NZ" dirty="0">
                <a:solidFill>
                  <a:schemeClr val="tx1"/>
                </a:solidFill>
                <a:latin typeface="Garamond" panose="02020404030301010803" pitchFamily="18" charset="0"/>
              </a:rPr>
              <a:t>793-1066 CE</a:t>
            </a:r>
          </a:p>
        </p:txBody>
      </p:sp>
      <p:pic>
        <p:nvPicPr>
          <p:cNvPr id="81" name="Picture 28" descr="Image result for CRICKET BALL"/>
          <p:cNvPicPr>
            <a:picLocks noChangeAspect="1" noChangeArrowheads="1"/>
          </p:cNvPicPr>
          <p:nvPr/>
        </p:nvPicPr>
        <p:blipFill>
          <a:blip r:embed="rId7" cstate="screen">
            <a:extLst>
              <a:ext uri="{BEBA8EAE-BF5A-486C-A8C5-ECC9F3942E4B}">
                <a14:imgProps xmlns:a14="http://schemas.microsoft.com/office/drawing/2010/main">
                  <a14:imgLayer r:embed="rId8">
                    <a14:imgEffect>
                      <a14:backgroundRemoval t="0" b="93250" l="0" r="100000"/>
                    </a14:imgEffect>
                  </a14:imgLayer>
                </a14:imgProps>
              </a:ext>
              <a:ext uri="{28A0092B-C50C-407E-A947-70E740481C1C}">
                <a14:useLocalDpi xmlns:a14="http://schemas.microsoft.com/office/drawing/2010/main"/>
              </a:ext>
            </a:extLst>
          </a:blip>
          <a:srcRect/>
          <a:stretch>
            <a:fillRect/>
          </a:stretch>
        </p:blipFill>
        <p:spPr bwMode="auto">
          <a:xfrm>
            <a:off x="9699249" y="3192371"/>
            <a:ext cx="280761" cy="28955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Image result for IRON"/>
          <p:cNvPicPr>
            <a:picLocks noChangeAspect="1" noChangeArrowheads="1"/>
          </p:cNvPicPr>
          <p:nvPr/>
        </p:nvPicPr>
        <p:blipFill>
          <a:blip r:embed="rId9" cstate="screen">
            <a:extLst>
              <a:ext uri="{BEBA8EAE-BF5A-486C-A8C5-ECC9F3942E4B}">
                <a14:imgProps xmlns:a14="http://schemas.microsoft.com/office/drawing/2010/main">
                  <a14:imgLayer r:embed="rId10">
                    <a14:imgEffect>
                      <a14:backgroundRemoval t="955" b="100000" l="0" r="100000">
                        <a14:backgroundMark x1="81180" y1="18265" x2="81180" y2="18265"/>
                        <a14:backgroundMark x1="83333" y1="24035" x2="83333" y2="24035"/>
                        <a14:backgroundMark x1="77964" y1="21170" x2="77964" y2="21170"/>
                        <a14:backgroundMark x1="77964" y1="21170" x2="77964" y2="21170"/>
                        <a14:backgroundMark x1="82802" y1="18265" x2="82802" y2="18265"/>
                        <a14:backgroundMark x1="84396" y1="21170" x2="84396" y2="21170"/>
                        <a14:backgroundMark x1="80649" y1="17310" x2="80649" y2="17310"/>
                      </a14:backgroundRemoval>
                    </a14:imgEffect>
                  </a14:imgLayer>
                </a14:imgProps>
              </a:ext>
              <a:ext uri="{28A0092B-C50C-407E-A947-70E740481C1C}">
                <a14:useLocalDpi xmlns:a14="http://schemas.microsoft.com/office/drawing/2010/main"/>
              </a:ext>
            </a:extLst>
          </a:blip>
          <a:srcRect/>
          <a:stretch>
            <a:fillRect/>
          </a:stretch>
        </p:blipFill>
        <p:spPr bwMode="auto">
          <a:xfrm>
            <a:off x="3258894" y="4165535"/>
            <a:ext cx="1546169" cy="864524"/>
          </a:xfrm>
          <a:prstGeom prst="rect">
            <a:avLst/>
          </a:prstGeom>
          <a:noFill/>
          <a:extLst>
            <a:ext uri="{909E8E84-426E-40DD-AFC4-6F175D3DCCD1}">
              <a14:hiddenFill xmlns:a14="http://schemas.microsoft.com/office/drawing/2010/main">
                <a:solidFill>
                  <a:srgbClr val="FFFFFF"/>
                </a:solidFill>
              </a14:hiddenFill>
            </a:ext>
          </a:extLst>
        </p:spPr>
      </p:pic>
      <p:sp>
        <p:nvSpPr>
          <p:cNvPr id="42" name="Rounded Rectangle 41"/>
          <p:cNvSpPr/>
          <p:nvPr/>
        </p:nvSpPr>
        <p:spPr>
          <a:xfrm>
            <a:off x="4734532" y="2117997"/>
            <a:ext cx="1678849" cy="803683"/>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latin typeface="Garamond" panose="02020404030301010803" pitchFamily="18" charset="0"/>
            </a:endParaRPr>
          </a:p>
          <a:p>
            <a:pPr algn="ctr"/>
            <a:r>
              <a:rPr lang="en-NZ" dirty="0">
                <a:solidFill>
                  <a:schemeClr val="tx1"/>
                </a:solidFill>
                <a:latin typeface="Garamond" panose="02020404030301010803" pitchFamily="18" charset="0"/>
              </a:rPr>
              <a:t>Roman Empire</a:t>
            </a:r>
          </a:p>
          <a:p>
            <a:pPr algn="ctr"/>
            <a:r>
              <a:rPr lang="en-NZ" dirty="0">
                <a:solidFill>
                  <a:schemeClr val="tx1"/>
                </a:solidFill>
                <a:latin typeface="Garamond" panose="02020404030301010803" pitchFamily="18" charset="0"/>
              </a:rPr>
              <a:t>27 BCE – 476 CE </a:t>
            </a:r>
          </a:p>
          <a:p>
            <a:pPr algn="ctr"/>
            <a:endParaRPr lang="en-NZ" dirty="0">
              <a:solidFill>
                <a:schemeClr val="tx1"/>
              </a:solidFill>
              <a:latin typeface="Garamond" panose="02020404030301010803" pitchFamily="18" charset="0"/>
            </a:endParaRPr>
          </a:p>
        </p:txBody>
      </p:sp>
      <p:pic>
        <p:nvPicPr>
          <p:cNvPr id="43" name="Picture 6" descr="Image result for NEW ZEALAND MAP"/>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9414895" y="4757045"/>
            <a:ext cx="1150638" cy="1655131"/>
          </a:xfrm>
          <a:prstGeom prst="rect">
            <a:avLst/>
          </a:prstGeom>
          <a:noFill/>
          <a:extLst>
            <a:ext uri="{909E8E84-426E-40DD-AFC4-6F175D3DCCD1}">
              <a14:hiddenFill xmlns:a14="http://schemas.microsoft.com/office/drawing/2010/main">
                <a:solidFill>
                  <a:srgbClr val="FFFFFF"/>
                </a:solidFill>
              </a14:hiddenFill>
            </a:ext>
          </a:extLst>
        </p:spPr>
      </p:pic>
      <p:sp>
        <p:nvSpPr>
          <p:cNvPr id="45" name="Rounded Rectangle 44"/>
          <p:cNvSpPr/>
          <p:nvPr/>
        </p:nvSpPr>
        <p:spPr>
          <a:xfrm>
            <a:off x="7620261" y="4480587"/>
            <a:ext cx="1880112" cy="1531567"/>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a:solidFill>
                  <a:schemeClr val="tx1"/>
                </a:solidFill>
                <a:latin typeface="Garamond" panose="02020404030301010803" pitchFamily="18" charset="0"/>
              </a:rPr>
              <a:t>Captain Cook’s expedition first sighted New Zealand in 1769 CE</a:t>
            </a:r>
          </a:p>
        </p:txBody>
      </p:sp>
      <p:cxnSp>
        <p:nvCxnSpPr>
          <p:cNvPr id="10" name="Straight Connector 9"/>
          <p:cNvCxnSpPr/>
          <p:nvPr/>
        </p:nvCxnSpPr>
        <p:spPr>
          <a:xfrm flipH="1">
            <a:off x="9807877" y="3453609"/>
            <a:ext cx="33251" cy="209062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49" name="Picture 8" descr="Related image"/>
          <p:cNvPicPr>
            <a:picLocks noChangeAspect="1" noChangeArrowheads="1"/>
          </p:cNvPicPr>
          <p:nvPr/>
        </p:nvPicPr>
        <p:blipFill>
          <a:blip r:embed="rId12" cstate="screen">
            <a:extLst>
              <a:ext uri="{BEBA8EAE-BF5A-486C-A8C5-ECC9F3942E4B}">
                <a14:imgProps xmlns:a14="http://schemas.microsoft.com/office/drawing/2010/main">
                  <a14:imgLayer r:embed="rId13">
                    <a14:imgEffect>
                      <a14:backgroundRemoval t="0" b="100000" l="10000" r="90000">
                        <a14:foregroundMark x1="34750" y1="33833" x2="34750" y2="33833"/>
                        <a14:foregroundMark x1="35000" y1="36167" x2="35000" y2="36167"/>
                        <a14:foregroundMark x1="34250" y1="38667" x2="34250" y2="38667"/>
                        <a14:foregroundMark x1="33500" y1="40500" x2="33500" y2="40500"/>
                        <a14:foregroundMark x1="34000" y1="35500" x2="34000" y2="35500"/>
                        <a14:foregroundMark x1="34000" y1="37000" x2="34000" y2="37000"/>
                        <a14:foregroundMark x1="33250" y1="39500" x2="33250" y2="39500"/>
                        <a14:foregroundMark x1="51500" y1="5000" x2="51500" y2="5000"/>
                        <a14:backgroundMark x1="32250" y1="10500" x2="32250" y2="10500"/>
                        <a14:backgroundMark x1="31750" y1="29667" x2="31750" y2="29667"/>
                        <a14:backgroundMark x1="31250" y1="26333" x2="31250" y2="26333"/>
                        <a14:backgroundMark x1="30750" y1="27833" x2="30750" y2="27833"/>
                        <a14:backgroundMark x1="31750" y1="36333" x2="31750" y2="36333"/>
                        <a14:backgroundMark x1="32250" y1="39833" x2="32250" y2="39833"/>
                        <a14:backgroundMark x1="31750" y1="44500" x2="31750" y2="44500"/>
                        <a14:backgroundMark x1="31250" y1="46500" x2="31250" y2="46500"/>
                        <a14:backgroundMark x1="31250" y1="48500" x2="31250" y2="48500"/>
                        <a14:backgroundMark x1="72250" y1="4667" x2="72250" y2="4667"/>
                        <a14:backgroundMark x1="70750" y1="12167" x2="70750" y2="12167"/>
                        <a14:backgroundMark x1="22000" y1="98833" x2="22000" y2="98833"/>
                        <a14:backgroundMark x1="31500" y1="42500" x2="31500" y2="42500"/>
                        <a14:backgroundMark x1="33500" y1="32500" x2="33500" y2="32500"/>
                        <a14:backgroundMark x1="33000" y1="35167" x2="33000" y2="35167"/>
                        <a14:backgroundMark x1="79250" y1="66833" x2="79250" y2="66833"/>
                        <a14:backgroundMark x1="81250" y1="68000" x2="81250" y2="68000"/>
                        <a14:backgroundMark x1="75750" y1="67000" x2="75750" y2="67000"/>
                        <a14:backgroundMark x1="74250" y1="66500" x2="74250" y2="66500"/>
                        <a14:backgroundMark x1="74500" y1="69167" x2="74500" y2="69167"/>
                        <a14:backgroundMark x1="73000" y1="82333" x2="73000" y2="82333"/>
                        <a14:backgroundMark x1="72750" y1="80500" x2="72750" y2="80500"/>
                        <a14:backgroundMark x1="73000" y1="83667" x2="73000" y2="83667"/>
                      </a14:backgroundRemoval>
                    </a14:imgEffect>
                  </a14:imgLayer>
                </a14:imgProps>
              </a:ext>
              <a:ext uri="{28A0092B-C50C-407E-A947-70E740481C1C}">
                <a14:useLocalDpi xmlns:a14="http://schemas.microsoft.com/office/drawing/2010/main"/>
              </a:ext>
            </a:extLst>
          </a:blip>
          <a:srcRect/>
          <a:stretch>
            <a:fillRect/>
          </a:stretch>
        </p:blipFill>
        <p:spPr bwMode="auto">
          <a:xfrm>
            <a:off x="1601479" y="1670818"/>
            <a:ext cx="1213659" cy="1737360"/>
          </a:xfrm>
          <a:prstGeom prst="rect">
            <a:avLst/>
          </a:prstGeom>
          <a:noFill/>
          <a:extLst>
            <a:ext uri="{909E8E84-426E-40DD-AFC4-6F175D3DCCD1}">
              <a14:hiddenFill xmlns:a14="http://schemas.microsoft.com/office/drawing/2010/main">
                <a:solidFill>
                  <a:srgbClr val="FFFFFF"/>
                </a:solidFill>
              </a14:hiddenFill>
            </a:ext>
          </a:extLst>
        </p:spPr>
      </p:pic>
      <p:sp>
        <p:nvSpPr>
          <p:cNvPr id="50" name="Rounded Rectangle 49"/>
          <p:cNvSpPr/>
          <p:nvPr/>
        </p:nvSpPr>
        <p:spPr>
          <a:xfrm>
            <a:off x="2547623" y="2057890"/>
            <a:ext cx="1820194" cy="856722"/>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latin typeface="Garamond" panose="02020404030301010803" pitchFamily="18" charset="0"/>
            </a:endParaRPr>
          </a:p>
          <a:p>
            <a:pPr algn="ctr"/>
            <a:r>
              <a:rPr lang="en-NZ" dirty="0">
                <a:solidFill>
                  <a:schemeClr val="tx1"/>
                </a:solidFill>
                <a:latin typeface="Garamond" panose="02020404030301010803" pitchFamily="18" charset="0"/>
              </a:rPr>
              <a:t>The death of </a:t>
            </a:r>
            <a:r>
              <a:rPr lang="en-NZ" b="1" dirty="0">
                <a:solidFill>
                  <a:schemeClr val="tx1"/>
                </a:solidFill>
                <a:latin typeface="Garamond" panose="02020404030301010803" pitchFamily="18" charset="0"/>
              </a:rPr>
              <a:t>Rameses the Great</a:t>
            </a:r>
            <a:r>
              <a:rPr lang="en-NZ" dirty="0">
                <a:solidFill>
                  <a:schemeClr val="tx1"/>
                </a:solidFill>
                <a:latin typeface="Garamond" panose="02020404030301010803" pitchFamily="18" charset="0"/>
              </a:rPr>
              <a:t> 1213 BCE</a:t>
            </a:r>
          </a:p>
          <a:p>
            <a:pPr algn="ctr"/>
            <a:endParaRPr lang="en-NZ" dirty="0">
              <a:solidFill>
                <a:schemeClr val="tx1"/>
              </a:solidFill>
              <a:latin typeface="Garamond" panose="02020404030301010803" pitchFamily="18" charset="0"/>
            </a:endParaRPr>
          </a:p>
        </p:txBody>
      </p:sp>
      <p:pic>
        <p:nvPicPr>
          <p:cNvPr id="51" name="Picture 4" descr="Image result for emperor augustus"/>
          <p:cNvPicPr>
            <a:picLocks noChangeAspect="1" noChangeArrowheads="1"/>
          </p:cNvPicPr>
          <p:nvPr/>
        </p:nvPicPr>
        <p:blipFill>
          <a:blip r:embed="rId14" cstate="screen">
            <a:extLst>
              <a:ext uri="{BEBA8EAE-BF5A-486C-A8C5-ECC9F3942E4B}">
                <a14:imgProps xmlns:a14="http://schemas.microsoft.com/office/drawing/2010/main">
                  <a14:imgLayer r:embed="rId15">
                    <a14:imgEffect>
                      <a14:backgroundRemoval t="0" b="100000" l="725" r="100000">
                        <a14:backgroundMark x1="15239" y1="54368" x2="15239" y2="54368"/>
                        <a14:backgroundMark x1="16678" y1="60299" x2="16678" y2="60299"/>
                        <a14:backgroundMark x1="83322" y1="54368" x2="83322" y2="54368"/>
                        <a14:backgroundMark x1="14493" y1="39735" x2="14493" y2="39735"/>
                        <a14:backgroundMark x1="13043" y1="27152" x2="13043" y2="27152"/>
                        <a14:backgroundMark x1="13043" y1="19205" x2="13043" y2="19205"/>
                        <a14:backgroundMark x1="11594" y1="14570" x2="11594" y2="14570"/>
                        <a14:backgroundMark x1="11594" y1="10596" x2="11594" y2="10596"/>
                        <a14:backgroundMark x1="10870" y1="9934" x2="10870" y2="9934"/>
                        <a14:backgroundMark x1="13768" y1="32450" x2="13768" y2="38411"/>
                        <a14:backgroundMark x1="10145" y1="52318" x2="9420" y2="56291"/>
                      </a14:backgroundRemoval>
                    </a14:imgEffect>
                  </a14:imgLayer>
                </a14:imgProps>
              </a:ext>
              <a:ext uri="{28A0092B-C50C-407E-A947-70E740481C1C}">
                <a14:useLocalDpi xmlns:a14="http://schemas.microsoft.com/office/drawing/2010/main"/>
              </a:ext>
            </a:extLst>
          </a:blip>
          <a:srcRect/>
          <a:stretch>
            <a:fillRect/>
          </a:stretch>
        </p:blipFill>
        <p:spPr bwMode="auto">
          <a:xfrm>
            <a:off x="4925109" y="845437"/>
            <a:ext cx="1147157" cy="1256683"/>
          </a:xfrm>
          <a:prstGeom prst="rect">
            <a:avLst/>
          </a:prstGeom>
          <a:noFill/>
          <a:extLst>
            <a:ext uri="{909E8E84-426E-40DD-AFC4-6F175D3DCCD1}">
              <a14:hiddenFill xmlns:a14="http://schemas.microsoft.com/office/drawing/2010/main">
                <a:solidFill>
                  <a:srgbClr val="FFFFFF"/>
                </a:solidFill>
              </a14:hiddenFill>
            </a:ext>
          </a:extLst>
        </p:spPr>
      </p:pic>
      <p:cxnSp>
        <p:nvCxnSpPr>
          <p:cNvPr id="52" name="Straight Connector 51"/>
          <p:cNvCxnSpPr/>
          <p:nvPr/>
        </p:nvCxnSpPr>
        <p:spPr>
          <a:xfrm>
            <a:off x="3628534" y="2973101"/>
            <a:ext cx="0" cy="43853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6215695" y="2949773"/>
            <a:ext cx="0" cy="48519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C1097B42-56FF-46F1-8136-BF84470CEBEA}" type="slidenum">
              <a:rPr lang="en-NZ" smtClean="0"/>
              <a:t>3</a:t>
            </a:fld>
            <a:endParaRPr lang="en-NZ"/>
          </a:p>
        </p:txBody>
      </p:sp>
      <p:pic>
        <p:nvPicPr>
          <p:cNvPr id="4" name="Picture 3">
            <a:extLst>
              <a:ext uri="{FF2B5EF4-FFF2-40B4-BE49-F238E27FC236}">
                <a16:creationId xmlns:a16="http://schemas.microsoft.com/office/drawing/2014/main" id="{0AAF0164-093F-3D46-B727-C8CF1796F39E}"/>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6749514" y="1228725"/>
            <a:ext cx="839139" cy="2351358"/>
          </a:xfrm>
          <a:prstGeom prst="rect">
            <a:avLst/>
          </a:prstGeom>
        </p:spPr>
      </p:pic>
      <p:pic>
        <p:nvPicPr>
          <p:cNvPr id="60" name="Picture 8" descr="Related image"/>
          <p:cNvPicPr>
            <a:picLocks noChangeAspect="1" noChangeArrowheads="1"/>
          </p:cNvPicPr>
          <p:nvPr/>
        </p:nvPicPr>
        <p:blipFill>
          <a:blip r:embed="rId17" cstate="screen">
            <a:extLst>
              <a:ext uri="{BEBA8EAE-BF5A-486C-A8C5-ECC9F3942E4B}">
                <a14:imgProps xmlns:a14="http://schemas.microsoft.com/office/drawing/2010/main">
                  <a14:imgLayer r:embed="rId18">
                    <a14:imgEffect>
                      <a14:backgroundRemoval t="0" b="98349" l="0" r="100000"/>
                    </a14:imgEffect>
                  </a14:imgLayer>
                </a14:imgProps>
              </a:ext>
              <a:ext uri="{28A0092B-C50C-407E-A947-70E740481C1C}">
                <a14:useLocalDpi xmlns:a14="http://schemas.microsoft.com/office/drawing/2010/main"/>
              </a:ext>
            </a:extLst>
          </a:blip>
          <a:srcRect/>
          <a:stretch>
            <a:fillRect/>
          </a:stretch>
        </p:blipFill>
        <p:spPr bwMode="auto">
          <a:xfrm rot="16398512">
            <a:off x="6941059" y="1452048"/>
            <a:ext cx="402067" cy="1249966"/>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p:cNvSpPr txBox="1"/>
          <p:nvPr/>
        </p:nvSpPr>
        <p:spPr>
          <a:xfrm rot="154523">
            <a:off x="6660861" y="1888458"/>
            <a:ext cx="886730" cy="369332"/>
          </a:xfrm>
          <a:prstGeom prst="rect">
            <a:avLst/>
          </a:prstGeom>
          <a:noFill/>
        </p:spPr>
        <p:txBody>
          <a:bodyPr wrap="square" rtlCol="0">
            <a:spAutoFit/>
          </a:bodyPr>
          <a:lstStyle/>
          <a:p>
            <a:pPr algn="ctr"/>
            <a:r>
              <a:rPr lang="en-NZ" dirty="0">
                <a:latin typeface="Garamond" panose="02020404030301010803" pitchFamily="18" charset="0"/>
              </a:rPr>
              <a:t>50 CE</a:t>
            </a:r>
          </a:p>
        </p:txBody>
      </p:sp>
      <p:pic>
        <p:nvPicPr>
          <p:cNvPr id="6" name="Picture 5">
            <a:extLst>
              <a:ext uri="{FF2B5EF4-FFF2-40B4-BE49-F238E27FC236}">
                <a16:creationId xmlns:a16="http://schemas.microsoft.com/office/drawing/2014/main" id="{D767B5B0-C26D-5F46-820E-8FD2C5421AA2}"/>
              </a:ext>
            </a:extLst>
          </p:cNvPr>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10565534" y="919007"/>
            <a:ext cx="892734" cy="2647108"/>
          </a:xfrm>
          <a:prstGeom prst="rect">
            <a:avLst/>
          </a:prstGeom>
        </p:spPr>
      </p:pic>
      <p:pic>
        <p:nvPicPr>
          <p:cNvPr id="78" name="Picture 26" descr="Image result for CRICKET BAT"/>
          <p:cNvPicPr>
            <a:picLocks noChangeAspect="1" noChangeArrowheads="1"/>
          </p:cNvPicPr>
          <p:nvPr/>
        </p:nvPicPr>
        <p:blipFill>
          <a:blip r:embed="rId20" cstate="screen">
            <a:extLst>
              <a:ext uri="{BEBA8EAE-BF5A-486C-A8C5-ECC9F3942E4B}">
                <a14:imgProps xmlns:a14="http://schemas.microsoft.com/office/drawing/2010/main">
                  <a14:imgLayer r:embed="rId21">
                    <a14:imgEffect>
                      <a14:backgroundRemoval t="9677" b="89785" l="0" r="99788"/>
                    </a14:imgEffect>
                  </a14:imgLayer>
                </a14:imgProps>
              </a:ext>
              <a:ext uri="{28A0092B-C50C-407E-A947-70E740481C1C}">
                <a14:useLocalDpi xmlns:a14="http://schemas.microsoft.com/office/drawing/2010/main"/>
              </a:ext>
            </a:extLst>
          </a:blip>
          <a:srcRect/>
          <a:stretch>
            <a:fillRect/>
          </a:stretch>
        </p:blipFill>
        <p:spPr bwMode="auto">
          <a:xfrm rot="19322481">
            <a:off x="9812755" y="2893642"/>
            <a:ext cx="1185141" cy="215743"/>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p:cNvSpPr txBox="1"/>
          <p:nvPr/>
        </p:nvSpPr>
        <p:spPr>
          <a:xfrm rot="19290793">
            <a:off x="9787116" y="2902869"/>
            <a:ext cx="977951" cy="369332"/>
          </a:xfrm>
          <a:prstGeom prst="rect">
            <a:avLst/>
          </a:prstGeom>
          <a:noFill/>
        </p:spPr>
        <p:txBody>
          <a:bodyPr wrap="square" rtlCol="0">
            <a:spAutoFit/>
          </a:bodyPr>
          <a:lstStyle/>
          <a:p>
            <a:r>
              <a:rPr lang="en-NZ" dirty="0">
                <a:solidFill>
                  <a:schemeClr val="bg1"/>
                </a:solidFill>
                <a:latin typeface="Garamond" panose="02020404030301010803" pitchFamily="18" charset="0"/>
              </a:rPr>
              <a:t>1890 CE</a:t>
            </a:r>
          </a:p>
        </p:txBody>
      </p:sp>
    </p:spTree>
    <p:extLst>
      <p:ext uri="{BB962C8B-B14F-4D97-AF65-F5344CB8AC3E}">
        <p14:creationId xmlns:p14="http://schemas.microsoft.com/office/powerpoint/2010/main" val="4004688898"/>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58" name="Picture 42" descr="Related imag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9017" y="393469"/>
            <a:ext cx="5596947" cy="6173586"/>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199505" y="241069"/>
            <a:ext cx="11820699" cy="642573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 name="AutoShape 12" descr="Image result for lar figur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9" name="AutoShape 16" descr="Image result for victorian be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11" name="Rectangle 10"/>
          <p:cNvSpPr/>
          <p:nvPr/>
        </p:nvSpPr>
        <p:spPr>
          <a:xfrm>
            <a:off x="682975" y="1373206"/>
            <a:ext cx="4729018" cy="1069973"/>
          </a:xfrm>
          <a:prstGeom prst="rect">
            <a:avLst/>
          </a:prstGeom>
        </p:spPr>
        <p:txBody>
          <a:bodyPr wrap="square">
            <a:spAutoFit/>
          </a:bodyPr>
          <a:lstStyle/>
          <a:p>
            <a:pPr>
              <a:lnSpc>
                <a:spcPct val="107000"/>
              </a:lnSpc>
              <a:spcAft>
                <a:spcPts val="800"/>
              </a:spcAft>
              <a:tabLst>
                <a:tab pos="3695700" algn="l"/>
              </a:tabLst>
            </a:pPr>
            <a:r>
              <a:rPr lang="en-NZ" sz="2000" b="1" dirty="0">
                <a:solidFill>
                  <a:schemeClr val="bg1"/>
                </a:solidFill>
                <a:latin typeface="Papyrus" panose="03070502060502030205" pitchFamily="66" charset="0"/>
                <a:ea typeface="Calibri" panose="020F0502020204030204" pitchFamily="34" charset="0"/>
                <a:cs typeface="Times New Roman" panose="02020603050405020304" pitchFamily="18" charset="0"/>
              </a:rPr>
              <a:t>B</a:t>
            </a:r>
            <a:r>
              <a:rPr lang="en-NZ" sz="2000" b="1" dirty="0">
                <a:solidFill>
                  <a:schemeClr val="bg1"/>
                </a:solidFill>
                <a:latin typeface="Garamond" panose="02020404030301010803" pitchFamily="18" charset="0"/>
                <a:ea typeface="Calibri" panose="020F0502020204030204" pitchFamily="34" charset="0"/>
                <a:cs typeface="Times New Roman" panose="02020603050405020304" pitchFamily="18" charset="0"/>
              </a:rPr>
              <a:t>y the end of the day, Scipio is very tired and it doesn’t take him long to fall asleep…</a:t>
            </a:r>
            <a:endParaRPr lang="en-NZ" sz="2000" b="1"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endParaRPr>
          </a:p>
        </p:txBody>
      </p:sp>
      <p:pic>
        <p:nvPicPr>
          <p:cNvPr id="9254" name="Picture 38" descr="Image result for victorian boy in bed"/>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 b="-689"/>
          <a:stretch/>
        </p:blipFill>
        <p:spPr bwMode="auto">
          <a:xfrm>
            <a:off x="6063474" y="486362"/>
            <a:ext cx="5808057" cy="622800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781198" y="543555"/>
            <a:ext cx="5637783" cy="1015663"/>
          </a:xfrm>
          <a:prstGeom prst="rect">
            <a:avLst/>
          </a:prstGeom>
          <a:noFill/>
          <a:effectLst>
            <a:softEdge rad="317500"/>
          </a:effectLst>
        </p:spPr>
        <p:txBody>
          <a:bodyPr wrap="square" rtlCol="0">
            <a:spAutoFit/>
          </a:bodyPr>
          <a:lstStyle/>
          <a:p>
            <a:pPr algn="ctr"/>
            <a:r>
              <a:rPr lang="en-NZ" sz="6000" dirty="0">
                <a:ln>
                  <a:solidFill>
                    <a:schemeClr val="tx1"/>
                  </a:solidFill>
                </a:ln>
                <a:solidFill>
                  <a:schemeClr val="bg1"/>
                </a:solidFill>
                <a:latin typeface="Garamond" panose="02020404030301010803" pitchFamily="18" charset="0"/>
              </a:rPr>
              <a:t>Bedtime</a:t>
            </a:r>
          </a:p>
        </p:txBody>
      </p:sp>
      <p:pic>
        <p:nvPicPr>
          <p:cNvPr id="58" name="Picture 10" descr="Image result for victorian teddy bear"/>
          <p:cNvPicPr>
            <a:picLocks noChangeAspect="1" noChangeArrowheads="1"/>
          </p:cNvPicPr>
          <p:nvPr/>
        </p:nvPicPr>
        <p:blipFill>
          <a:blip r:embed="rId4" cstate="screen">
            <a:extLst>
              <a:ext uri="{BEBA8EAE-BF5A-486C-A8C5-ECC9F3942E4B}">
                <a14:imgProps xmlns:a14="http://schemas.microsoft.com/office/drawing/2010/main">
                  <a14:imgLayer r:embed="rId5">
                    <a14:imgEffect>
                      <a14:backgroundRemoval t="10000" b="90000" l="3004" r="95279"/>
                    </a14:imgEffect>
                  </a14:imgLayer>
                </a14:imgProps>
              </a:ext>
              <a:ext uri="{28A0092B-C50C-407E-A947-70E740481C1C}">
                <a14:useLocalDpi xmlns:a14="http://schemas.microsoft.com/office/drawing/2010/main"/>
              </a:ext>
            </a:extLst>
          </a:blip>
          <a:srcRect/>
          <a:stretch>
            <a:fillRect/>
          </a:stretch>
        </p:blipFill>
        <p:spPr bwMode="auto">
          <a:xfrm>
            <a:off x="9200631" y="2943793"/>
            <a:ext cx="692727" cy="1122462"/>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2" descr="Related image"/>
          <p:cNvPicPr>
            <a:picLocks noChangeAspect="1" noChangeArrowheads="1"/>
          </p:cNvPicPr>
          <p:nvPr/>
        </p:nvPicPr>
        <p:blipFill>
          <a:blip r:embed="rId6" cstate="screen">
            <a:extLst>
              <a:ext uri="{BEBA8EAE-BF5A-486C-A8C5-ECC9F3942E4B}">
                <a14:imgProps xmlns:a14="http://schemas.microsoft.com/office/drawing/2010/main">
                  <a14:imgLayer r:embed="rId7">
                    <a14:imgEffect>
                      <a14:backgroundRemoval t="9375" b="97159" l="1667" r="96667">
                        <a14:backgroundMark x1="38333" y1="81818" x2="38333" y2="81818"/>
                        <a14:backgroundMark x1="37000" y1="60511" x2="37000" y2="60511"/>
                      </a14:backgroundRemoval>
                    </a14:imgEffect>
                  </a14:imgLayer>
                </a14:imgProps>
              </a:ext>
              <a:ext uri="{28A0092B-C50C-407E-A947-70E740481C1C}">
                <a14:useLocalDpi xmlns:a14="http://schemas.microsoft.com/office/drawing/2010/main"/>
              </a:ext>
            </a:extLst>
          </a:blip>
          <a:srcRect/>
          <a:stretch>
            <a:fillRect/>
          </a:stretch>
        </p:blipFill>
        <p:spPr bwMode="auto">
          <a:xfrm>
            <a:off x="8717864" y="3001632"/>
            <a:ext cx="749009" cy="957259"/>
          </a:xfrm>
          <a:prstGeom prst="rect">
            <a:avLst/>
          </a:prstGeom>
          <a:noFill/>
          <a:extLst>
            <a:ext uri="{909E8E84-426E-40DD-AFC4-6F175D3DCCD1}">
              <a14:hiddenFill xmlns:a14="http://schemas.microsoft.com/office/drawing/2010/main">
                <a:solidFill>
                  <a:srgbClr val="FFFFFF"/>
                </a:solidFill>
              </a14:hiddenFill>
            </a:ext>
          </a:extLst>
        </p:spPr>
      </p:pic>
      <p:sp>
        <p:nvSpPr>
          <p:cNvPr id="60" name="Rounded Rectangular Callout 59"/>
          <p:cNvSpPr/>
          <p:nvPr/>
        </p:nvSpPr>
        <p:spPr>
          <a:xfrm>
            <a:off x="6251349" y="502287"/>
            <a:ext cx="3885227" cy="2184904"/>
          </a:xfrm>
          <a:prstGeom prst="wedgeRoundRectCallout">
            <a:avLst>
              <a:gd name="adj1" fmla="val 4087"/>
              <a:gd name="adj2" fmla="val 59053"/>
              <a:gd name="adj3" fmla="val 16667"/>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NZ" dirty="0">
              <a:solidFill>
                <a:schemeClr val="tx1"/>
              </a:solidFill>
            </a:endParaRPr>
          </a:p>
        </p:txBody>
      </p:sp>
      <p:pic>
        <p:nvPicPr>
          <p:cNvPr id="61" name="Picture 4" descr="Related image"/>
          <p:cNvPicPr>
            <a:picLocks noChangeAspect="1" noChangeArrowheads="1"/>
          </p:cNvPicPr>
          <p:nvPr/>
        </p:nvPicPr>
        <p:blipFill>
          <a:blip r:embed="rId8" cstate="screen">
            <a:extLst>
              <a:ext uri="{BEBA8EAE-BF5A-486C-A8C5-ECC9F3942E4B}">
                <a14:imgProps xmlns:a14="http://schemas.microsoft.com/office/drawing/2010/main">
                  <a14:imgLayer r:embed="rId9">
                    <a14:imgEffect>
                      <a14:backgroundRemoval t="7361" b="99167" l="10000" r="97917"/>
                    </a14:imgEffect>
                  </a14:imgLayer>
                </a14:imgProps>
              </a:ext>
              <a:ext uri="{28A0092B-C50C-407E-A947-70E740481C1C}">
                <a14:useLocalDpi xmlns:a14="http://schemas.microsoft.com/office/drawing/2010/main"/>
              </a:ext>
            </a:extLst>
          </a:blip>
          <a:srcRect/>
          <a:stretch>
            <a:fillRect/>
          </a:stretch>
        </p:blipFill>
        <p:spPr bwMode="auto">
          <a:xfrm>
            <a:off x="10964291" y="1238181"/>
            <a:ext cx="353193" cy="642073"/>
          </a:xfrm>
          <a:prstGeom prst="rect">
            <a:avLst/>
          </a:prstGeom>
          <a:noFill/>
          <a:extLst>
            <a:ext uri="{909E8E84-426E-40DD-AFC4-6F175D3DCCD1}">
              <a14:hiddenFill xmlns:a14="http://schemas.microsoft.com/office/drawing/2010/main">
                <a:solidFill>
                  <a:srgbClr val="FFFFFF"/>
                </a:solidFill>
              </a14:hiddenFill>
            </a:ext>
          </a:extLst>
        </p:spPr>
      </p:pic>
      <p:sp>
        <p:nvSpPr>
          <p:cNvPr id="62" name="Text Box 2"/>
          <p:cNvSpPr txBox="1">
            <a:spLocks noChangeArrowheads="1"/>
          </p:cNvSpPr>
          <p:nvPr/>
        </p:nvSpPr>
        <p:spPr bwMode="auto">
          <a:xfrm>
            <a:off x="6422159" y="534068"/>
            <a:ext cx="3537528" cy="1798582"/>
          </a:xfrm>
          <a:prstGeom prst="rect">
            <a:avLst/>
          </a:prstGeom>
          <a:solidFill>
            <a:srgbClr val="FFFFCC"/>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NZ" sz="1800" dirty="0">
                <a:effectLst/>
                <a:latin typeface="Garamond" panose="02020404030301010803" pitchFamily="18" charset="0"/>
                <a:ea typeface="Calibri" panose="020F0502020204030204" pitchFamily="34" charset="0"/>
                <a:cs typeface="Times New Roman" panose="02020603050405020304" pitchFamily="18" charset="0"/>
              </a:rPr>
              <a:t>“My sister Mary has her own room but I have to share with my brother Henry. I have lots of toys in my room and a big wardrobe for my clothes. My mother cleans my bedding each week, but I have to empty my </a:t>
            </a:r>
            <a:r>
              <a:rPr lang="en-NZ" sz="1800" b="1" dirty="0">
                <a:effectLst/>
                <a:latin typeface="Garamond" panose="02020404030301010803" pitchFamily="18" charset="0"/>
                <a:ea typeface="Calibri" panose="020F0502020204030204" pitchFamily="34" charset="0"/>
                <a:cs typeface="Times New Roman" panose="02020603050405020304" pitchFamily="18" charset="0"/>
              </a:rPr>
              <a:t>chamber pot</a:t>
            </a:r>
            <a:r>
              <a:rPr lang="en-NZ" sz="1800" dirty="0">
                <a:effectLst/>
                <a:latin typeface="Garamond" panose="02020404030301010803" pitchFamily="18" charset="0"/>
                <a:ea typeface="Calibri" panose="020F0502020204030204" pitchFamily="34" charset="0"/>
                <a:cs typeface="Times New Roman" panose="02020603050405020304" pitchFamily="18" charset="0"/>
              </a:rPr>
              <a:t> every morning!”</a:t>
            </a:r>
            <a:endParaRPr lang="en-NZ"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3" name="Picture 14" descr="Image result for victorian chamber pot"/>
          <p:cNvPicPr>
            <a:picLocks noChangeAspect="1" noChangeArrowheads="1"/>
          </p:cNvPicPr>
          <p:nvPr/>
        </p:nvPicPr>
        <p:blipFill>
          <a:blip r:embed="rId10" cstate="screen">
            <a:extLst>
              <a:ext uri="{BEBA8EAE-BF5A-486C-A8C5-ECC9F3942E4B}">
                <a14:imgProps xmlns:a14="http://schemas.microsoft.com/office/drawing/2010/main">
                  <a14:imgLayer r:embed="rId11">
                    <a14:imgEffect>
                      <a14:backgroundRemoval t="9605" b="89831" l="0" r="100000">
                        <a14:backgroundMark x1="89778" y1="50282" x2="89778" y2="50282"/>
                        <a14:backgroundMark x1="89778" y1="70621" x2="89778" y2="70621"/>
                      </a14:backgroundRemoval>
                    </a14:imgEffect>
                  </a14:imgLayer>
                </a14:imgProps>
              </a:ext>
              <a:ext uri="{28A0092B-C50C-407E-A947-70E740481C1C}">
                <a14:useLocalDpi xmlns:a14="http://schemas.microsoft.com/office/drawing/2010/main"/>
              </a:ext>
            </a:extLst>
          </a:blip>
          <a:srcRect/>
          <a:stretch>
            <a:fillRect/>
          </a:stretch>
        </p:blipFill>
        <p:spPr bwMode="auto">
          <a:xfrm>
            <a:off x="6653106" y="5630184"/>
            <a:ext cx="840509" cy="64799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6316887" y="4451075"/>
            <a:ext cx="5598725" cy="1080296"/>
          </a:xfrm>
          <a:prstGeom prst="rect">
            <a:avLst/>
          </a:prstGeom>
        </p:spPr>
        <p:txBody>
          <a:bodyPr wrap="square">
            <a:spAutoFit/>
          </a:bodyPr>
          <a:lstStyle/>
          <a:p>
            <a:pPr>
              <a:lnSpc>
                <a:spcPct val="107000"/>
              </a:lnSpc>
              <a:spcAft>
                <a:spcPts val="800"/>
              </a:spcAft>
              <a:tabLst>
                <a:tab pos="3695700" algn="l"/>
              </a:tabLst>
            </a:pPr>
            <a:r>
              <a:rPr lang="en-NZ" sz="2000" b="1" dirty="0">
                <a:solidFill>
                  <a:schemeClr val="bg1"/>
                </a:solidFill>
                <a:latin typeface="Lucida Calligraphy" panose="03010101010101010101" pitchFamily="66" charset="0"/>
                <a:ea typeface="Calibri" panose="020F0502020204030204" pitchFamily="34" charset="0"/>
                <a:cs typeface="Times New Roman" panose="02020603050405020304" pitchFamily="18" charset="0"/>
              </a:rPr>
              <a:t>A</a:t>
            </a:r>
            <a:r>
              <a:rPr lang="en-NZ" sz="2000" b="1" dirty="0">
                <a:solidFill>
                  <a:schemeClr val="bg1"/>
                </a:solidFill>
                <a:latin typeface="Garamond" panose="02020404030301010803" pitchFamily="18" charset="0"/>
                <a:ea typeface="Calibri" panose="020F0502020204030204" pitchFamily="34" charset="0"/>
                <a:cs typeface="Times New Roman" panose="02020603050405020304" pitchFamily="18" charset="0"/>
              </a:rPr>
              <a:t>fter saying his prayers, Archie climbs into bed and his mother reads him a chapter from his favourite book, ‘Treasure Island’… </a:t>
            </a:r>
            <a:endParaRPr lang="en-NZ" sz="2000" b="1"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endParaRPr>
          </a:p>
        </p:txBody>
      </p:sp>
      <p:pic>
        <p:nvPicPr>
          <p:cNvPr id="66" name="Picture 18" descr="Image result for asleep jack russell"/>
          <p:cNvPicPr>
            <a:picLocks noChangeAspect="1" noChangeArrowheads="1"/>
          </p:cNvPicPr>
          <p:nvPr/>
        </p:nvPicPr>
        <p:blipFill>
          <a:blip r:embed="rId12" cstate="screen">
            <a:extLst>
              <a:ext uri="{BEBA8EAE-BF5A-486C-A8C5-ECC9F3942E4B}">
                <a14:imgProps xmlns:a14="http://schemas.microsoft.com/office/drawing/2010/main">
                  <a14:imgLayer r:embed="rId13">
                    <a14:imgEffect>
                      <a14:backgroundRemoval t="10000" b="99216" l="10000" r="90000">
                        <a14:foregroundMark x1="23818" y1="38627" x2="23818" y2="38627"/>
                        <a14:foregroundMark x1="25818" y1="41569" x2="25818" y2="41569"/>
                        <a14:foregroundMark x1="28364" y1="43137" x2="28364" y2="43137"/>
                        <a14:foregroundMark x1="22727" y1="37451" x2="22727" y2="37451"/>
                        <a14:foregroundMark x1="21455" y1="36471" x2="21455" y2="36471"/>
                        <a14:foregroundMark x1="20727" y1="35882" x2="20727" y2="35882"/>
                        <a14:foregroundMark x1="20364" y1="33922" x2="20364" y2="33922"/>
                        <a14:foregroundMark x1="20364" y1="32549" x2="20364" y2="32549"/>
                        <a14:foregroundMark x1="20364" y1="31569" x2="20364" y2="31569"/>
                        <a14:foregroundMark x1="36182" y1="47843" x2="36182" y2="47843"/>
                        <a14:backgroundMark x1="42545" y1="61373" x2="42545" y2="61373"/>
                        <a14:backgroundMark x1="35636" y1="64510" x2="35636" y2="64510"/>
                        <a14:backgroundMark x1="35273" y1="58824" x2="35273" y2="58824"/>
                        <a14:backgroundMark x1="41091" y1="52353" x2="41091" y2="52353"/>
                        <a14:backgroundMark x1="32545" y1="54510" x2="32545" y2="54510"/>
                        <a14:backgroundMark x1="31455" y1="56471" x2="31455" y2="56471"/>
                        <a14:backgroundMark x1="31636" y1="52353" x2="31636" y2="52353"/>
                        <a14:backgroundMark x1="54909" y1="65098" x2="54909" y2="65098"/>
                        <a14:backgroundMark x1="55455" y1="69804" x2="55455" y2="69804"/>
                        <a14:backgroundMark x1="17091" y1="29804" x2="17091" y2="29804"/>
                        <a14:backgroundMark x1="15455" y1="32549" x2="15455" y2="32549"/>
                        <a14:backgroundMark x1="17273" y1="33922" x2="17273" y2="33922"/>
                        <a14:backgroundMark x1="21636" y1="40392" x2="21636" y2="40392"/>
                        <a14:backgroundMark x1="25091" y1="42745" x2="25091" y2="42745"/>
                        <a14:backgroundMark x1="56727" y1="61569" x2="56727" y2="61569"/>
                        <a14:backgroundMark x1="56000" y1="57647" x2="56000" y2="57647"/>
                        <a14:backgroundMark x1="42182" y1="50196" x2="42182" y2="50196"/>
                      </a14:backgroundRemoval>
                    </a14:imgEffect>
                  </a14:imgLayer>
                </a14:imgProps>
              </a:ext>
              <a:ext uri="{28A0092B-C50C-407E-A947-70E740481C1C}">
                <a14:useLocalDpi xmlns:a14="http://schemas.microsoft.com/office/drawing/2010/main"/>
              </a:ext>
            </a:extLst>
          </a:blip>
          <a:srcRect/>
          <a:stretch>
            <a:fillRect/>
          </a:stretch>
        </p:blipFill>
        <p:spPr bwMode="auto">
          <a:xfrm rot="20911718">
            <a:off x="9842554" y="3314316"/>
            <a:ext cx="1210042" cy="845866"/>
          </a:xfrm>
          <a:prstGeom prst="rect">
            <a:avLst/>
          </a:prstGeom>
          <a:noFill/>
          <a:extLst>
            <a:ext uri="{909E8E84-426E-40DD-AFC4-6F175D3DCCD1}">
              <a14:hiddenFill xmlns:a14="http://schemas.microsoft.com/office/drawing/2010/main">
                <a:solidFill>
                  <a:srgbClr val="FFFFFF"/>
                </a:solidFill>
              </a14:hiddenFill>
            </a:ext>
          </a:extLst>
        </p:spPr>
      </p:pic>
      <p:sp>
        <p:nvSpPr>
          <p:cNvPr id="67" name="Rounded Rectangle 66"/>
          <p:cNvSpPr/>
          <p:nvPr/>
        </p:nvSpPr>
        <p:spPr>
          <a:xfrm>
            <a:off x="10628949" y="708763"/>
            <a:ext cx="1023875" cy="943900"/>
          </a:xfrm>
          <a:prstGeom prst="roundRect">
            <a:avLst/>
          </a:prstGeom>
          <a:solidFill>
            <a:schemeClr val="accent1">
              <a:lumMod val="40000"/>
              <a:lumOff val="60000"/>
            </a:schemeClr>
          </a:solidFill>
          <a:ln w="28575">
            <a:solidFill>
              <a:schemeClr val="tx1">
                <a:lumMod val="95000"/>
                <a:lumOff val="5000"/>
              </a:schemeClr>
            </a:solidFill>
          </a:ln>
          <a:effectLst>
            <a:outerShdw blurRad="635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8" name="Rounded Rectangle 67"/>
          <p:cNvSpPr/>
          <p:nvPr/>
        </p:nvSpPr>
        <p:spPr>
          <a:xfrm>
            <a:off x="10650901" y="1767599"/>
            <a:ext cx="1023875" cy="943900"/>
          </a:xfrm>
          <a:prstGeom prst="roundRect">
            <a:avLst/>
          </a:prstGeom>
          <a:solidFill>
            <a:schemeClr val="accent1">
              <a:lumMod val="40000"/>
              <a:lumOff val="60000"/>
            </a:schemeClr>
          </a:solidFill>
          <a:ln w="28575">
            <a:solidFill>
              <a:schemeClr val="tx1">
                <a:lumMod val="95000"/>
                <a:lumOff val="5000"/>
              </a:schemeClr>
            </a:solidFill>
          </a:ln>
          <a:effectLst>
            <a:outerShdw blurRad="635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9" name="Rounded Rectangle 68"/>
          <p:cNvSpPr/>
          <p:nvPr/>
        </p:nvSpPr>
        <p:spPr>
          <a:xfrm>
            <a:off x="477834" y="3737249"/>
            <a:ext cx="1023875" cy="943900"/>
          </a:xfrm>
          <a:prstGeom prst="roundRect">
            <a:avLst/>
          </a:prstGeom>
          <a:solidFill>
            <a:schemeClr val="accent1">
              <a:lumMod val="40000"/>
              <a:lumOff val="60000"/>
            </a:schemeClr>
          </a:solidFill>
          <a:ln w="28575">
            <a:solidFill>
              <a:schemeClr val="tx1">
                <a:lumMod val="95000"/>
                <a:lumOff val="5000"/>
              </a:schemeClr>
            </a:solidFill>
          </a:ln>
          <a:effectLst>
            <a:outerShdw blurRad="635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70" name="Picture 69" descr="File:Cubiculum Diurnum - Roman House - Augusta Raurica - August 2013-012.JPG"/>
          <p:cNvPicPr/>
          <p:nvPr/>
        </p:nvPicPr>
        <p:blipFill>
          <a:blip r:embed="rId14" cstate="screen">
            <a:extLst>
              <a:ext uri="{28A0092B-C50C-407E-A947-70E740481C1C}">
                <a14:useLocalDpi xmlns:a14="http://schemas.microsoft.com/office/drawing/2010/main"/>
              </a:ext>
            </a:extLst>
          </a:blip>
          <a:srcRect/>
          <a:stretch>
            <a:fillRect/>
          </a:stretch>
        </p:blipFill>
        <p:spPr bwMode="auto">
          <a:xfrm>
            <a:off x="582657" y="3911295"/>
            <a:ext cx="798811" cy="593822"/>
          </a:xfrm>
          <a:prstGeom prst="rect">
            <a:avLst/>
          </a:prstGeom>
          <a:noFill/>
          <a:ln>
            <a:noFill/>
          </a:ln>
        </p:spPr>
      </p:pic>
      <p:pic>
        <p:nvPicPr>
          <p:cNvPr id="71" name="Picture 70" descr="Image result for TREASURE ISLAND"/>
          <p:cNvPicPr/>
          <p:nvPr/>
        </p:nvPicPr>
        <p:blipFill>
          <a:blip r:embed="rId15" cstate="screen">
            <a:extLst>
              <a:ext uri="{28A0092B-C50C-407E-A947-70E740481C1C}">
                <a14:useLocalDpi xmlns:a14="http://schemas.microsoft.com/office/drawing/2010/main"/>
              </a:ext>
            </a:extLst>
          </a:blip>
          <a:srcRect/>
          <a:stretch>
            <a:fillRect/>
          </a:stretch>
        </p:blipFill>
        <p:spPr bwMode="auto">
          <a:xfrm>
            <a:off x="10840932" y="1859384"/>
            <a:ext cx="599908" cy="734192"/>
          </a:xfrm>
          <a:prstGeom prst="rect">
            <a:avLst/>
          </a:prstGeom>
          <a:noFill/>
          <a:ln>
            <a:noFill/>
          </a:ln>
        </p:spPr>
      </p:pic>
      <p:sp>
        <p:nvSpPr>
          <p:cNvPr id="73" name="Rounded Rectangle 72"/>
          <p:cNvSpPr/>
          <p:nvPr/>
        </p:nvSpPr>
        <p:spPr>
          <a:xfrm>
            <a:off x="470126" y="2643291"/>
            <a:ext cx="1023875" cy="943900"/>
          </a:xfrm>
          <a:prstGeom prst="roundRect">
            <a:avLst/>
          </a:prstGeom>
          <a:solidFill>
            <a:schemeClr val="accent1">
              <a:lumMod val="40000"/>
              <a:lumOff val="60000"/>
            </a:schemeClr>
          </a:solidFill>
          <a:ln w="28575">
            <a:solidFill>
              <a:schemeClr val="tx1">
                <a:lumMod val="95000"/>
                <a:lumOff val="5000"/>
              </a:schemeClr>
            </a:solidFill>
          </a:ln>
          <a:effectLst>
            <a:outerShdw blurRad="635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8" name="Rounded Rectangular Callout 37"/>
          <p:cNvSpPr/>
          <p:nvPr/>
        </p:nvSpPr>
        <p:spPr>
          <a:xfrm rot="16200000">
            <a:off x="836782" y="3115112"/>
            <a:ext cx="3776577" cy="2318327"/>
          </a:xfrm>
          <a:prstGeom prst="wedgeRoundRectCallout">
            <a:avLst>
              <a:gd name="adj1" fmla="val 24174"/>
              <a:gd name="adj2" fmla="val 67604"/>
              <a:gd name="adj3" fmla="val 16667"/>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NZ" dirty="0">
              <a:solidFill>
                <a:schemeClr val="tx1"/>
              </a:solidFill>
            </a:endParaRPr>
          </a:p>
        </p:txBody>
      </p:sp>
      <p:sp>
        <p:nvSpPr>
          <p:cNvPr id="40" name="Text Box 2"/>
          <p:cNvSpPr txBox="1">
            <a:spLocks noChangeArrowheads="1"/>
          </p:cNvSpPr>
          <p:nvPr/>
        </p:nvSpPr>
        <p:spPr bwMode="auto">
          <a:xfrm>
            <a:off x="1691295" y="2523910"/>
            <a:ext cx="2116855" cy="1601291"/>
          </a:xfrm>
          <a:prstGeom prst="rect">
            <a:avLst/>
          </a:prstGeom>
          <a:solidFill>
            <a:srgbClr val="FFFFCC"/>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NZ" sz="1800" dirty="0">
                <a:effectLst/>
                <a:latin typeface="Garamond" panose="02020404030301010803" pitchFamily="18" charset="0"/>
                <a:ea typeface="Calibri" panose="020F0502020204030204" pitchFamily="34" charset="0"/>
                <a:cs typeface="Times New Roman" panose="02020603050405020304" pitchFamily="18" charset="0"/>
              </a:rPr>
              <a:t> “I have to share </a:t>
            </a:r>
            <a:r>
              <a:rPr lang="en-NZ" dirty="0">
                <a:latin typeface="Garamond" panose="02020404030301010803" pitchFamily="18" charset="0"/>
                <a:ea typeface="Calibri" panose="020F0502020204030204" pitchFamily="34" charset="0"/>
                <a:cs typeface="Times New Roman" panose="02020603050405020304" pitchFamily="18" charset="0"/>
              </a:rPr>
              <a:t>a</a:t>
            </a:r>
            <a:r>
              <a:rPr lang="en-NZ" sz="1800" dirty="0">
                <a:effectLst/>
                <a:latin typeface="Garamond" panose="02020404030301010803" pitchFamily="18" charset="0"/>
                <a:ea typeface="Calibri" panose="020F0502020204030204" pitchFamily="34" charset="0"/>
                <a:cs typeface="Times New Roman" panose="02020603050405020304" pitchFamily="18" charset="0"/>
              </a:rPr>
              <a:t> small </a:t>
            </a:r>
            <a:r>
              <a:rPr lang="en-NZ" sz="1800" b="1" i="1" dirty="0">
                <a:effectLst/>
                <a:latin typeface="Garamond" panose="02020404030301010803" pitchFamily="18" charset="0"/>
                <a:ea typeface="Calibri" panose="020F0502020204030204" pitchFamily="34" charset="0"/>
                <a:cs typeface="Times New Roman" panose="02020603050405020304" pitchFamily="18" charset="0"/>
              </a:rPr>
              <a:t>cubicula</a:t>
            </a:r>
            <a:r>
              <a:rPr lang="en-NZ" sz="1800" dirty="0">
                <a:effectLst/>
                <a:latin typeface="Garamond" panose="02020404030301010803" pitchFamily="18" charset="0"/>
                <a:ea typeface="Calibri" panose="020F0502020204030204" pitchFamily="34" charset="0"/>
                <a:cs typeface="Times New Roman" panose="02020603050405020304" pitchFamily="18" charset="0"/>
              </a:rPr>
              <a:t> with my sister. </a:t>
            </a:r>
            <a:r>
              <a:rPr lang="en-NZ" dirty="0">
                <a:latin typeface="Garamond" panose="02020404030301010803" pitchFamily="18" charset="0"/>
                <a:ea typeface="Calibri" panose="020F0502020204030204" pitchFamily="34" charset="0"/>
                <a:cs typeface="Times New Roman" panose="02020603050405020304" pitchFamily="18" charset="0"/>
              </a:rPr>
              <a:t>This room is at the back of the house because it’s quiet.</a:t>
            </a:r>
            <a:r>
              <a:rPr lang="en-NZ" sz="1800" dirty="0">
                <a:effectLst/>
                <a:latin typeface="Garamond" panose="02020404030301010803" pitchFamily="18" charset="0"/>
                <a:ea typeface="Calibri" panose="020F0502020204030204" pitchFamily="34" charset="0"/>
                <a:cs typeface="Times New Roman" panose="02020603050405020304" pitchFamily="18" charset="0"/>
              </a:rPr>
              <a:t> I don’t share a room with my parents like some children. My bed looks like a couch and has a feather mattress. ” </a:t>
            </a:r>
            <a:endParaRPr lang="en-NZ"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8" name="Picture 77" descr="Lamp; 2009.111.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10840932" y="834603"/>
            <a:ext cx="599908" cy="712045"/>
          </a:xfrm>
          <a:prstGeom prst="rect">
            <a:avLst/>
          </a:prstGeom>
          <a:noFill/>
          <a:ln>
            <a:noFill/>
          </a:ln>
        </p:spPr>
      </p:pic>
      <p:sp>
        <p:nvSpPr>
          <p:cNvPr id="3" name="Slide Number Placeholder 2"/>
          <p:cNvSpPr>
            <a:spLocks noGrp="1"/>
          </p:cNvSpPr>
          <p:nvPr>
            <p:ph type="sldNum" sz="quarter" idx="12"/>
          </p:nvPr>
        </p:nvSpPr>
        <p:spPr/>
        <p:txBody>
          <a:bodyPr/>
          <a:lstStyle/>
          <a:p>
            <a:fld id="{C1097B42-56FF-46F1-8136-BF84470CEBEA}" type="slidenum">
              <a:rPr lang="en-NZ" smtClean="0"/>
              <a:t>30</a:t>
            </a:fld>
            <a:endParaRPr lang="en-NZ"/>
          </a:p>
        </p:txBody>
      </p:sp>
      <p:pic>
        <p:nvPicPr>
          <p:cNvPr id="41" name="Picture 40"/>
          <p:cNvPicPr/>
          <p:nvPr/>
        </p:nvPicPr>
        <p:blipFill>
          <a:blip r:embed="rId17" cstate="screen">
            <a:extLst>
              <a:ext uri="{BEBA8EAE-BF5A-486C-A8C5-ECC9F3942E4B}">
                <a14:imgProps xmlns:a14="http://schemas.microsoft.com/office/drawing/2010/main">
                  <a14:imgLayer r:embed="rId18">
                    <a14:imgEffect>
                      <a14:backgroundRemoval t="9091" b="100000" l="9898" r="96246"/>
                    </a14:imgEffect>
                  </a14:imgLayer>
                </a14:imgProps>
              </a:ext>
              <a:ext uri="{28A0092B-C50C-407E-A947-70E740481C1C}">
                <a14:useLocalDpi xmlns:a14="http://schemas.microsoft.com/office/drawing/2010/main"/>
              </a:ext>
            </a:extLst>
          </a:blip>
          <a:stretch>
            <a:fillRect/>
          </a:stretch>
        </p:blipFill>
        <p:spPr>
          <a:xfrm>
            <a:off x="320268" y="2728589"/>
            <a:ext cx="1219200" cy="733425"/>
          </a:xfrm>
          <a:prstGeom prst="rect">
            <a:avLst/>
          </a:prstGeom>
          <a:ln w="88900" cap="sq" cmpd="thickThin">
            <a:noFill/>
            <a:prstDash val="solid"/>
            <a:miter lim="800000"/>
          </a:ln>
          <a:effectLst>
            <a:innerShdw blurRad="76200">
              <a:srgbClr val="000000"/>
            </a:innerShdw>
          </a:effectLst>
        </p:spPr>
      </p:pic>
      <p:pic>
        <p:nvPicPr>
          <p:cNvPr id="5" name="Picture 4">
            <a:extLst>
              <a:ext uri="{FF2B5EF4-FFF2-40B4-BE49-F238E27FC236}">
                <a16:creationId xmlns:a16="http://schemas.microsoft.com/office/drawing/2014/main" id="{16B82A68-70FD-6342-A1E8-8EC6FA1AEBC1}"/>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3333000" y="2126412"/>
            <a:ext cx="2983887" cy="4482835"/>
          </a:xfrm>
          <a:prstGeom prst="rect">
            <a:avLst/>
          </a:prstGeom>
        </p:spPr>
      </p:pic>
      <p:pic>
        <p:nvPicPr>
          <p:cNvPr id="7" name="Picture 6">
            <a:extLst>
              <a:ext uri="{FF2B5EF4-FFF2-40B4-BE49-F238E27FC236}">
                <a16:creationId xmlns:a16="http://schemas.microsoft.com/office/drawing/2014/main" id="{48104ED7-26D6-264D-BAC4-AAB9AFD7A936}"/>
              </a:ext>
            </a:extLst>
          </p:cNvPr>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rot="233783">
            <a:off x="6254073" y="2342475"/>
            <a:ext cx="1697495" cy="1572905"/>
          </a:xfrm>
          <a:prstGeom prst="rect">
            <a:avLst/>
          </a:prstGeom>
        </p:spPr>
      </p:pic>
    </p:spTree>
    <p:extLst>
      <p:ext uri="{BB962C8B-B14F-4D97-AF65-F5344CB8AC3E}">
        <p14:creationId xmlns:p14="http://schemas.microsoft.com/office/powerpoint/2010/main" val="2259225074"/>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66007" y="232757"/>
            <a:ext cx="11671069" cy="6458988"/>
          </a:xfrm>
          <a:prstGeom prst="roundRect">
            <a:avLst/>
          </a:prstGeom>
          <a:solidFill>
            <a:schemeClr val="accent1">
              <a:lumMod val="40000"/>
              <a:lumOff val="60000"/>
            </a:schemeClr>
          </a:solidFill>
          <a:ln w="28575">
            <a:solidFill>
              <a:schemeClr val="tx1">
                <a:lumMod val="95000"/>
                <a:lumOff val="5000"/>
              </a:schemeClr>
            </a:solidFill>
          </a:ln>
          <a:effectLst>
            <a:outerShdw blurRad="63500" dist="101600" dir="10800000" algn="r" rotWithShape="0">
              <a:prstClr val="black">
                <a:alpha val="40000"/>
              </a:prstClr>
            </a:outerShdw>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5" name="Picture 2" descr="File:Cubiculum Diurnum - Roman House - Augusta Raurica - August 2013-012.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38348" y="739831"/>
            <a:ext cx="4463935" cy="335973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24996" y="739831"/>
            <a:ext cx="4339935" cy="3359730"/>
          </a:xfrm>
          <a:prstGeom prst="rect">
            <a:avLst/>
          </a:prstGeom>
          <a:ln w="88900" cap="sq" cmpd="thickThin">
            <a:solidFill>
              <a:srgbClr val="000000"/>
            </a:solidFill>
            <a:prstDash val="solid"/>
            <a:miter lim="800000"/>
          </a:ln>
          <a:effectLst>
            <a:innerShdw blurRad="76200">
              <a:srgbClr val="000000"/>
            </a:innerShdw>
          </a:effectLst>
        </p:spPr>
      </p:pic>
      <p:sp>
        <p:nvSpPr>
          <p:cNvPr id="7" name="Rounded Rectangle 6"/>
          <p:cNvSpPr/>
          <p:nvPr/>
        </p:nvSpPr>
        <p:spPr>
          <a:xfrm>
            <a:off x="1138842" y="4325024"/>
            <a:ext cx="4862946" cy="2031325"/>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NZ" dirty="0">
              <a:solidFill>
                <a:schemeClr val="tx1"/>
              </a:solidFill>
              <a:latin typeface="Garamond" panose="02020404030301010803" pitchFamily="18" charset="0"/>
            </a:endParaRPr>
          </a:p>
        </p:txBody>
      </p:sp>
      <p:sp>
        <p:nvSpPr>
          <p:cNvPr id="8" name="Rounded Rectangle 7"/>
          <p:cNvSpPr/>
          <p:nvPr/>
        </p:nvSpPr>
        <p:spPr>
          <a:xfrm>
            <a:off x="6444987" y="4325025"/>
            <a:ext cx="4937760" cy="2062613"/>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NZ" dirty="0">
              <a:solidFill>
                <a:schemeClr val="tx1"/>
              </a:solidFill>
              <a:latin typeface="Garamond" panose="02020404030301010803" pitchFamily="18" charset="0"/>
            </a:endParaRPr>
          </a:p>
        </p:txBody>
      </p:sp>
      <p:sp>
        <p:nvSpPr>
          <p:cNvPr id="4" name="Slide Number Placeholder 3"/>
          <p:cNvSpPr>
            <a:spLocks noGrp="1"/>
          </p:cNvSpPr>
          <p:nvPr>
            <p:ph type="sldNum" sz="quarter" idx="12"/>
          </p:nvPr>
        </p:nvSpPr>
        <p:spPr/>
        <p:txBody>
          <a:bodyPr/>
          <a:lstStyle/>
          <a:p>
            <a:fld id="{C1097B42-56FF-46F1-8136-BF84470CEBEA}" type="slidenum">
              <a:rPr lang="en-NZ" smtClean="0"/>
              <a:t>31</a:t>
            </a:fld>
            <a:endParaRPr lang="en-NZ"/>
          </a:p>
        </p:txBody>
      </p:sp>
      <p:sp>
        <p:nvSpPr>
          <p:cNvPr id="10" name="TextBox 9"/>
          <p:cNvSpPr txBox="1"/>
          <p:nvPr/>
        </p:nvSpPr>
        <p:spPr>
          <a:xfrm>
            <a:off x="1285397" y="4367267"/>
            <a:ext cx="4491874" cy="2000548"/>
          </a:xfrm>
          <a:prstGeom prst="rect">
            <a:avLst/>
          </a:prstGeom>
          <a:noFill/>
        </p:spPr>
        <p:txBody>
          <a:bodyPr wrap="square" rtlCol="0">
            <a:spAutoFit/>
          </a:bodyPr>
          <a:lstStyle/>
          <a:p>
            <a:r>
              <a:rPr lang="en-NZ" dirty="0">
                <a:latin typeface="Garamond" panose="02020404030301010803" pitchFamily="18" charset="0"/>
              </a:rPr>
              <a:t>A small bedroom in a Roman </a:t>
            </a:r>
            <a:r>
              <a:rPr lang="en-NZ" b="1" i="1" dirty="0">
                <a:latin typeface="Garamond" panose="02020404030301010803" pitchFamily="18" charset="0"/>
              </a:rPr>
              <a:t>domus</a:t>
            </a:r>
            <a:r>
              <a:rPr lang="en-NZ" dirty="0">
                <a:latin typeface="Garamond" panose="02020404030301010803" pitchFamily="18" charset="0"/>
              </a:rPr>
              <a:t> usually opened on to an </a:t>
            </a:r>
            <a:r>
              <a:rPr lang="en-NZ" b="1" i="1" dirty="0">
                <a:latin typeface="Garamond" panose="02020404030301010803" pitchFamily="18" charset="0"/>
              </a:rPr>
              <a:t>atrium. </a:t>
            </a:r>
            <a:r>
              <a:rPr lang="en-NZ" dirty="0">
                <a:latin typeface="Garamond" panose="02020404030301010803" pitchFamily="18" charset="0"/>
              </a:rPr>
              <a:t>The room could have been used for different purposes. There is no evidence of children’s bedrooms in Roman houses.  </a:t>
            </a:r>
          </a:p>
          <a:p>
            <a:endParaRPr lang="en-NZ" sz="1600" dirty="0">
              <a:latin typeface="Garamond" panose="02020404030301010803" pitchFamily="18" charset="0"/>
            </a:endParaRPr>
          </a:p>
          <a:p>
            <a:r>
              <a:rPr lang="en-NZ" sz="1600" b="1" dirty="0">
                <a:latin typeface="Garamond" panose="02020404030301010803" pitchFamily="18" charset="0"/>
              </a:rPr>
              <a:t>Cubicula</a:t>
            </a:r>
            <a:r>
              <a:rPr lang="en-NZ" sz="1600" dirty="0">
                <a:latin typeface="Garamond" panose="02020404030301010803" pitchFamily="18" charset="0"/>
              </a:rPr>
              <a:t> (Replica). </a:t>
            </a:r>
            <a:r>
              <a:rPr lang="en-NZ" sz="1600" b="1" dirty="0">
                <a:latin typeface="Garamond" panose="02020404030301010803" pitchFamily="18" charset="0"/>
              </a:rPr>
              <a:t>Wikimedia Commons</a:t>
            </a:r>
            <a:r>
              <a:rPr lang="en-NZ" sz="1600" dirty="0">
                <a:latin typeface="Garamond" panose="02020404030301010803" pitchFamily="18" charset="0"/>
              </a:rPr>
              <a:t>.</a:t>
            </a:r>
          </a:p>
        </p:txBody>
      </p:sp>
      <p:sp>
        <p:nvSpPr>
          <p:cNvPr id="9" name="TextBox 8"/>
          <p:cNvSpPr txBox="1"/>
          <p:nvPr/>
        </p:nvSpPr>
        <p:spPr>
          <a:xfrm>
            <a:off x="6627853" y="4385185"/>
            <a:ext cx="4606407" cy="1938992"/>
          </a:xfrm>
          <a:prstGeom prst="rect">
            <a:avLst/>
          </a:prstGeom>
          <a:noFill/>
        </p:spPr>
        <p:txBody>
          <a:bodyPr wrap="square" rtlCol="0">
            <a:spAutoFit/>
          </a:bodyPr>
          <a:lstStyle/>
          <a:p>
            <a:r>
              <a:rPr lang="en-NZ" dirty="0">
                <a:latin typeface="Garamond" panose="02020404030301010803" pitchFamily="18" charset="0"/>
              </a:rPr>
              <a:t>A circular oil lamp with a large filling hole and a ring handle, decorated with two wreathes. In ancient Rome, clay lamps were filled with fish or olive oil and were used to provide light.</a:t>
            </a:r>
          </a:p>
          <a:p>
            <a:endParaRPr lang="en-NZ" sz="1600" b="1" dirty="0">
              <a:latin typeface="Garamond" panose="02020404030301010803" pitchFamily="18" charset="0"/>
            </a:endParaRPr>
          </a:p>
          <a:p>
            <a:r>
              <a:rPr lang="en-NZ" sz="1600" b="1" dirty="0">
                <a:latin typeface="Garamond" panose="02020404030301010803" pitchFamily="18" charset="0"/>
              </a:rPr>
              <a:t>Roman Lamp </a:t>
            </a:r>
            <a:r>
              <a:rPr lang="en-NZ" sz="1600" dirty="0">
                <a:latin typeface="Garamond" panose="02020404030301010803" pitchFamily="18" charset="0"/>
              </a:rPr>
              <a:t>(JLMC 191.04). 1st century CE. </a:t>
            </a:r>
            <a:r>
              <a:rPr lang="en-NZ" sz="1600" b="1" dirty="0">
                <a:latin typeface="Garamond" panose="02020404030301010803" pitchFamily="18" charset="0"/>
              </a:rPr>
              <a:t>UC James </a:t>
            </a:r>
            <a:r>
              <a:rPr lang="en-NZ" sz="1600" b="1" dirty="0" err="1">
                <a:latin typeface="Garamond" panose="02020404030301010803" pitchFamily="18" charset="0"/>
              </a:rPr>
              <a:t>Logie</a:t>
            </a:r>
            <a:r>
              <a:rPr lang="en-NZ" sz="1600" b="1" dirty="0">
                <a:latin typeface="Garamond" panose="02020404030301010803" pitchFamily="18" charset="0"/>
              </a:rPr>
              <a:t> Memorial Collection</a:t>
            </a:r>
            <a:r>
              <a:rPr lang="en-NZ" sz="1600" dirty="0">
                <a:latin typeface="Garamond" panose="02020404030301010803" pitchFamily="18" charset="0"/>
              </a:rPr>
              <a:t>. </a:t>
            </a:r>
          </a:p>
        </p:txBody>
      </p:sp>
    </p:spTree>
    <p:extLst>
      <p:ext uri="{BB962C8B-B14F-4D97-AF65-F5344CB8AC3E}">
        <p14:creationId xmlns:p14="http://schemas.microsoft.com/office/powerpoint/2010/main" val="3939176913"/>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66007" y="232757"/>
            <a:ext cx="11671069" cy="6458988"/>
          </a:xfrm>
          <a:prstGeom prst="roundRect">
            <a:avLst/>
          </a:prstGeom>
          <a:solidFill>
            <a:schemeClr val="accent1">
              <a:lumMod val="40000"/>
              <a:lumOff val="60000"/>
            </a:schemeClr>
          </a:solidFill>
          <a:ln w="28575">
            <a:solidFill>
              <a:schemeClr val="tx1">
                <a:lumMod val="95000"/>
                <a:lumOff val="5000"/>
              </a:schemeClr>
            </a:solidFill>
          </a:ln>
          <a:effectLst>
            <a:outerShdw blurRad="63500" dist="101600" dir="10800000" algn="r" rotWithShape="0">
              <a:prstClr val="black">
                <a:alpha val="40000"/>
              </a:prstClr>
            </a:outerShdw>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5" name="Picture 4" descr="Image result for treasure island 191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67302" y="575326"/>
            <a:ext cx="3167149" cy="4027154"/>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7" name="Picture 6" descr="Lamp; 2009.111.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47529" y="575326"/>
            <a:ext cx="3211830" cy="4221118"/>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862050" y="5037512"/>
            <a:ext cx="3707477" cy="1534911"/>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NZ" dirty="0">
              <a:solidFill>
                <a:schemeClr val="tx1"/>
              </a:solidFill>
              <a:latin typeface="Garamond" panose="02020404030301010803" pitchFamily="18" charset="0"/>
            </a:endParaRPr>
          </a:p>
        </p:txBody>
      </p:sp>
      <p:sp>
        <p:nvSpPr>
          <p:cNvPr id="9" name="Rounded Rectangle 8"/>
          <p:cNvSpPr/>
          <p:nvPr/>
        </p:nvSpPr>
        <p:spPr>
          <a:xfrm>
            <a:off x="6197137" y="4796445"/>
            <a:ext cx="3707477" cy="1775978"/>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NZ" dirty="0">
              <a:solidFill>
                <a:schemeClr val="tx1"/>
              </a:solidFill>
              <a:latin typeface="Garamond" panose="02020404030301010803" pitchFamily="18" charset="0"/>
            </a:endParaRPr>
          </a:p>
        </p:txBody>
      </p:sp>
      <p:sp>
        <p:nvSpPr>
          <p:cNvPr id="4" name="Slide Number Placeholder 3"/>
          <p:cNvSpPr>
            <a:spLocks noGrp="1"/>
          </p:cNvSpPr>
          <p:nvPr>
            <p:ph type="sldNum" sz="quarter" idx="12"/>
          </p:nvPr>
        </p:nvSpPr>
        <p:spPr/>
        <p:txBody>
          <a:bodyPr/>
          <a:lstStyle/>
          <a:p>
            <a:fld id="{C1097B42-56FF-46F1-8136-BF84470CEBEA}" type="slidenum">
              <a:rPr lang="en-NZ" smtClean="0"/>
              <a:t>32</a:t>
            </a:fld>
            <a:endParaRPr lang="en-NZ"/>
          </a:p>
        </p:txBody>
      </p:sp>
      <p:sp>
        <p:nvSpPr>
          <p:cNvPr id="10" name="TextBox 9"/>
          <p:cNvSpPr txBox="1"/>
          <p:nvPr/>
        </p:nvSpPr>
        <p:spPr>
          <a:xfrm>
            <a:off x="1910178" y="5091642"/>
            <a:ext cx="3707477" cy="1415772"/>
          </a:xfrm>
          <a:prstGeom prst="rect">
            <a:avLst/>
          </a:prstGeom>
          <a:noFill/>
        </p:spPr>
        <p:txBody>
          <a:bodyPr wrap="square" rtlCol="0">
            <a:spAutoFit/>
          </a:bodyPr>
          <a:lstStyle/>
          <a:p>
            <a:r>
              <a:rPr lang="en-NZ" dirty="0">
                <a:latin typeface="Garamond" panose="02020404030301010803" pitchFamily="18" charset="0"/>
              </a:rPr>
              <a:t>Medium sized copper lamp. Oil lamps were used as an alternative to candles before electric lighting. </a:t>
            </a:r>
          </a:p>
          <a:p>
            <a:r>
              <a:rPr lang="en-NZ" sz="1600" b="1" dirty="0">
                <a:latin typeface="Garamond" panose="02020404030301010803" pitchFamily="18" charset="0"/>
              </a:rPr>
              <a:t>Lamp</a:t>
            </a:r>
            <a:r>
              <a:rPr lang="en-NZ" sz="1600" dirty="0">
                <a:latin typeface="Garamond" panose="02020404030301010803" pitchFamily="18" charset="0"/>
              </a:rPr>
              <a:t> (2009.111.1) 1900. </a:t>
            </a:r>
            <a:r>
              <a:rPr lang="en-NZ" sz="1600" b="1" dirty="0">
                <a:latin typeface="Garamond" panose="02020404030301010803" pitchFamily="18" charset="0"/>
              </a:rPr>
              <a:t>Howick Historical Village</a:t>
            </a:r>
            <a:r>
              <a:rPr lang="en-NZ" sz="1600" dirty="0">
                <a:latin typeface="Garamond" panose="02020404030301010803" pitchFamily="18" charset="0"/>
              </a:rPr>
              <a:t>. </a:t>
            </a:r>
            <a:endParaRPr lang="en-NZ" dirty="0">
              <a:latin typeface="Garamond" panose="02020404030301010803" pitchFamily="18" charset="0"/>
            </a:endParaRPr>
          </a:p>
        </p:txBody>
      </p:sp>
      <p:sp>
        <p:nvSpPr>
          <p:cNvPr id="11" name="TextBox 10"/>
          <p:cNvSpPr txBox="1"/>
          <p:nvPr/>
        </p:nvSpPr>
        <p:spPr>
          <a:xfrm>
            <a:off x="6226595" y="4832962"/>
            <a:ext cx="3707477" cy="1692771"/>
          </a:xfrm>
          <a:prstGeom prst="rect">
            <a:avLst/>
          </a:prstGeom>
          <a:noFill/>
        </p:spPr>
        <p:txBody>
          <a:bodyPr wrap="square" rtlCol="0">
            <a:spAutoFit/>
          </a:bodyPr>
          <a:lstStyle/>
          <a:p>
            <a:r>
              <a:rPr lang="en-NZ" dirty="0">
                <a:latin typeface="Garamond" panose="02020404030301010803" pitchFamily="18" charset="0"/>
              </a:rPr>
              <a:t>Written in 1881, </a:t>
            </a:r>
            <a:r>
              <a:rPr lang="en-NZ" i="1" dirty="0">
                <a:latin typeface="Garamond" panose="02020404030301010803" pitchFamily="18" charset="0"/>
              </a:rPr>
              <a:t>Treasure Island </a:t>
            </a:r>
            <a:r>
              <a:rPr lang="en-NZ" dirty="0">
                <a:latin typeface="Garamond" panose="02020404030301010803" pitchFamily="18" charset="0"/>
              </a:rPr>
              <a:t>told of the adventures of Jim Hawkins and his search for the buried treasure of an evil pirate.   </a:t>
            </a:r>
          </a:p>
          <a:p>
            <a:r>
              <a:rPr lang="en-NZ" sz="1600" b="1" dirty="0">
                <a:latin typeface="Garamond" panose="02020404030301010803" pitchFamily="18" charset="0"/>
              </a:rPr>
              <a:t>Treasure Island </a:t>
            </a:r>
            <a:r>
              <a:rPr lang="en-NZ" sz="1600" dirty="0">
                <a:latin typeface="Garamond" panose="02020404030301010803" pitchFamily="18" charset="0"/>
              </a:rPr>
              <a:t>(OCLC: 361881), RL Stevenson, 1911. </a:t>
            </a:r>
            <a:r>
              <a:rPr lang="en-NZ" sz="1600" b="1" dirty="0">
                <a:latin typeface="Garamond" panose="02020404030301010803" pitchFamily="18" charset="0"/>
              </a:rPr>
              <a:t>Wikimedia Commons</a:t>
            </a:r>
            <a:r>
              <a:rPr lang="en-NZ" sz="1600" dirty="0">
                <a:latin typeface="Garamond" panose="02020404030301010803" pitchFamily="18" charset="0"/>
              </a:rPr>
              <a:t>. </a:t>
            </a:r>
          </a:p>
        </p:txBody>
      </p:sp>
    </p:spTree>
    <p:extLst>
      <p:ext uri="{BB962C8B-B14F-4D97-AF65-F5344CB8AC3E}">
        <p14:creationId xmlns:p14="http://schemas.microsoft.com/office/powerpoint/2010/main" val="1064158491"/>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 result for clouds sunny day sky"/>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9679" y="370561"/>
            <a:ext cx="11687190" cy="623053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6" descr="Image result for ancient roman window"/>
          <p:cNvPicPr>
            <a:picLocks noChangeAspect="1" noChangeArrowheads="1"/>
          </p:cNvPicPr>
          <p:nvPr/>
        </p:nvPicPr>
        <p:blipFill rotWithShape="1">
          <a:blip r:embed="rId3" cstate="screen">
            <a:duotone>
              <a:prstClr val="black"/>
              <a:srgbClr val="D9C3A5">
                <a:tint val="50000"/>
                <a:satMod val="180000"/>
              </a:srgbClr>
            </a:duotone>
            <a:extLst>
              <a:ext uri="{28A0092B-C50C-407E-A947-70E740481C1C}">
                <a14:useLocalDpi xmlns:a14="http://schemas.microsoft.com/office/drawing/2010/main"/>
              </a:ext>
            </a:extLst>
          </a:blip>
          <a:srcRect l="-42214" b="-1225"/>
          <a:stretch/>
        </p:blipFill>
        <p:spPr bwMode="auto">
          <a:xfrm>
            <a:off x="-2316939" y="457394"/>
            <a:ext cx="8627153" cy="6213361"/>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199505" y="241069"/>
            <a:ext cx="11820699" cy="642573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5" name="Picture 4" descr="Related image"/>
          <p:cNvPicPr>
            <a:picLocks noChangeAspect="1" noChangeArrowheads="1"/>
          </p:cNvPicPr>
          <p:nvPr/>
        </p:nvPicPr>
        <p:blipFill>
          <a:blip r:embed="rId4">
            <a:grayscl/>
            <a:extLst>
              <a:ext uri="{BEBA8EAE-BF5A-486C-A8C5-ECC9F3942E4B}">
                <a14:imgProps xmlns:a14="http://schemas.microsoft.com/office/drawing/2010/main">
                  <a14:imgLayer r:embed="rId5">
                    <a14:imgEffect>
                      <a14:backgroundRemoval t="0" b="100000" l="0" r="98942">
                        <a14:foregroundMark x1="3527" y1="21400" x2="3527" y2="21400"/>
                        <a14:foregroundMark x1="2469" y1="34200" x2="2469" y2="34200"/>
                        <a14:foregroundMark x1="4586" y1="39600" x2="4586" y2="39600"/>
                        <a14:foregroundMark x1="5115" y1="47000" x2="5115" y2="49400"/>
                        <a14:foregroundMark x1="5291" y1="58600" x2="5291" y2="59600"/>
                        <a14:foregroundMark x1="4586" y1="15000" x2="4586" y2="15000"/>
                        <a14:foregroundMark x1="4586" y1="6600" x2="4586" y2="6600"/>
                        <a14:foregroundMark x1="5115" y1="2200" x2="5115" y2="2200"/>
                        <a14:foregroundMark x1="8642" y1="2000" x2="8642" y2="2000"/>
                        <a14:foregroundMark x1="23280" y1="3600" x2="23280" y2="3600"/>
                        <a14:foregroundMark x1="29806" y1="3200" x2="29806" y2="3200"/>
                        <a14:foregroundMark x1="41623" y1="2600" x2="41623" y2="2600"/>
                        <a14:foregroundMark x1="55732" y1="2200" x2="55732" y2="2200"/>
                        <a14:foregroundMark x1="65256" y1="2000" x2="65256" y2="2000"/>
                        <a14:foregroundMark x1="77249" y1="2200" x2="77249" y2="2200"/>
                        <a14:foregroundMark x1="91711" y1="3800" x2="91711" y2="3800"/>
                        <a14:foregroundMark x1="95591" y1="3800" x2="95591" y2="3800"/>
                        <a14:foregroundMark x1="96825" y1="6200" x2="97002" y2="7000"/>
                        <a14:foregroundMark x1="97707" y1="30200" x2="97707" y2="30200"/>
                        <a14:foregroundMark x1="97002" y1="61000" x2="97002" y2="61000"/>
                        <a14:foregroundMark x1="93298" y1="73000" x2="93298" y2="73000"/>
                        <a14:foregroundMark x1="91005" y1="83600" x2="91005" y2="83600"/>
                        <a14:foregroundMark x1="86067" y1="90600" x2="86067" y2="90600"/>
                        <a14:foregroundMark x1="76896" y1="93600" x2="76896" y2="93600"/>
                        <a14:foregroundMark x1="80776" y1="89800" x2="80776" y2="89800"/>
                        <a14:foregroundMark x1="82716" y1="84800" x2="82716" y2="84800"/>
                        <a14:foregroundMark x1="87654" y1="78600" x2="88360" y2="78200"/>
                        <a14:foregroundMark x1="91711" y1="83400" x2="95944" y2="89400"/>
                        <a14:foregroundMark x1="97002" y1="92000" x2="97002" y2="93000"/>
                        <a14:foregroundMark x1="91887" y1="96000" x2="91887" y2="96000"/>
                        <a14:foregroundMark x1="86243" y1="96600" x2="86243" y2="96600"/>
                        <a14:foregroundMark x1="73545" y1="96600" x2="73545" y2="96600"/>
                        <a14:foregroundMark x1="62963" y1="98000" x2="62963" y2="98000"/>
                        <a14:foregroundMark x1="71605" y1="98200" x2="74780" y2="98000"/>
                        <a14:foregroundMark x1="77954" y1="97800" x2="79718" y2="97200"/>
                        <a14:foregroundMark x1="97354" y1="46200" x2="97354" y2="46200"/>
                        <a14:foregroundMark x1="98060" y1="56400" x2="98060" y2="56400"/>
                        <a14:foregroundMark x1="5996" y1="59800" x2="5996" y2="59800"/>
                        <a14:foregroundMark x1="4409" y1="24200" x2="4409" y2="24200"/>
                        <a14:foregroundMark x1="4586" y1="9800" x2="4586" y2="9800"/>
                        <a14:foregroundMark x1="8818" y1="3400" x2="10582" y2="3200"/>
                        <a14:foregroundMark x1="19929" y1="3200" x2="19929" y2="3200"/>
                        <a14:foregroundMark x1="96825" y1="39600" x2="96825" y2="39600"/>
                        <a14:foregroundMark x1="4586" y1="63200" x2="4586" y2="63200"/>
                        <a14:foregroundMark x1="4409" y1="66400" x2="4409" y2="66400"/>
                        <a14:foregroundMark x1="2998" y1="61000" x2="2998" y2="61000"/>
                        <a14:foregroundMark x1="2998" y1="56400" x2="2998" y2="56400"/>
                        <a14:foregroundMark x1="7760" y1="53200" x2="7760" y2="53200"/>
                      </a14:backgroundRemoval>
                    </a14:imgEffect>
                  </a14:imgLayer>
                </a14:imgProps>
              </a:ext>
              <a:ext uri="{28A0092B-C50C-407E-A947-70E740481C1C}">
                <a14:useLocalDpi xmlns:a14="http://schemas.microsoft.com/office/drawing/2010/main"/>
              </a:ext>
            </a:extLst>
          </a:blip>
          <a:srcRect/>
          <a:stretch>
            <a:fillRect/>
          </a:stretch>
        </p:blipFill>
        <p:spPr bwMode="auto">
          <a:xfrm>
            <a:off x="6086134" y="464868"/>
            <a:ext cx="5771546" cy="6074044"/>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522110" y="6309156"/>
            <a:ext cx="2743200" cy="365125"/>
          </a:xfrm>
        </p:spPr>
        <p:txBody>
          <a:bodyPr/>
          <a:lstStyle/>
          <a:p>
            <a:fld id="{C1097B42-56FF-46F1-8136-BF84470CEBEA}" type="slidenum">
              <a:rPr lang="en-NZ" smtClean="0"/>
              <a:t>33</a:t>
            </a:fld>
            <a:endParaRPr lang="en-NZ" dirty="0"/>
          </a:p>
        </p:txBody>
      </p:sp>
      <p:sp>
        <p:nvSpPr>
          <p:cNvPr id="22" name="Rounded Rectangle 21"/>
          <p:cNvSpPr/>
          <p:nvPr/>
        </p:nvSpPr>
        <p:spPr>
          <a:xfrm>
            <a:off x="4587660" y="2396615"/>
            <a:ext cx="3333022" cy="2170535"/>
          </a:xfrm>
          <a:prstGeom prst="round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3" name="TextBox 22"/>
          <p:cNvSpPr txBox="1"/>
          <p:nvPr/>
        </p:nvSpPr>
        <p:spPr>
          <a:xfrm>
            <a:off x="4916092" y="2666274"/>
            <a:ext cx="2765668" cy="1631216"/>
          </a:xfrm>
          <a:prstGeom prst="rect">
            <a:avLst/>
          </a:prstGeom>
          <a:noFill/>
        </p:spPr>
        <p:txBody>
          <a:bodyPr wrap="square" rtlCol="0">
            <a:spAutoFit/>
          </a:bodyPr>
          <a:lstStyle/>
          <a:p>
            <a:r>
              <a:rPr lang="en-NZ" sz="2000" dirty="0">
                <a:latin typeface="Garamond" panose="02020404030301010803" pitchFamily="18" charset="0"/>
              </a:rPr>
              <a:t>“Thanks for joining us! We hope that you learned lots about our lives and the fun (and not so fun) things we do! Bye! </a:t>
            </a:r>
            <a:r>
              <a:rPr lang="en-NZ" sz="2000" b="1" dirty="0">
                <a:latin typeface="Garamond" panose="02020404030301010803" pitchFamily="18" charset="0"/>
              </a:rPr>
              <a:t>Vale</a:t>
            </a:r>
            <a:r>
              <a:rPr lang="en-NZ" sz="2000" dirty="0">
                <a:latin typeface="Garamond" panose="02020404030301010803" pitchFamily="18" charset="0"/>
              </a:rPr>
              <a:t>!”</a:t>
            </a:r>
          </a:p>
        </p:txBody>
      </p:sp>
      <p:sp>
        <p:nvSpPr>
          <p:cNvPr id="17" name="TextBox 16"/>
          <p:cNvSpPr txBox="1"/>
          <p:nvPr/>
        </p:nvSpPr>
        <p:spPr>
          <a:xfrm>
            <a:off x="672431" y="619074"/>
            <a:ext cx="5637783" cy="1015663"/>
          </a:xfrm>
          <a:prstGeom prst="rect">
            <a:avLst/>
          </a:prstGeom>
          <a:noFill/>
        </p:spPr>
        <p:txBody>
          <a:bodyPr wrap="square" rtlCol="0">
            <a:spAutoFit/>
          </a:bodyPr>
          <a:lstStyle/>
          <a:p>
            <a:r>
              <a:rPr lang="en-NZ" sz="6000" b="1" dirty="0">
                <a:ln>
                  <a:solidFill>
                    <a:schemeClr val="tx1"/>
                  </a:solidFill>
                </a:ln>
                <a:solidFill>
                  <a:schemeClr val="bg1"/>
                </a:solidFill>
                <a:latin typeface="Garamond" panose="02020404030301010803" pitchFamily="18" charset="0"/>
              </a:rPr>
              <a:t>Goodbye</a:t>
            </a:r>
          </a:p>
        </p:txBody>
      </p:sp>
      <p:sp>
        <p:nvSpPr>
          <p:cNvPr id="19" name="TextBox 18"/>
          <p:cNvSpPr txBox="1"/>
          <p:nvPr/>
        </p:nvSpPr>
        <p:spPr>
          <a:xfrm>
            <a:off x="650662" y="1472924"/>
            <a:ext cx="5241343" cy="1138773"/>
          </a:xfrm>
          <a:prstGeom prst="rect">
            <a:avLst/>
          </a:prstGeom>
          <a:noFill/>
        </p:spPr>
        <p:txBody>
          <a:bodyPr wrap="square" rtlCol="0">
            <a:spAutoFit/>
          </a:bodyPr>
          <a:lstStyle/>
          <a:p>
            <a:r>
              <a:rPr lang="en-NZ" sz="2800" b="1" dirty="0">
                <a:solidFill>
                  <a:schemeClr val="bg1"/>
                </a:solidFill>
                <a:latin typeface="Papyrus" panose="03070502060502030205" pitchFamily="66" charset="0"/>
              </a:rPr>
              <a:t>S</a:t>
            </a:r>
            <a:r>
              <a:rPr lang="en-NZ" sz="2000" b="1" dirty="0">
                <a:solidFill>
                  <a:schemeClr val="bg1"/>
                </a:solidFill>
                <a:latin typeface="Garamond" panose="02020404030301010803" pitchFamily="18" charset="0"/>
              </a:rPr>
              <a:t>cipio and Archie are sad to say goodbye, but they have to go and get ready for another busy day tomorrow…</a:t>
            </a:r>
          </a:p>
        </p:txBody>
      </p:sp>
      <p:pic>
        <p:nvPicPr>
          <p:cNvPr id="7" name="Picture 6">
            <a:extLst>
              <a:ext uri="{FF2B5EF4-FFF2-40B4-BE49-F238E27FC236}">
                <a16:creationId xmlns:a16="http://schemas.microsoft.com/office/drawing/2014/main" id="{0F850E7B-7D0D-2342-9B27-F8CF2FEFF9D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21416974">
            <a:off x="2086260" y="3278841"/>
            <a:ext cx="2054617" cy="2386767"/>
          </a:xfrm>
          <a:prstGeom prst="rect">
            <a:avLst/>
          </a:prstGeom>
        </p:spPr>
      </p:pic>
      <p:pic>
        <p:nvPicPr>
          <p:cNvPr id="16" name="Picture 4" descr="Image result for green parrot"/>
          <p:cNvPicPr>
            <a:picLocks noChangeAspect="1" noChangeArrowheads="1"/>
          </p:cNvPicPr>
          <p:nvPr/>
        </p:nvPicPr>
        <p:blipFill>
          <a:blip r:embed="rId7" cstate="screen">
            <a:extLst>
              <a:ext uri="{BEBA8EAE-BF5A-486C-A8C5-ECC9F3942E4B}">
                <a14:imgProps xmlns:a14="http://schemas.microsoft.com/office/drawing/2010/main">
                  <a14:imgLayer r:embed="rId8">
                    <a14:imgEffect>
                      <a14:backgroundRemoval t="9290" b="92350" l="9455" r="98545">
                        <a14:backgroundMark x1="77091" y1="40437" x2="77091" y2="40437"/>
                        <a14:backgroundMark x1="73091" y1="46995" x2="73091" y2="46995"/>
                        <a14:backgroundMark x1="67636" y1="48087" x2="67636" y2="48087"/>
                        <a14:backgroundMark x1="79636" y1="57923" x2="79636" y2="57923"/>
                        <a14:backgroundMark x1="88000" y1="43169" x2="88000" y2="43169"/>
                        <a14:backgroundMark x1="90182" y1="32240" x2="90182" y2="32240"/>
                        <a14:backgroundMark x1="88727" y1="20219" x2="88727" y2="20219"/>
                        <a14:backgroundMark x1="77455" y1="59563" x2="77455" y2="59563"/>
                        <a14:backgroundMark x1="69091" y1="55738" x2="69091" y2="55738"/>
                        <a14:backgroundMark x1="64364" y1="54645" x2="64364" y2="54645"/>
                        <a14:backgroundMark x1="60000" y1="52459" x2="60000" y2="52459"/>
                        <a14:backgroundMark x1="55273" y1="69399" x2="55273" y2="69399"/>
                        <a14:backgroundMark x1="44364" y1="69945" x2="44364" y2="69945"/>
                        <a14:backgroundMark x1="49091" y1="69945" x2="49091" y2="69945"/>
                      </a14:backgroundRemoval>
                    </a14:imgEffect>
                  </a14:imgLayer>
                </a14:imgProps>
              </a:ext>
              <a:ext uri="{28A0092B-C50C-407E-A947-70E740481C1C}">
                <a14:useLocalDpi xmlns:a14="http://schemas.microsoft.com/office/drawing/2010/main"/>
              </a:ext>
            </a:extLst>
          </a:blip>
          <a:srcRect/>
          <a:stretch>
            <a:fillRect/>
          </a:stretch>
        </p:blipFill>
        <p:spPr bwMode="auto">
          <a:xfrm rot="794158">
            <a:off x="3552592" y="4296049"/>
            <a:ext cx="897695" cy="66893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DDEBFCD-79EB-2148-B7AB-357EF423B4C8}"/>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8602189" y="2350073"/>
            <a:ext cx="1864499" cy="1786265"/>
          </a:xfrm>
          <a:prstGeom prst="rect">
            <a:avLst/>
          </a:prstGeom>
        </p:spPr>
      </p:pic>
      <p:pic>
        <p:nvPicPr>
          <p:cNvPr id="11" name="Picture 22" descr="Image result for jack russell"/>
          <p:cNvPicPr>
            <a:picLocks noChangeAspect="1" noChangeArrowheads="1"/>
          </p:cNvPicPr>
          <p:nvPr/>
        </p:nvPicPr>
        <p:blipFill rotWithShape="1">
          <a:blip r:embed="rId10" cstate="hqprint">
            <a:extLst>
              <a:ext uri="{BEBA8EAE-BF5A-486C-A8C5-ECC9F3942E4B}">
                <a14:imgProps xmlns:a14="http://schemas.microsoft.com/office/drawing/2010/main">
                  <a14:imgLayer r:embed="rId11">
                    <a14:imgEffect>
                      <a14:backgroundRemoval t="13158" b="100000" l="6897" r="92414">
                        <a14:foregroundMark x1="38621" y1="61404" x2="38621" y2="61404"/>
                        <a14:foregroundMark x1="55862" y1="60526" x2="55862" y2="60526"/>
                        <a14:foregroundMark x1="47586" y1="80702" x2="47586" y2="80702"/>
                        <a14:backgroundMark x1="47586" y1="35965" x2="47586" y2="35965"/>
                        <a14:backgroundMark x1="47586" y1="23684" x2="47586" y2="23684"/>
                        <a14:backgroundMark x1="57931" y1="26316" x2="57931" y2="26316"/>
                        <a14:backgroundMark x1="62069" y1="28070" x2="62069" y2="28070"/>
                        <a14:backgroundMark x1="53103" y1="24561" x2="53103" y2="24561"/>
                        <a14:backgroundMark x1="53103" y1="36842" x2="53103" y2="36842"/>
                        <a14:backgroundMark x1="72414" y1="50877" x2="72414" y2="50877"/>
                        <a14:backgroundMark x1="73103" y1="71053" x2="73103" y2="71053"/>
                      </a14:backgroundRemoval>
                    </a14:imgEffect>
                  </a14:imgLayer>
                </a14:imgProps>
              </a:ext>
              <a:ext uri="{28A0092B-C50C-407E-A947-70E740481C1C}">
                <a14:useLocalDpi xmlns:a14="http://schemas.microsoft.com/office/drawing/2010/main"/>
              </a:ext>
            </a:extLst>
          </a:blip>
          <a:srcRect/>
          <a:stretch/>
        </p:blipFill>
        <p:spPr bwMode="auto">
          <a:xfrm>
            <a:off x="9376292" y="3454366"/>
            <a:ext cx="1163280" cy="689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3680394"/>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60219" y="187014"/>
            <a:ext cx="11351490" cy="6582812"/>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6" name="Picture 5" descr="Related image"/>
          <p:cNvPicPr/>
          <p:nvPr/>
        </p:nvPicPr>
        <p:blipFill>
          <a:blip r:embed="rId2" cstate="screen">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10192792" y="1710442"/>
            <a:ext cx="840835" cy="520453"/>
          </a:xfrm>
          <a:prstGeom prst="rect">
            <a:avLst/>
          </a:prstGeom>
          <a:noFill/>
          <a:ln>
            <a:noFill/>
          </a:ln>
        </p:spPr>
      </p:pic>
      <p:sp>
        <p:nvSpPr>
          <p:cNvPr id="9" name="TextBox 8"/>
          <p:cNvSpPr txBox="1"/>
          <p:nvPr/>
        </p:nvSpPr>
        <p:spPr>
          <a:xfrm>
            <a:off x="552813" y="369069"/>
            <a:ext cx="4113725" cy="6186309"/>
          </a:xfrm>
          <a:prstGeom prst="rect">
            <a:avLst/>
          </a:prstGeom>
          <a:noFill/>
        </p:spPr>
        <p:txBody>
          <a:bodyPr wrap="square" rtlCol="0">
            <a:spAutoFit/>
          </a:bodyPr>
          <a:lstStyle/>
          <a:p>
            <a:r>
              <a:rPr lang="en-NZ" dirty="0"/>
              <a:t> </a:t>
            </a:r>
          </a:p>
          <a:p>
            <a:r>
              <a:rPr lang="en-NZ" dirty="0"/>
              <a:t> </a:t>
            </a:r>
          </a:p>
          <a:p>
            <a:r>
              <a:rPr lang="en-NZ" b="1" dirty="0">
                <a:latin typeface="Garamond" panose="02020404030301010803" pitchFamily="18" charset="0"/>
              </a:rPr>
              <a:t>Atrium – </a:t>
            </a:r>
            <a:r>
              <a:rPr lang="en-NZ" dirty="0">
                <a:latin typeface="Garamond" panose="02020404030301010803" pitchFamily="18" charset="0"/>
              </a:rPr>
              <a:t>an open roofed entrance hall</a:t>
            </a:r>
          </a:p>
          <a:p>
            <a:r>
              <a:rPr lang="en-NZ" b="1" dirty="0">
                <a:latin typeface="Garamond" panose="02020404030301010803" pitchFamily="18" charset="0"/>
              </a:rPr>
              <a:t>BCE</a:t>
            </a:r>
            <a:r>
              <a:rPr lang="en-NZ" dirty="0">
                <a:latin typeface="Garamond" panose="02020404030301010803" pitchFamily="18" charset="0"/>
              </a:rPr>
              <a:t> - Before the Common Era or before the birth of Jesus Christ, when the Christian calendar starts counting the years as BC 	</a:t>
            </a:r>
          </a:p>
          <a:p>
            <a:r>
              <a:rPr lang="en-NZ" b="1" dirty="0">
                <a:latin typeface="Garamond" panose="02020404030301010803" pitchFamily="18" charset="0"/>
              </a:rPr>
              <a:t>Bulla </a:t>
            </a:r>
            <a:r>
              <a:rPr lang="en-NZ" dirty="0">
                <a:latin typeface="Garamond" panose="02020404030301010803" pitchFamily="18" charset="0"/>
              </a:rPr>
              <a:t>– a locket worn around the neck to protect against evil spirits </a:t>
            </a:r>
          </a:p>
          <a:p>
            <a:r>
              <a:rPr lang="en-NZ" b="1" dirty="0">
                <a:latin typeface="Garamond" panose="02020404030301010803" pitchFamily="18" charset="0"/>
              </a:rPr>
              <a:t>CE </a:t>
            </a:r>
            <a:r>
              <a:rPr lang="en-NZ" dirty="0">
                <a:latin typeface="Garamond" panose="02020404030301010803" pitchFamily="18" charset="0"/>
              </a:rPr>
              <a:t>– Common Era or a period from the birth of Jesus Christ, when the Christian calendar starts counting years as AD	</a:t>
            </a:r>
            <a:r>
              <a:rPr lang="en-NZ" b="1" dirty="0">
                <a:latin typeface="Garamond" panose="02020404030301010803" pitchFamily="18" charset="0"/>
              </a:rPr>
              <a:t> </a:t>
            </a:r>
            <a:endParaRPr lang="en-NZ" dirty="0">
              <a:latin typeface="Garamond" panose="02020404030301010803" pitchFamily="18" charset="0"/>
            </a:endParaRPr>
          </a:p>
          <a:p>
            <a:r>
              <a:rPr lang="en-NZ" b="1" dirty="0">
                <a:latin typeface="Garamond" panose="02020404030301010803" pitchFamily="18" charset="0"/>
              </a:rPr>
              <a:t>Cubicula </a:t>
            </a:r>
            <a:r>
              <a:rPr lang="en-NZ" dirty="0">
                <a:latin typeface="Garamond" panose="02020404030301010803" pitchFamily="18" charset="0"/>
              </a:rPr>
              <a:t>–</a:t>
            </a:r>
            <a:r>
              <a:rPr lang="en-NZ" b="1" dirty="0">
                <a:latin typeface="Garamond" panose="02020404030301010803" pitchFamily="18" charset="0"/>
              </a:rPr>
              <a:t> </a:t>
            </a:r>
            <a:r>
              <a:rPr lang="en-NZ" dirty="0">
                <a:latin typeface="Garamond" panose="02020404030301010803" pitchFamily="18" charset="0"/>
              </a:rPr>
              <a:t>a</a:t>
            </a:r>
            <a:r>
              <a:rPr lang="en-NZ" b="1" dirty="0">
                <a:latin typeface="Garamond" panose="02020404030301010803" pitchFamily="18" charset="0"/>
              </a:rPr>
              <a:t> </a:t>
            </a:r>
            <a:r>
              <a:rPr lang="en-NZ" dirty="0">
                <a:latin typeface="Garamond" panose="02020404030301010803" pitchFamily="18" charset="0"/>
              </a:rPr>
              <a:t>small private bedroom in a Roman house</a:t>
            </a:r>
          </a:p>
          <a:p>
            <a:r>
              <a:rPr lang="en-NZ" b="1" dirty="0">
                <a:latin typeface="Garamond" panose="02020404030301010803" pitchFamily="18" charset="0"/>
              </a:rPr>
              <a:t>Domus</a:t>
            </a:r>
            <a:r>
              <a:rPr lang="en-NZ" dirty="0">
                <a:latin typeface="Garamond" panose="02020404030301010803" pitchFamily="18" charset="0"/>
              </a:rPr>
              <a:t> – a house occupied by wealthy families</a:t>
            </a:r>
          </a:p>
          <a:p>
            <a:r>
              <a:rPr lang="en-NZ" b="1" dirty="0">
                <a:latin typeface="Garamond" panose="02020404030301010803" pitchFamily="18" charset="0"/>
              </a:rPr>
              <a:t>Garum </a:t>
            </a:r>
            <a:r>
              <a:rPr lang="en-NZ" dirty="0">
                <a:latin typeface="Garamond" panose="02020404030301010803" pitchFamily="18" charset="0"/>
              </a:rPr>
              <a:t>– a fermented fish sauce</a:t>
            </a:r>
          </a:p>
          <a:p>
            <a:r>
              <a:rPr lang="en-NZ" b="1" dirty="0">
                <a:latin typeface="Garamond" panose="02020404030301010803" pitchFamily="18" charset="0"/>
              </a:rPr>
              <a:t>Gorgon </a:t>
            </a:r>
            <a:r>
              <a:rPr lang="en-NZ" dirty="0">
                <a:latin typeface="Garamond" panose="02020404030301010803" pitchFamily="18" charset="0"/>
              </a:rPr>
              <a:t>–</a:t>
            </a:r>
            <a:r>
              <a:rPr lang="en-NZ" b="1" dirty="0">
                <a:latin typeface="Garamond" panose="02020404030301010803" pitchFamily="18" charset="0"/>
              </a:rPr>
              <a:t> </a:t>
            </a:r>
            <a:r>
              <a:rPr lang="en-NZ" dirty="0">
                <a:latin typeface="Garamond" panose="02020404030301010803" pitchFamily="18" charset="0"/>
              </a:rPr>
              <a:t>a mythical creature from Greek literature with protective powers</a:t>
            </a:r>
          </a:p>
          <a:p>
            <a:r>
              <a:rPr lang="en-NZ" b="1" dirty="0">
                <a:latin typeface="Garamond" panose="02020404030301010803" pitchFamily="18" charset="0"/>
              </a:rPr>
              <a:t>Gladiator </a:t>
            </a:r>
            <a:r>
              <a:rPr lang="en-NZ" dirty="0">
                <a:latin typeface="Garamond" panose="02020404030301010803" pitchFamily="18" charset="0"/>
              </a:rPr>
              <a:t>– a man trained to fight other men or wild animals for entertainment</a:t>
            </a:r>
          </a:p>
          <a:p>
            <a:r>
              <a:rPr lang="en-NZ" b="1" dirty="0">
                <a:latin typeface="Garamond" panose="02020404030301010803" pitchFamily="18" charset="0"/>
              </a:rPr>
              <a:t>Grammaticus </a:t>
            </a:r>
            <a:r>
              <a:rPr lang="en-NZ" dirty="0">
                <a:latin typeface="Garamond" panose="02020404030301010803" pitchFamily="18" charset="0"/>
              </a:rPr>
              <a:t>– a</a:t>
            </a:r>
            <a:r>
              <a:rPr lang="en-NZ" b="1" dirty="0">
                <a:latin typeface="Garamond" panose="02020404030301010803" pitchFamily="18" charset="0"/>
              </a:rPr>
              <a:t> </a:t>
            </a:r>
            <a:r>
              <a:rPr lang="en-NZ" dirty="0">
                <a:latin typeface="Garamond" panose="02020404030301010803" pitchFamily="18" charset="0"/>
              </a:rPr>
              <a:t>professional teacher of language and literature</a:t>
            </a:r>
          </a:p>
        </p:txBody>
      </p:sp>
      <p:sp>
        <p:nvSpPr>
          <p:cNvPr id="10" name="TextBox 9"/>
          <p:cNvSpPr txBox="1"/>
          <p:nvPr/>
        </p:nvSpPr>
        <p:spPr>
          <a:xfrm>
            <a:off x="110663" y="35665"/>
            <a:ext cx="10668000" cy="1323439"/>
          </a:xfrm>
          <a:prstGeom prst="rect">
            <a:avLst/>
          </a:prstGeom>
          <a:noFill/>
        </p:spPr>
        <p:txBody>
          <a:bodyPr wrap="square" rtlCol="0">
            <a:spAutoFit/>
          </a:bodyPr>
          <a:lstStyle/>
          <a:p>
            <a:pPr algn="ctr"/>
            <a:r>
              <a:rPr lang="en-NZ" sz="6000" b="1" dirty="0">
                <a:latin typeface="Garamond" panose="02020404030301010803" pitchFamily="18" charset="0"/>
              </a:rPr>
              <a:t>Scipio’s Glossary</a:t>
            </a:r>
          </a:p>
          <a:p>
            <a:endParaRPr lang="en-NZ" sz="2000" b="1" dirty="0">
              <a:latin typeface="Garamond" panose="02020404030301010803" pitchFamily="18" charset="0"/>
            </a:endParaRPr>
          </a:p>
        </p:txBody>
      </p:sp>
      <p:sp>
        <p:nvSpPr>
          <p:cNvPr id="11" name="TextBox 10"/>
          <p:cNvSpPr txBox="1"/>
          <p:nvPr/>
        </p:nvSpPr>
        <p:spPr>
          <a:xfrm>
            <a:off x="5483434" y="1001439"/>
            <a:ext cx="4113725" cy="646331"/>
          </a:xfrm>
          <a:prstGeom prst="rect">
            <a:avLst/>
          </a:prstGeom>
          <a:noFill/>
        </p:spPr>
        <p:txBody>
          <a:bodyPr wrap="square" rtlCol="0">
            <a:spAutoFit/>
          </a:bodyPr>
          <a:lstStyle/>
          <a:p>
            <a:r>
              <a:rPr lang="en-NZ" dirty="0"/>
              <a:t> </a:t>
            </a:r>
          </a:p>
          <a:p>
            <a:r>
              <a:rPr lang="en-NZ" dirty="0"/>
              <a:t> </a:t>
            </a:r>
          </a:p>
        </p:txBody>
      </p:sp>
      <p:sp>
        <p:nvSpPr>
          <p:cNvPr id="12" name="TextBox 11"/>
          <p:cNvSpPr txBox="1"/>
          <p:nvPr/>
        </p:nvSpPr>
        <p:spPr>
          <a:xfrm>
            <a:off x="4859132" y="914627"/>
            <a:ext cx="5251128" cy="6186309"/>
          </a:xfrm>
          <a:prstGeom prst="rect">
            <a:avLst/>
          </a:prstGeom>
          <a:noFill/>
        </p:spPr>
        <p:txBody>
          <a:bodyPr wrap="square" rtlCol="0">
            <a:spAutoFit/>
          </a:bodyPr>
          <a:lstStyle/>
          <a:p>
            <a:r>
              <a:rPr lang="en-NZ" b="1" dirty="0">
                <a:latin typeface="Garamond" panose="02020404030301010803" pitchFamily="18" charset="0"/>
              </a:rPr>
              <a:t>Hoplite </a:t>
            </a:r>
            <a:r>
              <a:rPr lang="en-NZ" dirty="0">
                <a:latin typeface="Garamond" panose="02020404030301010803" pitchFamily="18" charset="0"/>
              </a:rPr>
              <a:t>– an ancient Greek soldier with a heavy armour and helmet, a small rounded shield, a spear and sword</a:t>
            </a:r>
            <a:endParaRPr lang="en-NZ" b="1" dirty="0">
              <a:latin typeface="Garamond" panose="02020404030301010803" pitchFamily="18" charset="0"/>
            </a:endParaRPr>
          </a:p>
          <a:p>
            <a:r>
              <a:rPr lang="en-NZ" b="1" dirty="0">
                <a:latin typeface="Garamond" panose="02020404030301010803" pitchFamily="18" charset="0"/>
              </a:rPr>
              <a:t>Iron Age </a:t>
            </a:r>
            <a:r>
              <a:rPr lang="en-NZ" dirty="0">
                <a:latin typeface="Garamond" panose="02020404030301010803" pitchFamily="18" charset="0"/>
              </a:rPr>
              <a:t>– a period when weapons and tools came to be made of iron</a:t>
            </a:r>
            <a:endParaRPr lang="en-NZ" b="1" dirty="0">
              <a:latin typeface="Garamond" panose="02020404030301010803" pitchFamily="18" charset="0"/>
            </a:endParaRPr>
          </a:p>
          <a:p>
            <a:r>
              <a:rPr lang="en-NZ" b="1" dirty="0">
                <a:latin typeface="Garamond" panose="02020404030301010803" pitchFamily="18" charset="0"/>
              </a:rPr>
              <a:t>Knucklebones:</a:t>
            </a:r>
            <a:r>
              <a:rPr lang="en-NZ" dirty="0">
                <a:latin typeface="Garamond" panose="02020404030301010803" pitchFamily="18" charset="0"/>
              </a:rPr>
              <a:t> a game traditionally played with the ankle bones of a sheep</a:t>
            </a:r>
            <a:endParaRPr lang="en-NZ" dirty="0"/>
          </a:p>
          <a:p>
            <a:r>
              <a:rPr lang="en-NZ" b="1" dirty="0">
                <a:latin typeface="Garamond" panose="02020404030301010803" pitchFamily="18" charset="0"/>
              </a:rPr>
              <a:t>Lararium:</a:t>
            </a:r>
            <a:r>
              <a:rPr lang="en-NZ" dirty="0">
                <a:latin typeface="Garamond" panose="02020404030301010803" pitchFamily="18" charset="0"/>
              </a:rPr>
              <a:t> a shrine to guardian spirits of the Roman household</a:t>
            </a:r>
          </a:p>
          <a:p>
            <a:r>
              <a:rPr lang="en-NZ" b="1" dirty="0">
                <a:latin typeface="Garamond" panose="02020404030301010803" pitchFamily="18" charset="0"/>
              </a:rPr>
              <a:t>Libation: </a:t>
            </a:r>
            <a:r>
              <a:rPr lang="en-NZ" dirty="0">
                <a:latin typeface="Garamond" panose="02020404030301010803" pitchFamily="18" charset="0"/>
              </a:rPr>
              <a:t>a drink poured as a sacrificial offering to a Roman god or goddess</a:t>
            </a:r>
            <a:endParaRPr lang="en-NZ" b="1" dirty="0">
              <a:latin typeface="Garamond" panose="02020404030301010803" pitchFamily="18" charset="0"/>
            </a:endParaRPr>
          </a:p>
          <a:p>
            <a:r>
              <a:rPr lang="en-NZ" b="1" dirty="0">
                <a:latin typeface="Garamond" panose="02020404030301010803" pitchFamily="18" charset="0"/>
              </a:rPr>
              <a:t>Rameses the Great </a:t>
            </a:r>
            <a:r>
              <a:rPr lang="en-NZ" dirty="0">
                <a:latin typeface="Garamond" panose="02020404030301010803" pitchFamily="18" charset="0"/>
              </a:rPr>
              <a:t>– the third Egyptian king of the 19th ruling family of Egypt</a:t>
            </a:r>
          </a:p>
          <a:p>
            <a:r>
              <a:rPr lang="en-NZ" b="1" dirty="0">
                <a:latin typeface="Garamond" panose="02020404030301010803" pitchFamily="18" charset="0"/>
              </a:rPr>
              <a:t>Salvē </a:t>
            </a:r>
            <a:r>
              <a:rPr lang="en-NZ" dirty="0">
                <a:latin typeface="Garamond" panose="02020404030301010803" pitchFamily="18" charset="0"/>
              </a:rPr>
              <a:t>–</a:t>
            </a:r>
            <a:r>
              <a:rPr lang="en-NZ" b="1" dirty="0">
                <a:latin typeface="Garamond" panose="02020404030301010803" pitchFamily="18" charset="0"/>
              </a:rPr>
              <a:t> </a:t>
            </a:r>
            <a:r>
              <a:rPr lang="en-NZ" dirty="0">
                <a:latin typeface="Garamond" panose="02020404030301010803" pitchFamily="18" charset="0"/>
              </a:rPr>
              <a:t>hello or welcome (Latin)</a:t>
            </a:r>
          </a:p>
          <a:p>
            <a:r>
              <a:rPr lang="en-NZ" b="1" dirty="0" err="1">
                <a:latin typeface="Garamond" panose="02020404030301010803" pitchFamily="18" charset="0"/>
              </a:rPr>
              <a:t>Strigil</a:t>
            </a:r>
            <a:r>
              <a:rPr lang="en-NZ" b="1" dirty="0">
                <a:latin typeface="Garamond" panose="02020404030301010803" pitchFamily="18" charset="0"/>
              </a:rPr>
              <a:t>: </a:t>
            </a:r>
            <a:r>
              <a:rPr lang="en-NZ" dirty="0">
                <a:latin typeface="Garamond" panose="02020404030301010803" pitchFamily="18" charset="0"/>
              </a:rPr>
              <a:t>a curved instrument used to scrape dirt and oil from the skin</a:t>
            </a:r>
          </a:p>
          <a:p>
            <a:r>
              <a:rPr lang="en-NZ" b="1" dirty="0">
                <a:latin typeface="Garamond" panose="02020404030301010803" pitchFamily="18" charset="0"/>
              </a:rPr>
              <a:t>Taberna </a:t>
            </a:r>
            <a:r>
              <a:rPr lang="en-NZ" dirty="0">
                <a:latin typeface="Garamond" panose="02020404030301010803" pitchFamily="18" charset="0"/>
              </a:rPr>
              <a:t>–</a:t>
            </a:r>
            <a:r>
              <a:rPr lang="en-NZ" b="1" dirty="0">
                <a:latin typeface="Garamond" panose="02020404030301010803" pitchFamily="18" charset="0"/>
              </a:rPr>
              <a:t> </a:t>
            </a:r>
            <a:r>
              <a:rPr lang="en-NZ" dirty="0">
                <a:latin typeface="Garamond" panose="02020404030301010803" pitchFamily="18" charset="0"/>
              </a:rPr>
              <a:t>a single room shop</a:t>
            </a:r>
          </a:p>
          <a:p>
            <a:r>
              <a:rPr lang="en-NZ" dirty="0">
                <a:latin typeface="Garamond" panose="02020404030301010803" pitchFamily="18" charset="0"/>
              </a:rPr>
              <a:t>Thermae: a public bathing complex</a:t>
            </a:r>
          </a:p>
          <a:p>
            <a:r>
              <a:rPr lang="en-NZ" b="1" dirty="0">
                <a:latin typeface="Garamond" panose="02020404030301010803" pitchFamily="18" charset="0"/>
              </a:rPr>
              <a:t>Toga </a:t>
            </a:r>
            <a:r>
              <a:rPr lang="en-NZ" dirty="0">
                <a:latin typeface="Garamond" panose="02020404030301010803" pitchFamily="18" charset="0"/>
              </a:rPr>
              <a:t>– a loose outer garment, made of cloth and wrapped around the body</a:t>
            </a:r>
          </a:p>
          <a:p>
            <a:r>
              <a:rPr lang="en-NZ" b="1" dirty="0">
                <a:latin typeface="Garamond" panose="02020404030301010803" pitchFamily="18" charset="0"/>
              </a:rPr>
              <a:t>Vale </a:t>
            </a:r>
            <a:r>
              <a:rPr lang="en-NZ" dirty="0">
                <a:latin typeface="Garamond" panose="02020404030301010803" pitchFamily="18" charset="0"/>
              </a:rPr>
              <a:t>– Goodbye (Latin)</a:t>
            </a:r>
          </a:p>
          <a:p>
            <a:r>
              <a:rPr lang="en-NZ" dirty="0"/>
              <a:t> </a:t>
            </a:r>
          </a:p>
          <a:p>
            <a:endParaRPr lang="en-NZ" dirty="0"/>
          </a:p>
        </p:txBody>
      </p:sp>
      <p:sp>
        <p:nvSpPr>
          <p:cNvPr id="2" name="Slide Number Placeholder 1"/>
          <p:cNvSpPr>
            <a:spLocks noGrp="1"/>
          </p:cNvSpPr>
          <p:nvPr>
            <p:ph type="sldNum" sz="quarter" idx="12"/>
          </p:nvPr>
        </p:nvSpPr>
        <p:spPr>
          <a:xfrm>
            <a:off x="8863439" y="6430617"/>
            <a:ext cx="2743200" cy="365125"/>
          </a:xfrm>
        </p:spPr>
        <p:txBody>
          <a:bodyPr/>
          <a:lstStyle/>
          <a:p>
            <a:fld id="{C1097B42-56FF-46F1-8136-BF84470CEBEA}" type="slidenum">
              <a:rPr lang="en-NZ" smtClean="0"/>
              <a:t>34</a:t>
            </a:fld>
            <a:endParaRPr lang="en-NZ" dirty="0"/>
          </a:p>
        </p:txBody>
      </p:sp>
      <p:pic>
        <p:nvPicPr>
          <p:cNvPr id="7" name="Picture 6">
            <a:extLst>
              <a:ext uri="{FF2B5EF4-FFF2-40B4-BE49-F238E27FC236}">
                <a16:creationId xmlns:a16="http://schemas.microsoft.com/office/drawing/2014/main" id="{986B6CE0-C295-C646-84AA-BD9ABCBB102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610584" y="1916394"/>
            <a:ext cx="1778246" cy="4677121"/>
          </a:xfrm>
          <a:prstGeom prst="rect">
            <a:avLst/>
          </a:prstGeom>
        </p:spPr>
      </p:pic>
      <p:pic>
        <p:nvPicPr>
          <p:cNvPr id="8" name="Picture 6" descr="Image result for italian greyhound"/>
          <p:cNvPicPr>
            <a:picLocks noChangeAspect="1" noChangeArrowheads="1"/>
          </p:cNvPicPr>
          <p:nvPr/>
        </p:nvPicPr>
        <p:blipFill>
          <a:blip r:embed="rId5" cstate="screen">
            <a:extLst>
              <a:ext uri="{BEBA8EAE-BF5A-486C-A8C5-ECC9F3942E4B}">
                <a14:imgProps xmlns:a14="http://schemas.microsoft.com/office/drawing/2010/main">
                  <a14:imgLayer r:embed="rId6">
                    <a14:imgEffect>
                      <a14:backgroundRemoval t="10000" b="90000" l="10000" r="90000">
                        <a14:foregroundMark x1="45313" y1="20558" x2="45313" y2="20558"/>
                        <a14:foregroundMark x1="44727" y1="24873" x2="44727" y2="24873"/>
                        <a14:foregroundMark x1="44043" y1="27030" x2="44043" y2="27030"/>
                        <a14:foregroundMark x1="43066" y1="27919" x2="43066" y2="27919"/>
                        <a14:foregroundMark x1="42480" y1="29822" x2="42383" y2="30457"/>
                        <a14:foregroundMark x1="41504" y1="32360" x2="41504" y2="32360"/>
                        <a14:foregroundMark x1="41113" y1="20939" x2="41113" y2="20939"/>
                        <a14:foregroundMark x1="42676" y1="20558" x2="42676" y2="20558"/>
                        <a14:foregroundMark x1="41992" y1="16878" x2="41992" y2="16878"/>
                        <a14:foregroundMark x1="38086" y1="18020" x2="38086" y2="18020"/>
                        <a14:foregroundMark x1="54590" y1="21954" x2="54590" y2="21954"/>
                        <a14:foregroundMark x1="56445" y1="22843" x2="56445" y2="22843"/>
                        <a14:foregroundMark x1="57324" y1="24239" x2="57324" y2="24239"/>
                        <a14:foregroundMark x1="54590" y1="24239" x2="54590" y2="24239"/>
                        <a14:foregroundMark x1="66113" y1="67259" x2="66113" y2="67259"/>
                        <a14:foregroundMark x1="41309" y1="14975" x2="41309" y2="14975"/>
                        <a14:foregroundMark x1="42480" y1="15228" x2="42480" y2="15228"/>
                        <a14:foregroundMark x1="51465" y1="18020" x2="51465" y2="18020"/>
                        <a14:foregroundMark x1="53223" y1="17513" x2="53223" y2="17513"/>
                        <a14:foregroundMark x1="36328" y1="19162" x2="36328" y2="19162"/>
                        <a14:foregroundMark x1="35352" y1="19543" x2="35352" y2="19543"/>
                        <a14:foregroundMark x1="57813" y1="24492" x2="57813" y2="24492"/>
                        <a14:foregroundMark x1="18848" y1="75000" x2="18848" y2="75000"/>
                        <a14:foregroundMark x1="19824" y1="79188" x2="19824" y2="79188"/>
                        <a14:foregroundMark x1="18262" y1="73731" x2="18262" y2="73731"/>
                        <a14:foregroundMark x1="16211" y1="72970" x2="16211" y2="72970"/>
                        <a14:foregroundMark x1="15234" y1="77411" x2="15234" y2="77411"/>
                        <a14:foregroundMark x1="20996" y1="75761" x2="20996" y2="75761"/>
                        <a14:foregroundMark x1="17578" y1="79949" x2="17578" y2="79949"/>
                        <a14:foregroundMark x1="17773" y1="76904" x2="17773" y2="76904"/>
                        <a14:backgroundMark x1="39746" y1="32741" x2="39746" y2="32741"/>
                        <a14:backgroundMark x1="68164" y1="34137" x2="68164" y2="34137"/>
                        <a14:backgroundMark x1="64844" y1="37563" x2="64844" y2="37563"/>
                        <a14:backgroundMark x1="38086" y1="34645" x2="38086" y2="34645"/>
                      </a14:backgroundRemoval>
                    </a14:imgEffect>
                    <a14:imgEffect>
                      <a14:saturation sat="66000"/>
                    </a14:imgEffect>
                  </a14:imgLayer>
                </a14:imgProps>
              </a:ext>
              <a:ext uri="{28A0092B-C50C-407E-A947-70E740481C1C}">
                <a14:useLocalDpi xmlns:a14="http://schemas.microsoft.com/office/drawing/2010/main"/>
              </a:ext>
            </a:extLst>
          </a:blip>
          <a:srcRect/>
          <a:stretch>
            <a:fillRect/>
          </a:stretch>
        </p:blipFill>
        <p:spPr bwMode="auto">
          <a:xfrm rot="20481621">
            <a:off x="9248368" y="4882556"/>
            <a:ext cx="2976891" cy="2285542"/>
          </a:xfrm>
          <a:prstGeom prst="rect">
            <a:avLst/>
          </a:prstGeom>
          <a:noFill/>
          <a:scene3d>
            <a:camera prst="perspectiveHeroicExtremeLeftFacing" fov="0">
              <a:rot lat="378802" lon="20934074" rev="20286575"/>
            </a:camera>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716427"/>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60219" y="424873"/>
            <a:ext cx="11351490" cy="6169891"/>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NZ" sz="1600" dirty="0">
              <a:solidFill>
                <a:schemeClr val="tx1"/>
              </a:solidFill>
              <a:latin typeface="Garamond" panose="02020404030301010803" pitchFamily="18" charset="0"/>
            </a:endParaRPr>
          </a:p>
        </p:txBody>
      </p:sp>
      <p:sp>
        <p:nvSpPr>
          <p:cNvPr id="3" name="TextBox 2"/>
          <p:cNvSpPr txBox="1"/>
          <p:nvPr/>
        </p:nvSpPr>
        <p:spPr>
          <a:xfrm>
            <a:off x="1035399" y="353288"/>
            <a:ext cx="10668000" cy="1323439"/>
          </a:xfrm>
          <a:prstGeom prst="rect">
            <a:avLst/>
          </a:prstGeom>
          <a:noFill/>
        </p:spPr>
        <p:txBody>
          <a:bodyPr wrap="square" rtlCol="0">
            <a:spAutoFit/>
          </a:bodyPr>
          <a:lstStyle/>
          <a:p>
            <a:pPr algn="ctr"/>
            <a:r>
              <a:rPr lang="en-NZ" sz="6000" b="1" dirty="0">
                <a:latin typeface="Garamond" panose="02020404030301010803" pitchFamily="18" charset="0"/>
              </a:rPr>
              <a:t>Archie’s Glossary</a:t>
            </a:r>
          </a:p>
          <a:p>
            <a:endParaRPr lang="en-NZ" sz="2000" b="1" dirty="0">
              <a:latin typeface="Garamond" panose="02020404030301010803" pitchFamily="18" charset="0"/>
            </a:endParaRPr>
          </a:p>
        </p:txBody>
      </p:sp>
      <p:pic>
        <p:nvPicPr>
          <p:cNvPr id="6" name="Picture 4" descr="Image result for jack russell running"/>
          <p:cNvPicPr>
            <a:picLocks noChangeAspect="1" noChangeArrowheads="1"/>
          </p:cNvPicPr>
          <p:nvPr/>
        </p:nvPicPr>
        <p:blipFill>
          <a:blip r:embed="rId2" cstate="screen">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6719454" y="4680326"/>
            <a:ext cx="3066473" cy="237374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6" descr="Image result for ball"/>
          <p:cNvPicPr>
            <a:picLocks noChangeAspect="1" noChangeArrowheads="1"/>
          </p:cNvPicPr>
          <p:nvPr/>
        </p:nvPicPr>
        <p:blipFill>
          <a:blip r:embed="rId4" cstate="screen">
            <a:extLst>
              <a:ext uri="{BEBA8EAE-BF5A-486C-A8C5-ECC9F3942E4B}">
                <a14:imgProps xmlns:a14="http://schemas.microsoft.com/office/drawing/2010/main">
                  <a14:imgLayer r:embed="rId5">
                    <a14:imgEffect>
                      <a14:backgroundRemoval t="500" b="100000" l="500" r="100000"/>
                    </a14:imgEffect>
                    <a14:imgEffect>
                      <a14:saturation sat="200000"/>
                    </a14:imgEffect>
                  </a14:imgLayer>
                </a14:imgProps>
              </a:ext>
              <a:ext uri="{28A0092B-C50C-407E-A947-70E740481C1C}">
                <a14:useLocalDpi xmlns:a14="http://schemas.microsoft.com/office/drawing/2010/main"/>
              </a:ext>
            </a:extLst>
          </a:blip>
          <a:srcRect/>
          <a:stretch>
            <a:fillRect/>
          </a:stretch>
        </p:blipFill>
        <p:spPr bwMode="auto">
          <a:xfrm rot="3088729" flipV="1">
            <a:off x="6892325" y="6231118"/>
            <a:ext cx="300804" cy="27840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97501" y="1192163"/>
            <a:ext cx="5882300" cy="5355312"/>
          </a:xfrm>
          <a:prstGeom prst="rect">
            <a:avLst/>
          </a:prstGeom>
          <a:noFill/>
        </p:spPr>
        <p:txBody>
          <a:bodyPr wrap="square" rtlCol="0">
            <a:spAutoFit/>
          </a:bodyPr>
          <a:lstStyle/>
          <a:p>
            <a:r>
              <a:rPr lang="en-NZ" b="1" dirty="0">
                <a:latin typeface="Garamond" panose="02020404030301010803" pitchFamily="18" charset="0"/>
              </a:rPr>
              <a:t>Anglican </a:t>
            </a:r>
            <a:r>
              <a:rPr lang="en-NZ" dirty="0">
                <a:latin typeface="Garamond" panose="02020404030301010803" pitchFamily="18" charset="0"/>
              </a:rPr>
              <a:t>– a Christian who is a member of the Church of England</a:t>
            </a:r>
          </a:p>
          <a:p>
            <a:r>
              <a:rPr lang="en-NZ" b="1" dirty="0">
                <a:latin typeface="Garamond" panose="02020404030301010803" pitchFamily="18" charset="0"/>
              </a:rPr>
              <a:t>Ballantynes</a:t>
            </a:r>
            <a:r>
              <a:rPr lang="en-NZ" dirty="0">
                <a:latin typeface="Garamond" panose="02020404030301010803" pitchFamily="18" charset="0"/>
              </a:rPr>
              <a:t> – an iconic department store in Christchurch (New Zealand). Established 1854</a:t>
            </a:r>
          </a:p>
          <a:p>
            <a:r>
              <a:rPr lang="en-NZ" b="1" dirty="0">
                <a:latin typeface="Garamond" panose="02020404030301010803" pitchFamily="18" charset="0"/>
              </a:rPr>
              <a:t>Britannia </a:t>
            </a:r>
            <a:r>
              <a:rPr lang="en-NZ" dirty="0">
                <a:latin typeface="Garamond" panose="02020404030301010803" pitchFamily="18" charset="0"/>
              </a:rPr>
              <a:t>– an ancient term for Roman Britain</a:t>
            </a:r>
            <a:endParaRPr lang="en-NZ" b="1" dirty="0">
              <a:latin typeface="Garamond" panose="02020404030301010803" pitchFamily="18" charset="0"/>
            </a:endParaRPr>
          </a:p>
          <a:p>
            <a:r>
              <a:rPr lang="en-NZ" b="1" dirty="0">
                <a:latin typeface="Garamond" panose="02020404030301010803" pitchFamily="18" charset="0"/>
              </a:rPr>
              <a:t>Chamber Pot </a:t>
            </a:r>
            <a:r>
              <a:rPr lang="en-NZ" dirty="0">
                <a:latin typeface="Garamond" panose="02020404030301010803" pitchFamily="18" charset="0"/>
              </a:rPr>
              <a:t>– a bowl kept in a bedroom and used as a toilet at night</a:t>
            </a:r>
          </a:p>
          <a:p>
            <a:r>
              <a:rPr lang="en-NZ" b="1" dirty="0">
                <a:latin typeface="Garamond" panose="02020404030301010803" pitchFamily="18" charset="0"/>
              </a:rPr>
              <a:t>Cross</a:t>
            </a:r>
            <a:r>
              <a:rPr lang="en-NZ" dirty="0">
                <a:latin typeface="Garamond" panose="02020404030301010803" pitchFamily="18" charset="0"/>
              </a:rPr>
              <a:t> – a necklace worn by Christians as an expression of their faith</a:t>
            </a:r>
          </a:p>
          <a:p>
            <a:r>
              <a:rPr lang="en-NZ" b="1" dirty="0">
                <a:latin typeface="Garamond" panose="02020404030301010803" pitchFamily="18" charset="0"/>
              </a:rPr>
              <a:t>Knickerbockers </a:t>
            </a:r>
            <a:r>
              <a:rPr lang="en-NZ" dirty="0">
                <a:latin typeface="Garamond" panose="02020404030301010803" pitchFamily="18" charset="0"/>
              </a:rPr>
              <a:t>– loose fitting trousers gathered at the knee or calf</a:t>
            </a:r>
          </a:p>
          <a:p>
            <a:r>
              <a:rPr lang="en-NZ" b="1" dirty="0">
                <a:latin typeface="Garamond" panose="02020404030301010803" pitchFamily="18" charset="0"/>
              </a:rPr>
              <a:t>Laundry Copper - </a:t>
            </a:r>
            <a:r>
              <a:rPr lang="en-NZ" dirty="0">
                <a:latin typeface="Garamond" panose="02020404030301010803" pitchFamily="18" charset="0"/>
              </a:rPr>
              <a:t>a heated boiler used to whiten clothes</a:t>
            </a:r>
          </a:p>
          <a:p>
            <a:r>
              <a:rPr lang="en-NZ" b="1" dirty="0">
                <a:latin typeface="Garamond" panose="02020404030301010803" pitchFamily="18" charset="0"/>
              </a:rPr>
              <a:t>Liquorice</a:t>
            </a:r>
            <a:r>
              <a:rPr lang="en-NZ" dirty="0">
                <a:latin typeface="Garamond" panose="02020404030301010803" pitchFamily="18" charset="0"/>
              </a:rPr>
              <a:t> – a black sweet flavoured with the root of the liquorice plant</a:t>
            </a:r>
          </a:p>
          <a:p>
            <a:r>
              <a:rPr lang="en-NZ" b="1" dirty="0">
                <a:latin typeface="Garamond" panose="02020404030301010803" pitchFamily="18" charset="0"/>
              </a:rPr>
              <a:t>Porridge</a:t>
            </a:r>
            <a:r>
              <a:rPr lang="en-NZ" dirty="0">
                <a:latin typeface="Garamond" panose="02020404030301010803" pitchFamily="18" charset="0"/>
              </a:rPr>
              <a:t> – a dish of boiled oatmeal in water or milk</a:t>
            </a:r>
          </a:p>
          <a:p>
            <a:r>
              <a:rPr lang="en-NZ" b="1" dirty="0">
                <a:latin typeface="Garamond" panose="02020404030301010803" pitchFamily="18" charset="0"/>
              </a:rPr>
              <a:t>Rice Pudding </a:t>
            </a:r>
            <a:r>
              <a:rPr lang="en-NZ" dirty="0">
                <a:latin typeface="Garamond" panose="02020404030301010803" pitchFamily="18" charset="0"/>
              </a:rPr>
              <a:t>– a dish made from rice mixed with water or milk</a:t>
            </a:r>
          </a:p>
          <a:p>
            <a:r>
              <a:rPr lang="en-NZ" b="1" dirty="0">
                <a:latin typeface="Garamond" panose="02020404030301010803" pitchFamily="18" charset="0"/>
              </a:rPr>
              <a:t>Sunday School</a:t>
            </a:r>
            <a:r>
              <a:rPr lang="en-NZ" dirty="0">
                <a:latin typeface="Garamond" panose="02020404030301010803" pitchFamily="18" charset="0"/>
              </a:rPr>
              <a:t> – classes held on a Sunday to teach children about Christianity</a:t>
            </a:r>
          </a:p>
        </p:txBody>
      </p:sp>
      <p:sp>
        <p:nvSpPr>
          <p:cNvPr id="5" name="Slide Number Placeholder 4"/>
          <p:cNvSpPr>
            <a:spLocks noGrp="1"/>
          </p:cNvSpPr>
          <p:nvPr>
            <p:ph type="sldNum" sz="quarter" idx="12"/>
          </p:nvPr>
        </p:nvSpPr>
        <p:spPr/>
        <p:txBody>
          <a:bodyPr/>
          <a:lstStyle/>
          <a:p>
            <a:fld id="{C1097B42-56FF-46F1-8136-BF84470CEBEA}" type="slidenum">
              <a:rPr lang="en-NZ" smtClean="0"/>
              <a:t>35</a:t>
            </a:fld>
            <a:endParaRPr lang="en-NZ"/>
          </a:p>
        </p:txBody>
      </p:sp>
      <p:pic>
        <p:nvPicPr>
          <p:cNvPr id="10" name="Picture 9">
            <a:extLst>
              <a:ext uri="{FF2B5EF4-FFF2-40B4-BE49-F238E27FC236}">
                <a16:creationId xmlns:a16="http://schemas.microsoft.com/office/drawing/2014/main" id="{C5A1B848-1D63-084A-8D4F-957350ADEE0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65850" y="1356852"/>
            <a:ext cx="3570827" cy="5364623"/>
          </a:xfrm>
          <a:prstGeom prst="rect">
            <a:avLst/>
          </a:prstGeom>
        </p:spPr>
      </p:pic>
    </p:spTree>
    <p:extLst>
      <p:ext uri="{BB962C8B-B14F-4D97-AF65-F5344CB8AC3E}">
        <p14:creationId xmlns:p14="http://schemas.microsoft.com/office/powerpoint/2010/main" val="1638387659"/>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67BA0FF-5AFF-C246-946C-D93D642ABB33}"/>
              </a:ext>
            </a:extLst>
          </p:cNvPr>
          <p:cNvSpPr>
            <a:spLocks noGrp="1"/>
          </p:cNvSpPr>
          <p:nvPr>
            <p:ph type="sldNum" sz="quarter" idx="12"/>
          </p:nvPr>
        </p:nvSpPr>
        <p:spPr/>
        <p:txBody>
          <a:bodyPr/>
          <a:lstStyle/>
          <a:p>
            <a:fld id="{C1097B42-56FF-46F1-8136-BF84470CEBEA}" type="slidenum">
              <a:rPr lang="en-NZ" smtClean="0"/>
              <a:t>36</a:t>
            </a:fld>
            <a:endParaRPr lang="en-NZ"/>
          </a:p>
        </p:txBody>
      </p:sp>
      <p:sp>
        <p:nvSpPr>
          <p:cNvPr id="3" name="Rounded Rectangle 2">
            <a:extLst>
              <a:ext uri="{FF2B5EF4-FFF2-40B4-BE49-F238E27FC236}">
                <a16:creationId xmlns:a16="http://schemas.microsoft.com/office/drawing/2014/main" id="{4262AED4-2229-7946-AE3F-64FA1A1A1CEB}"/>
              </a:ext>
            </a:extLst>
          </p:cNvPr>
          <p:cNvSpPr/>
          <p:nvPr/>
        </p:nvSpPr>
        <p:spPr>
          <a:xfrm>
            <a:off x="266007" y="232757"/>
            <a:ext cx="11671069" cy="6458988"/>
          </a:xfrm>
          <a:prstGeom prst="roundRect">
            <a:avLst/>
          </a:prstGeom>
          <a:solidFill>
            <a:schemeClr val="accent1">
              <a:lumMod val="40000"/>
              <a:lumOff val="60000"/>
            </a:schemeClr>
          </a:solidFill>
          <a:ln w="28575">
            <a:solidFill>
              <a:schemeClr val="tx1">
                <a:lumMod val="95000"/>
                <a:lumOff val="5000"/>
              </a:schemeClr>
            </a:solidFill>
          </a:ln>
          <a:effectLst>
            <a:outerShdw blurRad="63500" dist="101600" dir="10800000" algn="r" rotWithShape="0">
              <a:prstClr val="black">
                <a:alpha val="40000"/>
              </a:prstClr>
            </a:outerShdw>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 name="TextBox 3">
            <a:extLst>
              <a:ext uri="{FF2B5EF4-FFF2-40B4-BE49-F238E27FC236}">
                <a16:creationId xmlns:a16="http://schemas.microsoft.com/office/drawing/2014/main" id="{94F2EDCD-A705-3549-8DD7-47C18A9416CB}"/>
              </a:ext>
            </a:extLst>
          </p:cNvPr>
          <p:cNvSpPr txBox="1"/>
          <p:nvPr/>
        </p:nvSpPr>
        <p:spPr>
          <a:xfrm>
            <a:off x="781399" y="365762"/>
            <a:ext cx="10668000" cy="1323439"/>
          </a:xfrm>
          <a:prstGeom prst="rect">
            <a:avLst/>
          </a:prstGeom>
          <a:noFill/>
        </p:spPr>
        <p:txBody>
          <a:bodyPr wrap="square" rtlCol="0">
            <a:spAutoFit/>
          </a:bodyPr>
          <a:lstStyle/>
          <a:p>
            <a:pPr algn="ctr"/>
            <a:r>
              <a:rPr lang="en-NZ" sz="6000" b="1" dirty="0">
                <a:latin typeface="Garamond" panose="02020404030301010803" pitchFamily="18" charset="0"/>
              </a:rPr>
              <a:t>Credits</a:t>
            </a:r>
          </a:p>
          <a:p>
            <a:endParaRPr lang="en-NZ" sz="2000" b="1" dirty="0">
              <a:latin typeface="Garamond" panose="02020404030301010803" pitchFamily="18" charset="0"/>
            </a:endParaRPr>
          </a:p>
        </p:txBody>
      </p:sp>
      <p:sp>
        <p:nvSpPr>
          <p:cNvPr id="5" name="TextBox 4">
            <a:extLst>
              <a:ext uri="{FF2B5EF4-FFF2-40B4-BE49-F238E27FC236}">
                <a16:creationId xmlns:a16="http://schemas.microsoft.com/office/drawing/2014/main" id="{31CF0B9D-BE93-1449-AEA7-CAF9A57FC1CE}"/>
              </a:ext>
            </a:extLst>
          </p:cNvPr>
          <p:cNvSpPr txBox="1"/>
          <p:nvPr/>
        </p:nvSpPr>
        <p:spPr>
          <a:xfrm>
            <a:off x="2669625" y="1353099"/>
            <a:ext cx="6852750" cy="2546210"/>
          </a:xfrm>
          <a:prstGeom prst="rect">
            <a:avLst/>
          </a:prstGeom>
          <a:noFill/>
        </p:spPr>
        <p:txBody>
          <a:bodyPr wrap="square" rtlCol="0">
            <a:spAutoFit/>
          </a:bodyPr>
          <a:lstStyle/>
          <a:p>
            <a:pPr algn="ctr">
              <a:lnSpc>
                <a:spcPct val="150000"/>
              </a:lnSpc>
            </a:pPr>
            <a:r>
              <a:rPr lang="en-NZ" dirty="0">
                <a:latin typeface="Garamond" panose="02020404030301010803" pitchFamily="18" charset="0"/>
              </a:rPr>
              <a:t>Created by </a:t>
            </a:r>
            <a:r>
              <a:rPr lang="en-NZ" b="1" dirty="0">
                <a:latin typeface="Garamond" panose="02020404030301010803" pitchFamily="18" charset="0"/>
              </a:rPr>
              <a:t>Nicole Pepperell</a:t>
            </a:r>
            <a:r>
              <a:rPr lang="en-NZ" dirty="0">
                <a:latin typeface="Garamond" panose="02020404030301010803" pitchFamily="18" charset="0"/>
              </a:rPr>
              <a:t>, Teece Museum intern 2019</a:t>
            </a:r>
          </a:p>
          <a:p>
            <a:pPr algn="ctr">
              <a:lnSpc>
                <a:spcPct val="150000"/>
              </a:lnSpc>
            </a:pPr>
            <a:r>
              <a:rPr lang="en-NZ" dirty="0">
                <a:latin typeface="Garamond" panose="02020404030301010803" pitchFamily="18" charset="0"/>
              </a:rPr>
              <a:t>Edited by </a:t>
            </a:r>
            <a:r>
              <a:rPr lang="en-NZ" b="1" dirty="0">
                <a:latin typeface="Garamond" panose="02020404030301010803" pitchFamily="18" charset="0"/>
              </a:rPr>
              <a:t>Natalie </a:t>
            </a:r>
            <a:r>
              <a:rPr lang="en-NZ" b="1" dirty="0" err="1">
                <a:latin typeface="Garamond" panose="02020404030301010803" pitchFamily="18" charset="0"/>
              </a:rPr>
              <a:t>Looyer</a:t>
            </a:r>
            <a:r>
              <a:rPr lang="en-NZ" b="1" dirty="0">
                <a:latin typeface="Garamond" panose="02020404030301010803" pitchFamily="18" charset="0"/>
              </a:rPr>
              <a:t> </a:t>
            </a:r>
            <a:r>
              <a:rPr lang="en-NZ" dirty="0">
                <a:latin typeface="Garamond" panose="02020404030301010803" pitchFamily="18" charset="0"/>
              </a:rPr>
              <a:t>and </a:t>
            </a:r>
            <a:r>
              <a:rPr lang="en-NZ" b="1" dirty="0">
                <a:latin typeface="Garamond" panose="02020404030301010803" pitchFamily="18" charset="0"/>
              </a:rPr>
              <a:t>Terri Elder</a:t>
            </a:r>
            <a:r>
              <a:rPr lang="en-NZ" dirty="0">
                <a:latin typeface="Garamond" panose="02020404030301010803" pitchFamily="18" charset="0"/>
              </a:rPr>
              <a:t>, Teece Museum</a:t>
            </a:r>
          </a:p>
          <a:p>
            <a:pPr algn="ctr">
              <a:lnSpc>
                <a:spcPct val="150000"/>
              </a:lnSpc>
            </a:pPr>
            <a:r>
              <a:rPr lang="en-NZ" dirty="0">
                <a:latin typeface="Garamond" panose="02020404030301010803" pitchFamily="18" charset="0"/>
              </a:rPr>
              <a:t>Model: </a:t>
            </a:r>
            <a:r>
              <a:rPr lang="en-NZ" b="1" dirty="0">
                <a:latin typeface="Garamond" panose="02020404030301010803" pitchFamily="18" charset="0"/>
              </a:rPr>
              <a:t>Will Fisher</a:t>
            </a:r>
            <a:r>
              <a:rPr lang="en-NZ" dirty="0">
                <a:latin typeface="Garamond" panose="02020404030301010803" pitchFamily="18" charset="0"/>
              </a:rPr>
              <a:t>, with thanks also to </a:t>
            </a:r>
            <a:r>
              <a:rPr lang="en-NZ" b="1" dirty="0">
                <a:latin typeface="Garamond" panose="02020404030301010803" pitchFamily="18" charset="0"/>
              </a:rPr>
              <a:t>Miriam Fisher</a:t>
            </a:r>
          </a:p>
          <a:p>
            <a:pPr algn="ctr">
              <a:lnSpc>
                <a:spcPct val="150000"/>
              </a:lnSpc>
            </a:pPr>
            <a:r>
              <a:rPr lang="en-NZ" dirty="0">
                <a:latin typeface="Garamond" panose="02020404030301010803" pitchFamily="18" charset="0"/>
              </a:rPr>
              <a:t>Costuming: </a:t>
            </a:r>
            <a:r>
              <a:rPr lang="en-NZ" b="1" dirty="0">
                <a:latin typeface="Garamond" panose="02020404030301010803" pitchFamily="18" charset="0"/>
              </a:rPr>
              <a:t>Naomi van den </a:t>
            </a:r>
            <a:r>
              <a:rPr lang="en-NZ" b="1" dirty="0" err="1">
                <a:latin typeface="Garamond" panose="02020404030301010803" pitchFamily="18" charset="0"/>
              </a:rPr>
              <a:t>Broek</a:t>
            </a:r>
            <a:r>
              <a:rPr lang="en-NZ" b="1" dirty="0">
                <a:latin typeface="Garamond" panose="02020404030301010803" pitchFamily="18" charset="0"/>
              </a:rPr>
              <a:t> </a:t>
            </a:r>
            <a:r>
              <a:rPr lang="en-NZ" dirty="0">
                <a:latin typeface="Garamond" panose="02020404030301010803" pitchFamily="18" charset="0"/>
              </a:rPr>
              <a:t>and </a:t>
            </a:r>
            <a:r>
              <a:rPr lang="en-NZ" b="1" dirty="0">
                <a:latin typeface="Garamond" panose="02020404030301010803" pitchFamily="18" charset="0"/>
              </a:rPr>
              <a:t>Petticoat Lane Costume Hire</a:t>
            </a:r>
          </a:p>
          <a:p>
            <a:pPr algn="ctr">
              <a:lnSpc>
                <a:spcPct val="150000"/>
              </a:lnSpc>
            </a:pPr>
            <a:r>
              <a:rPr lang="en-NZ" dirty="0">
                <a:latin typeface="Garamond" panose="02020404030301010803" pitchFamily="18" charset="0"/>
              </a:rPr>
              <a:t>Photographer: </a:t>
            </a:r>
            <a:r>
              <a:rPr lang="en-NZ" b="1" dirty="0">
                <a:latin typeface="Garamond" panose="02020404030301010803" pitchFamily="18" charset="0"/>
              </a:rPr>
              <a:t>Corey Blackburn</a:t>
            </a:r>
            <a:r>
              <a:rPr lang="en-NZ" dirty="0">
                <a:latin typeface="Garamond" panose="02020404030301010803" pitchFamily="18" charset="0"/>
              </a:rPr>
              <a:t>, University of Canterbury</a:t>
            </a:r>
          </a:p>
          <a:p>
            <a:pPr algn="ctr">
              <a:lnSpc>
                <a:spcPct val="150000"/>
              </a:lnSpc>
            </a:pPr>
            <a:r>
              <a:rPr lang="en-NZ" dirty="0">
                <a:latin typeface="Garamond" panose="02020404030301010803" pitchFamily="18" charset="0"/>
              </a:rPr>
              <a:t>With thanks also to </a:t>
            </a:r>
            <a:r>
              <a:rPr lang="en-NZ" b="1" dirty="0">
                <a:latin typeface="Garamond" panose="02020404030301010803" pitchFamily="18" charset="0"/>
              </a:rPr>
              <a:t>Alex van den </a:t>
            </a:r>
            <a:r>
              <a:rPr lang="en-NZ" b="1" dirty="0" err="1">
                <a:latin typeface="Garamond" panose="02020404030301010803" pitchFamily="18" charset="0"/>
              </a:rPr>
              <a:t>Broek</a:t>
            </a:r>
            <a:r>
              <a:rPr lang="en-NZ" dirty="0">
                <a:latin typeface="Garamond" panose="02020404030301010803" pitchFamily="18" charset="0"/>
              </a:rPr>
              <a:t>, CCC </a:t>
            </a:r>
            <a:r>
              <a:rPr lang="en-NZ" dirty="0" err="1">
                <a:latin typeface="Garamond" panose="02020404030301010803" pitchFamily="18" charset="0"/>
              </a:rPr>
              <a:t>Tūranga</a:t>
            </a:r>
            <a:r>
              <a:rPr lang="en-NZ" dirty="0">
                <a:latin typeface="Garamond" panose="02020404030301010803" pitchFamily="18" charset="0"/>
              </a:rPr>
              <a:t> AV Studios</a:t>
            </a:r>
          </a:p>
        </p:txBody>
      </p:sp>
      <p:pic>
        <p:nvPicPr>
          <p:cNvPr id="7" name="Picture 6">
            <a:extLst>
              <a:ext uri="{FF2B5EF4-FFF2-40B4-BE49-F238E27FC236}">
                <a16:creationId xmlns:a16="http://schemas.microsoft.com/office/drawing/2014/main" id="{FB6F869D-F2CF-9444-936C-B942105FD14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1399" y="5640850"/>
            <a:ext cx="4953000" cy="762000"/>
          </a:xfrm>
          <a:prstGeom prst="rect">
            <a:avLst/>
          </a:prstGeom>
        </p:spPr>
      </p:pic>
    </p:spTree>
    <p:extLst>
      <p:ext uri="{BB962C8B-B14F-4D97-AF65-F5344CB8AC3E}">
        <p14:creationId xmlns:p14="http://schemas.microsoft.com/office/powerpoint/2010/main" val="3273362711"/>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9505" y="241069"/>
            <a:ext cx="11820699" cy="642573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2058" name="Picture 10" descr="Image result for roman wall paintings bedroom"/>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15544" y="334762"/>
            <a:ext cx="5542384" cy="6181529"/>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2060" name="Picture 12" descr="Image result for nineteenth century boy's roo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53432" y="363173"/>
            <a:ext cx="6043100" cy="6181529"/>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64771" y="359534"/>
            <a:ext cx="7310636" cy="1015663"/>
          </a:xfrm>
          <a:prstGeom prst="rect">
            <a:avLst/>
          </a:prstGeom>
          <a:noFill/>
          <a:ln>
            <a:noFill/>
          </a:ln>
        </p:spPr>
        <p:txBody>
          <a:bodyPr wrap="square" rtlCol="0">
            <a:spAutoFit/>
          </a:bodyPr>
          <a:lstStyle/>
          <a:p>
            <a:pPr algn="ctr"/>
            <a:r>
              <a:rPr lang="en-NZ" sz="6000" dirty="0">
                <a:ln>
                  <a:solidFill>
                    <a:schemeClr val="tx1"/>
                  </a:solidFill>
                </a:ln>
                <a:solidFill>
                  <a:schemeClr val="bg1"/>
                </a:solidFill>
                <a:latin typeface="Garamond" panose="02020404030301010803" pitchFamily="18" charset="0"/>
              </a:rPr>
              <a:t>Getting Dressed</a:t>
            </a:r>
          </a:p>
        </p:txBody>
      </p:sp>
      <p:sp>
        <p:nvSpPr>
          <p:cNvPr id="7" name="TextBox 6"/>
          <p:cNvSpPr txBox="1"/>
          <p:nvPr/>
        </p:nvSpPr>
        <p:spPr>
          <a:xfrm>
            <a:off x="467818" y="1345291"/>
            <a:ext cx="4781617" cy="1138773"/>
          </a:xfrm>
          <a:prstGeom prst="rect">
            <a:avLst/>
          </a:prstGeom>
          <a:noFill/>
        </p:spPr>
        <p:txBody>
          <a:bodyPr wrap="square" rtlCol="0">
            <a:spAutoFit/>
          </a:bodyPr>
          <a:lstStyle/>
          <a:p>
            <a:r>
              <a:rPr lang="en-NZ" sz="2800" b="1" dirty="0">
                <a:solidFill>
                  <a:schemeClr val="bg1"/>
                </a:solidFill>
                <a:latin typeface="Papyrus" panose="03070502060502030205" pitchFamily="66" charset="0"/>
              </a:rPr>
              <a:t>S</a:t>
            </a:r>
            <a:r>
              <a:rPr lang="en-NZ" sz="2000" b="1" dirty="0">
                <a:solidFill>
                  <a:schemeClr val="bg1"/>
                </a:solidFill>
                <a:latin typeface="Garamond" panose="02020404030301010803" pitchFamily="18" charset="0"/>
              </a:rPr>
              <a:t>cipio is woken early by the sounds of the street. He jumps out of bed and begins to get dressed for the day ahead…</a:t>
            </a:r>
          </a:p>
        </p:txBody>
      </p:sp>
      <p:sp>
        <p:nvSpPr>
          <p:cNvPr id="15" name="Rounded Rectangular Callout 14"/>
          <p:cNvSpPr/>
          <p:nvPr/>
        </p:nvSpPr>
        <p:spPr>
          <a:xfrm rot="5400000">
            <a:off x="2363591" y="3264792"/>
            <a:ext cx="3754507" cy="2301820"/>
          </a:xfrm>
          <a:prstGeom prst="wedgeRoundRectCallout">
            <a:avLst>
              <a:gd name="adj1" fmla="val -22839"/>
              <a:gd name="adj2" fmla="val 68108"/>
              <a:gd name="adj3" fmla="val 16667"/>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6" name="TextBox 15"/>
          <p:cNvSpPr txBox="1"/>
          <p:nvPr/>
        </p:nvSpPr>
        <p:spPr>
          <a:xfrm flipH="1">
            <a:off x="3268313" y="2541603"/>
            <a:ext cx="2051492" cy="3908762"/>
          </a:xfrm>
          <a:prstGeom prst="rect">
            <a:avLst/>
          </a:prstGeom>
          <a:noFill/>
        </p:spPr>
        <p:txBody>
          <a:bodyPr wrap="square" rtlCol="0">
            <a:spAutoFit/>
          </a:bodyPr>
          <a:lstStyle/>
          <a:p>
            <a:r>
              <a:rPr lang="en-NZ" dirty="0">
                <a:latin typeface="Garamond" panose="02020404030301010803" pitchFamily="18" charset="0"/>
              </a:rPr>
              <a:t>“I’m going to wear my woollen tunic and a belt around my waist.  When I turn 13, I can wear an adult’s </a:t>
            </a:r>
            <a:r>
              <a:rPr lang="en-NZ" b="1" i="1" dirty="0">
                <a:latin typeface="Garamond" panose="02020404030301010803" pitchFamily="18" charset="0"/>
              </a:rPr>
              <a:t>toga</a:t>
            </a:r>
            <a:r>
              <a:rPr lang="en-NZ" dirty="0">
                <a:latin typeface="Garamond" panose="02020404030301010803" pitchFamily="18" charset="0"/>
              </a:rPr>
              <a:t>. These are my leather sandals, I have lots of pairs. Oops… almost forgot my </a:t>
            </a:r>
            <a:r>
              <a:rPr lang="en-NZ" b="1" i="1" dirty="0">
                <a:latin typeface="Garamond" panose="02020404030301010803" pitchFamily="18" charset="0"/>
              </a:rPr>
              <a:t>bulla</a:t>
            </a:r>
            <a:r>
              <a:rPr lang="en-NZ" dirty="0">
                <a:latin typeface="Garamond" panose="02020404030301010803" pitchFamily="18" charset="0"/>
              </a:rPr>
              <a:t> pendant. My mother says it will help protect me.” </a:t>
            </a:r>
          </a:p>
          <a:p>
            <a:endParaRPr lang="en-NZ" sz="1400" dirty="0"/>
          </a:p>
        </p:txBody>
      </p:sp>
      <p:pic>
        <p:nvPicPr>
          <p:cNvPr id="23" name="Picture 22" descr="Related image"/>
          <p:cNvPicPr/>
          <p:nvPr/>
        </p:nvPicPr>
        <p:blipFill>
          <a:blip r:embed="rId4" cstate="screen">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3610949" y="354797"/>
            <a:ext cx="840835" cy="520453"/>
          </a:xfrm>
          <a:prstGeom prst="rect">
            <a:avLst/>
          </a:prstGeom>
          <a:noFill/>
          <a:ln>
            <a:noFill/>
          </a:ln>
        </p:spPr>
      </p:pic>
      <p:sp>
        <p:nvSpPr>
          <p:cNvPr id="17" name="Rounded Rectangle 16"/>
          <p:cNvSpPr/>
          <p:nvPr/>
        </p:nvSpPr>
        <p:spPr>
          <a:xfrm>
            <a:off x="478072" y="2504906"/>
            <a:ext cx="1043111" cy="943900"/>
          </a:xfrm>
          <a:prstGeom prst="roundRect">
            <a:avLst/>
          </a:prstGeom>
          <a:solidFill>
            <a:schemeClr val="accent1">
              <a:lumMod val="40000"/>
              <a:lumOff val="60000"/>
            </a:schemeClr>
          </a:solidFill>
          <a:ln w="28575">
            <a:solidFill>
              <a:schemeClr val="tx1">
                <a:lumMod val="95000"/>
                <a:lumOff val="5000"/>
              </a:schemeClr>
            </a:solidFill>
          </a:ln>
          <a:effectLst>
            <a:outerShdw blurRad="635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6" name="Rounded Rectangle 25"/>
          <p:cNvSpPr/>
          <p:nvPr/>
        </p:nvSpPr>
        <p:spPr>
          <a:xfrm>
            <a:off x="462806" y="3549052"/>
            <a:ext cx="1023875" cy="943900"/>
          </a:xfrm>
          <a:prstGeom prst="roundRect">
            <a:avLst/>
          </a:prstGeom>
          <a:solidFill>
            <a:schemeClr val="accent1">
              <a:lumMod val="40000"/>
              <a:lumOff val="60000"/>
            </a:schemeClr>
          </a:solidFill>
          <a:ln w="28575">
            <a:solidFill>
              <a:schemeClr val="tx1">
                <a:lumMod val="95000"/>
                <a:lumOff val="5000"/>
              </a:schemeClr>
            </a:solidFill>
          </a:ln>
          <a:effectLst>
            <a:outerShdw blurRad="635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27" name="Picture 2" descr="COMPASS Title: Child's shoe"/>
          <p:cNvPicPr>
            <a:picLocks noChangeAspect="1" noChangeArrowheads="1"/>
          </p:cNvPicPr>
          <p:nvPr/>
        </p:nvPicPr>
        <p:blipFill>
          <a:blip r:embed="rId6" cstate="screen">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415782" y="2350143"/>
            <a:ext cx="1316314" cy="1068812"/>
          </a:xfrm>
          <a:prstGeom prst="rect">
            <a:avLst/>
          </a:prstGeom>
          <a:noFill/>
          <a:extLst>
            <a:ext uri="{909E8E84-426E-40DD-AFC4-6F175D3DCCD1}">
              <a14:hiddenFill xmlns:a14="http://schemas.microsoft.com/office/drawing/2010/main">
                <a:solidFill>
                  <a:srgbClr val="FFFFFF"/>
                </a:solidFill>
              </a14:hiddenFill>
            </a:ext>
          </a:extLst>
        </p:spPr>
      </p:pic>
      <p:sp>
        <p:nvSpPr>
          <p:cNvPr id="28" name="Rounded Rectangle 27"/>
          <p:cNvSpPr/>
          <p:nvPr/>
        </p:nvSpPr>
        <p:spPr>
          <a:xfrm>
            <a:off x="6355050" y="2242620"/>
            <a:ext cx="1023875" cy="943900"/>
          </a:xfrm>
          <a:prstGeom prst="roundRect">
            <a:avLst/>
          </a:prstGeom>
          <a:solidFill>
            <a:schemeClr val="accent1">
              <a:lumMod val="40000"/>
              <a:lumOff val="60000"/>
            </a:schemeClr>
          </a:solidFill>
          <a:ln w="28575">
            <a:solidFill>
              <a:schemeClr val="tx1">
                <a:lumMod val="95000"/>
                <a:lumOff val="5000"/>
              </a:schemeClr>
            </a:solidFill>
          </a:ln>
          <a:effectLst>
            <a:outerShdw blurRad="635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9" name="Rounded Rectangle 28"/>
          <p:cNvSpPr/>
          <p:nvPr/>
        </p:nvSpPr>
        <p:spPr>
          <a:xfrm>
            <a:off x="6371581" y="3318730"/>
            <a:ext cx="1023875" cy="943900"/>
          </a:xfrm>
          <a:prstGeom prst="roundRect">
            <a:avLst/>
          </a:prstGeom>
          <a:solidFill>
            <a:schemeClr val="accent1">
              <a:lumMod val="40000"/>
              <a:lumOff val="60000"/>
            </a:schemeClr>
          </a:solidFill>
          <a:ln w="28575">
            <a:solidFill>
              <a:schemeClr val="tx1">
                <a:lumMod val="95000"/>
                <a:lumOff val="5000"/>
              </a:schemeClr>
            </a:solidFill>
          </a:ln>
          <a:effectLst>
            <a:outerShdw blurRad="635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0" name="Rounded Rectangular Callout 29"/>
          <p:cNvSpPr/>
          <p:nvPr/>
        </p:nvSpPr>
        <p:spPr>
          <a:xfrm rot="5400000">
            <a:off x="8733789" y="1603411"/>
            <a:ext cx="3754507" cy="2301820"/>
          </a:xfrm>
          <a:prstGeom prst="wedgeRoundRectCallout">
            <a:avLst>
              <a:gd name="adj1" fmla="val -5361"/>
              <a:gd name="adj2" fmla="val 75119"/>
              <a:gd name="adj3" fmla="val 16667"/>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34" name="Picture 6" descr="PC001396; Childs Boot; circa 1880; leather"/>
          <p:cNvPicPr>
            <a:picLocks noChangeAspect="1" noChangeArrowheads="1"/>
          </p:cNvPicPr>
          <p:nvPr/>
        </p:nvPicPr>
        <p:blipFill>
          <a:blip r:embed="rId8" cstate="screen">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6137811" y="2356671"/>
            <a:ext cx="1475948" cy="87486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Cross pendant; 2009.70.1"/>
          <p:cNvPicPr>
            <a:picLocks noChangeAspect="1" noChangeArrowheads="1"/>
          </p:cNvPicPr>
          <p:nvPr/>
        </p:nvPicPr>
        <p:blipFill>
          <a:blip r:embed="rId10" cstate="screen">
            <a:extLst>
              <a:ext uri="{BEBA8EAE-BF5A-486C-A8C5-ECC9F3942E4B}">
                <a14:imgProps xmlns:a14="http://schemas.microsoft.com/office/drawing/2010/main">
                  <a14:imgLayer r:embed="rId11">
                    <a14:imgEffect>
                      <a14:backgroundRemoval t="10000" b="90000" l="10000" r="90000">
                        <a14:backgroundMark x1="64750" y1="36000" x2="64750" y2="36000"/>
                        <a14:backgroundMark x1="58500" y1="35667" x2="58500" y2="35667"/>
                        <a14:backgroundMark x1="56750" y1="38333" x2="56750" y2="38333"/>
                        <a14:backgroundMark x1="56000" y1="26000" x2="56000" y2="26000"/>
                        <a14:backgroundMark x1="46000" y1="37333" x2="46000" y2="37333"/>
                        <a14:backgroundMark x1="57750" y1="54333" x2="57750" y2="54333"/>
                        <a14:backgroundMark x1="57500" y1="28667" x2="57500" y2="28667"/>
                      </a14:backgroundRemoval>
                    </a14:imgEffect>
                  </a14:imgLayer>
                </a14:imgProps>
              </a:ext>
              <a:ext uri="{28A0092B-C50C-407E-A947-70E740481C1C}">
                <a14:useLocalDpi xmlns:a14="http://schemas.microsoft.com/office/drawing/2010/main"/>
              </a:ext>
            </a:extLst>
          </a:blip>
          <a:srcRect/>
          <a:stretch>
            <a:fillRect/>
          </a:stretch>
        </p:blipFill>
        <p:spPr bwMode="auto">
          <a:xfrm>
            <a:off x="6173605" y="3221918"/>
            <a:ext cx="1383884" cy="105384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9604594" y="1037194"/>
            <a:ext cx="2137124" cy="3416320"/>
          </a:xfrm>
          <a:prstGeom prst="rect">
            <a:avLst/>
          </a:prstGeom>
          <a:noFill/>
        </p:spPr>
        <p:txBody>
          <a:bodyPr wrap="square" rtlCol="0">
            <a:spAutoFit/>
          </a:bodyPr>
          <a:lstStyle/>
          <a:p>
            <a:r>
              <a:rPr lang="en-NZ" dirty="0">
                <a:latin typeface="Garamond" panose="02020404030301010803" pitchFamily="18" charset="0"/>
              </a:rPr>
              <a:t>“Today I’m going to wear this shirt and my </a:t>
            </a:r>
            <a:r>
              <a:rPr lang="en-NZ" b="1" dirty="0">
                <a:latin typeface="Garamond" panose="02020404030301010803" pitchFamily="18" charset="0"/>
              </a:rPr>
              <a:t>knickerbockers. </a:t>
            </a:r>
            <a:r>
              <a:rPr lang="en-NZ" dirty="0">
                <a:latin typeface="Garamond" panose="02020404030301010803" pitchFamily="18" charset="0"/>
              </a:rPr>
              <a:t>When I’m 13, I will be allowed to wear long trousers. I wear this cross for protection and I also have to wear my boots because the road to school is always muddy!”</a:t>
            </a:r>
          </a:p>
        </p:txBody>
      </p:sp>
      <p:sp>
        <p:nvSpPr>
          <p:cNvPr id="39" name="Rounded Rectangle 38"/>
          <p:cNvSpPr/>
          <p:nvPr/>
        </p:nvSpPr>
        <p:spPr>
          <a:xfrm>
            <a:off x="495064" y="4693945"/>
            <a:ext cx="1023875" cy="943900"/>
          </a:xfrm>
          <a:prstGeom prst="roundRect">
            <a:avLst/>
          </a:prstGeom>
          <a:solidFill>
            <a:schemeClr val="accent1">
              <a:lumMod val="40000"/>
              <a:lumOff val="60000"/>
            </a:schemeClr>
          </a:solidFill>
          <a:ln w="28575">
            <a:solidFill>
              <a:schemeClr val="tx1">
                <a:lumMod val="95000"/>
                <a:lumOff val="5000"/>
              </a:schemeClr>
            </a:solidFill>
          </a:ln>
          <a:effectLst>
            <a:outerShdw blurRad="635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41" name="Picture 40" descr="Knitted woollen child's sock for the left(?) foot; high ankle; two toes."/>
          <p:cNvPicPr/>
          <p:nvPr/>
        </p:nvPicPr>
        <p:blipFill>
          <a:blip r:embed="rId12" cstate="screen">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462806" y="3632536"/>
            <a:ext cx="1133475" cy="761365"/>
          </a:xfrm>
          <a:prstGeom prst="rect">
            <a:avLst/>
          </a:prstGeom>
          <a:noFill/>
          <a:ln>
            <a:noFill/>
          </a:ln>
        </p:spPr>
      </p:pic>
      <p:pic>
        <p:nvPicPr>
          <p:cNvPr id="31" name="Picture 4" descr="Gold Bulla"/>
          <p:cNvPicPr>
            <a:picLocks noChangeAspect="1" noChangeArrowheads="1"/>
          </p:cNvPicPr>
          <p:nvPr/>
        </p:nvPicPr>
        <p:blipFill>
          <a:blip r:embed="rId14" cstate="screen">
            <a:extLst>
              <a:ext uri="{BEBA8EAE-BF5A-486C-A8C5-ECC9F3942E4B}">
                <a14:imgProps xmlns:a14="http://schemas.microsoft.com/office/drawing/2010/main">
                  <a14:imgLayer r:embed="rId15">
                    <a14:imgEffect>
                      <a14:backgroundRemoval t="9892" b="95269" l="10000" r="90000"/>
                    </a14:imgEffect>
                  </a14:imgLayer>
                </a14:imgProps>
              </a:ext>
              <a:ext uri="{28A0092B-C50C-407E-A947-70E740481C1C}">
                <a14:useLocalDpi xmlns:a14="http://schemas.microsoft.com/office/drawing/2010/main"/>
              </a:ext>
            </a:extLst>
          </a:blip>
          <a:srcRect/>
          <a:stretch>
            <a:fillRect/>
          </a:stretch>
        </p:blipFill>
        <p:spPr bwMode="auto">
          <a:xfrm>
            <a:off x="244819" y="4648363"/>
            <a:ext cx="1447311" cy="1018638"/>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C1097B42-56FF-46F1-8136-BF84470CEBEA}" type="slidenum">
              <a:rPr lang="en-NZ" smtClean="0"/>
              <a:t>4</a:t>
            </a:fld>
            <a:endParaRPr lang="en-NZ"/>
          </a:p>
        </p:txBody>
      </p:sp>
      <p:pic>
        <p:nvPicPr>
          <p:cNvPr id="5" name="Picture 4">
            <a:extLst>
              <a:ext uri="{FF2B5EF4-FFF2-40B4-BE49-F238E27FC236}">
                <a16:creationId xmlns:a16="http://schemas.microsoft.com/office/drawing/2014/main" id="{5CF9AB52-CC15-C34C-8296-574E220A8AB2}"/>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367293" y="2891918"/>
            <a:ext cx="2386528" cy="3585394"/>
          </a:xfrm>
          <a:prstGeom prst="rect">
            <a:avLst/>
          </a:prstGeom>
          <a:scene3d>
            <a:camera prst="orthographicFront">
              <a:rot lat="0" lon="0" rev="0"/>
            </a:camera>
            <a:lightRig rig="threePt" dir="t"/>
          </a:scene3d>
        </p:spPr>
      </p:pic>
      <p:pic>
        <p:nvPicPr>
          <p:cNvPr id="10" name="Picture 9">
            <a:extLst>
              <a:ext uri="{FF2B5EF4-FFF2-40B4-BE49-F238E27FC236}">
                <a16:creationId xmlns:a16="http://schemas.microsoft.com/office/drawing/2014/main" id="{3AA05CAF-3000-AE4A-A78E-E35B54E340B2}"/>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6749593" y="1482990"/>
            <a:ext cx="3072112" cy="4615380"/>
          </a:xfrm>
          <a:prstGeom prst="rect">
            <a:avLst/>
          </a:prstGeom>
        </p:spPr>
      </p:pic>
      <p:sp>
        <p:nvSpPr>
          <p:cNvPr id="8" name="TextBox 7"/>
          <p:cNvSpPr txBox="1"/>
          <p:nvPr/>
        </p:nvSpPr>
        <p:spPr>
          <a:xfrm>
            <a:off x="6395297" y="4961848"/>
            <a:ext cx="5042369" cy="1138773"/>
          </a:xfrm>
          <a:prstGeom prst="rect">
            <a:avLst/>
          </a:prstGeom>
          <a:noFill/>
        </p:spPr>
        <p:txBody>
          <a:bodyPr wrap="square" rtlCol="0">
            <a:spAutoFit/>
          </a:bodyPr>
          <a:lstStyle/>
          <a:p>
            <a:r>
              <a:rPr lang="en-NZ" sz="2000" b="1" dirty="0">
                <a:solidFill>
                  <a:schemeClr val="bg1"/>
                </a:solidFill>
                <a:latin typeface="Garamond" panose="02020404030301010803" pitchFamily="18" charset="0"/>
              </a:rPr>
              <a:t>“</a:t>
            </a:r>
            <a:r>
              <a:rPr lang="en-NZ" sz="2800" b="1" i="1" dirty="0">
                <a:solidFill>
                  <a:schemeClr val="bg1"/>
                </a:solidFill>
                <a:latin typeface="Lucida Calligraphy" panose="03010101010101010101" pitchFamily="66" charset="0"/>
              </a:rPr>
              <a:t>C</a:t>
            </a:r>
            <a:r>
              <a:rPr lang="en-NZ" sz="2000" b="1" i="1" dirty="0">
                <a:solidFill>
                  <a:schemeClr val="bg1"/>
                </a:solidFill>
                <a:latin typeface="Garamond" panose="02020404030301010803" pitchFamily="18" charset="0"/>
              </a:rPr>
              <a:t>ockle doodle doo</a:t>
            </a:r>
            <a:r>
              <a:rPr lang="en-NZ" sz="2000" b="1" dirty="0">
                <a:solidFill>
                  <a:schemeClr val="bg1"/>
                </a:solidFill>
                <a:latin typeface="Garamond" panose="02020404030301010803" pitchFamily="18" charset="0"/>
              </a:rPr>
              <a:t>!” Every morning Archie is woken by Mr Smith’s rooster who lets him know when to get dressed for school…</a:t>
            </a:r>
          </a:p>
        </p:txBody>
      </p:sp>
    </p:spTree>
    <p:extLst>
      <p:ext uri="{BB962C8B-B14F-4D97-AF65-F5344CB8AC3E}">
        <p14:creationId xmlns:p14="http://schemas.microsoft.com/office/powerpoint/2010/main" val="3055326940"/>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60465" y="234142"/>
            <a:ext cx="11671069" cy="6458988"/>
          </a:xfrm>
          <a:prstGeom prst="roundRect">
            <a:avLst/>
          </a:prstGeom>
          <a:solidFill>
            <a:schemeClr val="accent1">
              <a:lumMod val="40000"/>
              <a:lumOff val="60000"/>
            </a:schemeClr>
          </a:solidFill>
          <a:ln w="28575">
            <a:solidFill>
              <a:schemeClr val="tx1">
                <a:lumMod val="95000"/>
                <a:lumOff val="5000"/>
              </a:schemeClr>
            </a:solidFill>
          </a:ln>
          <a:effectLst>
            <a:outerShdw blurRad="63500" dist="101600" dir="10800000" algn="r" rotWithShape="0">
              <a:prstClr val="black">
                <a:alpha val="40000"/>
              </a:prstClr>
            </a:outerShdw>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9" name="Picture 8" descr="Gold Bulla"/>
          <p:cNvPicPr/>
          <p:nvPr/>
        </p:nvPicPr>
        <p:blipFill>
          <a:blip r:embed="rId2" cstate="print">
            <a:extLst>
              <a:ext uri="{28A0092B-C50C-407E-A947-70E740481C1C}">
                <a14:useLocalDpi xmlns:a14="http://schemas.microsoft.com/office/drawing/2010/main"/>
              </a:ext>
            </a:extLst>
          </a:blip>
          <a:srcRect/>
          <a:stretch>
            <a:fillRect/>
          </a:stretch>
        </p:blipFill>
        <p:spPr bwMode="auto">
          <a:xfrm>
            <a:off x="4478245" y="699988"/>
            <a:ext cx="3365962" cy="2824617"/>
          </a:xfrm>
          <a:prstGeom prst="rect">
            <a:avLst/>
          </a:prstGeom>
          <a:ln w="88900" cap="sq" cmpd="thickThin">
            <a:solidFill>
              <a:srgbClr val="000000"/>
            </a:solidFill>
            <a:prstDash val="solid"/>
            <a:miter lim="800000"/>
          </a:ln>
          <a:effectLst>
            <a:innerShdw blurRad="76200">
              <a:srgbClr val="000000"/>
            </a:innerShdw>
          </a:effectLst>
        </p:spPr>
      </p:pic>
      <p:sp>
        <p:nvSpPr>
          <p:cNvPr id="13" name="Rounded Rectangle 12"/>
          <p:cNvSpPr/>
          <p:nvPr/>
        </p:nvSpPr>
        <p:spPr>
          <a:xfrm>
            <a:off x="467493" y="3742284"/>
            <a:ext cx="3756758" cy="2734716"/>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NZ" dirty="0">
              <a:solidFill>
                <a:schemeClr val="tx1"/>
              </a:solidFill>
              <a:latin typeface="Garamond" panose="02020404030301010803" pitchFamily="18" charset="0"/>
            </a:endParaRPr>
          </a:p>
        </p:txBody>
      </p:sp>
      <p:sp>
        <p:nvSpPr>
          <p:cNvPr id="14" name="Rounded Rectangle 13"/>
          <p:cNvSpPr/>
          <p:nvPr/>
        </p:nvSpPr>
        <p:spPr>
          <a:xfrm>
            <a:off x="4305858" y="3789584"/>
            <a:ext cx="3681944" cy="2687416"/>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NZ" dirty="0">
              <a:solidFill>
                <a:schemeClr val="tx1"/>
              </a:solidFill>
              <a:latin typeface="Garamond" panose="02020404030301010803" pitchFamily="18" charset="0"/>
            </a:endParaRPr>
          </a:p>
        </p:txBody>
      </p:sp>
      <p:sp>
        <p:nvSpPr>
          <p:cNvPr id="15" name="Rounded Rectangle 14"/>
          <p:cNvSpPr/>
          <p:nvPr/>
        </p:nvSpPr>
        <p:spPr>
          <a:xfrm>
            <a:off x="8113223" y="3807253"/>
            <a:ext cx="3514926" cy="2666113"/>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NZ" dirty="0">
              <a:solidFill>
                <a:schemeClr val="tx1"/>
              </a:solidFill>
              <a:latin typeface="Garamond" panose="02020404030301010803" pitchFamily="18" charset="0"/>
            </a:endParaRPr>
          </a:p>
        </p:txBody>
      </p:sp>
      <p:pic>
        <p:nvPicPr>
          <p:cNvPr id="16" name="Picture 12" descr="Knitted woollen child's sock for the left(?) foot; high ankle; two to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97147" y="738610"/>
            <a:ext cx="3407538" cy="2784356"/>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C1097B42-56FF-46F1-8136-BF84470CEBEA}" type="slidenum">
              <a:rPr lang="en-NZ" smtClean="0"/>
              <a:t>5</a:t>
            </a:fld>
            <a:endParaRPr lang="en-NZ"/>
          </a:p>
        </p:txBody>
      </p:sp>
      <p:sp>
        <p:nvSpPr>
          <p:cNvPr id="6" name="TextBox 5"/>
          <p:cNvSpPr txBox="1"/>
          <p:nvPr/>
        </p:nvSpPr>
        <p:spPr>
          <a:xfrm>
            <a:off x="665479" y="3865435"/>
            <a:ext cx="3442393" cy="2492990"/>
          </a:xfrm>
          <a:prstGeom prst="rect">
            <a:avLst/>
          </a:prstGeom>
          <a:noFill/>
        </p:spPr>
        <p:txBody>
          <a:bodyPr wrap="square" rtlCol="0">
            <a:spAutoFit/>
          </a:bodyPr>
          <a:lstStyle/>
          <a:p>
            <a:pPr fontAlgn="base"/>
            <a:r>
              <a:rPr lang="en-NZ" dirty="0">
                <a:latin typeface="Garamond" panose="02020404030301010803" pitchFamily="18" charset="0"/>
              </a:rPr>
              <a:t>This small Roman leather shoe probably belonged to a child. It was found in a waterlogged deposit on the site of the Bank of England in London.</a:t>
            </a:r>
          </a:p>
          <a:p>
            <a:pPr fontAlgn="base"/>
            <a:endParaRPr lang="en-NZ" dirty="0">
              <a:latin typeface="Garamond" panose="02020404030301010803" pitchFamily="18" charset="0"/>
            </a:endParaRPr>
          </a:p>
          <a:p>
            <a:r>
              <a:rPr lang="en-NZ" sz="1600" b="1" dirty="0">
                <a:latin typeface="Garamond" panose="02020404030301010803" pitchFamily="18" charset="0"/>
              </a:rPr>
              <a:t>Child’s Shoe </a:t>
            </a:r>
            <a:r>
              <a:rPr lang="en-NZ" sz="1600" dirty="0">
                <a:latin typeface="Garamond" panose="02020404030301010803" pitchFamily="18" charset="0"/>
              </a:rPr>
              <a:t>(1935,1106.9), </a:t>
            </a:r>
            <a:r>
              <a:rPr lang="en-NZ" sz="1600" b="1" dirty="0">
                <a:latin typeface="Garamond" panose="02020404030301010803" pitchFamily="18" charset="0"/>
              </a:rPr>
              <a:t>The British Museum, </a:t>
            </a:r>
            <a:r>
              <a:rPr lang="en-NZ" sz="1600" dirty="0">
                <a:latin typeface="Garamond" panose="02020404030301010803" pitchFamily="18" charset="0"/>
              </a:rPr>
              <a:t>Roman Britain, probably 1st or 2nd century CE. </a:t>
            </a:r>
          </a:p>
        </p:txBody>
      </p:sp>
      <p:sp>
        <p:nvSpPr>
          <p:cNvPr id="17" name="TextBox 16"/>
          <p:cNvSpPr txBox="1"/>
          <p:nvPr/>
        </p:nvSpPr>
        <p:spPr>
          <a:xfrm>
            <a:off x="4474920" y="3772636"/>
            <a:ext cx="3442393" cy="2769989"/>
          </a:xfrm>
          <a:prstGeom prst="rect">
            <a:avLst/>
          </a:prstGeom>
          <a:noFill/>
        </p:spPr>
        <p:txBody>
          <a:bodyPr wrap="square" rtlCol="0">
            <a:spAutoFit/>
          </a:bodyPr>
          <a:lstStyle/>
          <a:p>
            <a:r>
              <a:rPr lang="en-NZ" dirty="0">
                <a:latin typeface="Garamond" panose="02020404030301010803" pitchFamily="18" charset="0"/>
              </a:rPr>
              <a:t>The gold bulla is framed by crimped wire and has a </a:t>
            </a:r>
            <a:r>
              <a:rPr lang="en-NZ" b="1" dirty="0">
                <a:latin typeface="Garamond" panose="02020404030301010803" pitchFamily="18" charset="0"/>
              </a:rPr>
              <a:t>Gorgon</a:t>
            </a:r>
            <a:r>
              <a:rPr lang="en-NZ" dirty="0">
                <a:latin typeface="Garamond" panose="02020404030301010803" pitchFamily="18" charset="0"/>
              </a:rPr>
              <a:t> figure on the front. The back of the bulla is dented and is pierced in the centre. The loop was probably filled with stones or glass.</a:t>
            </a:r>
          </a:p>
          <a:p>
            <a:r>
              <a:rPr lang="en-NZ" b="1" dirty="0">
                <a:latin typeface="Garamond" panose="02020404030301010803" pitchFamily="18" charset="0"/>
              </a:rPr>
              <a:t> </a:t>
            </a:r>
          </a:p>
          <a:p>
            <a:r>
              <a:rPr lang="en-NZ" sz="1600" b="1" dirty="0">
                <a:latin typeface="Garamond" panose="02020404030301010803" pitchFamily="18" charset="0"/>
              </a:rPr>
              <a:t>Gold Bulla</a:t>
            </a:r>
            <a:r>
              <a:rPr lang="en-NZ" sz="1600" dirty="0">
                <a:latin typeface="Garamond" panose="02020404030301010803" pitchFamily="18" charset="0"/>
              </a:rPr>
              <a:t>,</a:t>
            </a:r>
            <a:r>
              <a:rPr lang="en-NZ" sz="1600" b="1" dirty="0">
                <a:latin typeface="Garamond" panose="02020404030301010803" pitchFamily="18" charset="0"/>
              </a:rPr>
              <a:t> </a:t>
            </a:r>
            <a:r>
              <a:rPr lang="en-NZ" sz="1600" dirty="0">
                <a:latin typeface="Garamond" panose="02020404030301010803" pitchFamily="18" charset="0"/>
              </a:rPr>
              <a:t>(NN), </a:t>
            </a:r>
            <a:r>
              <a:rPr lang="en-NZ" sz="1600" b="1" dirty="0">
                <a:latin typeface="Garamond" panose="02020404030301010803" pitchFamily="18" charset="0"/>
              </a:rPr>
              <a:t>John Hopkins Museum, </a:t>
            </a:r>
            <a:r>
              <a:rPr lang="en-NZ" sz="1600" dirty="0">
                <a:latin typeface="Garamond" panose="02020404030301010803" pitchFamily="18" charset="0"/>
              </a:rPr>
              <a:t>Etruscan or Roman. </a:t>
            </a:r>
            <a:endParaRPr lang="en-NZ" sz="1600" b="1" dirty="0">
              <a:latin typeface="Garamond" panose="02020404030301010803" pitchFamily="18" charset="0"/>
            </a:endParaRPr>
          </a:p>
          <a:p>
            <a:endParaRPr lang="en-NZ" sz="1600" b="1" dirty="0">
              <a:latin typeface="Garamond" panose="02020404030301010803" pitchFamily="18" charset="0"/>
            </a:endParaRPr>
          </a:p>
        </p:txBody>
      </p:sp>
      <p:pic>
        <p:nvPicPr>
          <p:cNvPr id="18" name="Picture 4" descr="COMPASS Title: Child's sho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83839" y="738610"/>
            <a:ext cx="3524066" cy="2784356"/>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8197147" y="3840630"/>
            <a:ext cx="3442393" cy="2308324"/>
          </a:xfrm>
          <a:prstGeom prst="rect">
            <a:avLst/>
          </a:prstGeom>
          <a:noFill/>
        </p:spPr>
        <p:txBody>
          <a:bodyPr wrap="square" rtlCol="0">
            <a:spAutoFit/>
          </a:bodyPr>
          <a:lstStyle/>
          <a:p>
            <a:r>
              <a:rPr lang="en-NZ" dirty="0">
                <a:latin typeface="Garamond" panose="02020404030301010803" pitchFamily="18" charset="0"/>
              </a:rPr>
              <a:t>Found in Egypt, this knitted woollen child’s sock was probably made for the left foot. It has a high ankle and two toes, one for the big toe and one for all the other toes. </a:t>
            </a:r>
          </a:p>
          <a:p>
            <a:endParaRPr lang="en-NZ" dirty="0">
              <a:latin typeface="Garamond" panose="02020404030301010803" pitchFamily="18" charset="0"/>
            </a:endParaRPr>
          </a:p>
          <a:p>
            <a:r>
              <a:rPr lang="en-NZ" sz="1600" b="1" dirty="0">
                <a:latin typeface="Garamond" panose="02020404030301010803" pitchFamily="18" charset="0"/>
              </a:rPr>
              <a:t>Sock</a:t>
            </a:r>
            <a:r>
              <a:rPr lang="en-NZ" sz="1600" dirty="0">
                <a:latin typeface="Garamond" panose="02020404030301010803" pitchFamily="18" charset="0"/>
              </a:rPr>
              <a:t> (1914,1010.15), </a:t>
            </a:r>
            <a:r>
              <a:rPr lang="en-NZ" sz="1600" b="1" dirty="0">
                <a:latin typeface="Garamond" panose="02020404030301010803" pitchFamily="18" charset="0"/>
              </a:rPr>
              <a:t>The British Museum, </a:t>
            </a:r>
            <a:r>
              <a:rPr lang="en-NZ" sz="1600" dirty="0">
                <a:latin typeface="Garamond" panose="02020404030301010803" pitchFamily="18" charset="0"/>
              </a:rPr>
              <a:t>3rd-4th century CE.</a:t>
            </a:r>
          </a:p>
        </p:txBody>
      </p:sp>
    </p:spTree>
    <p:extLst>
      <p:ext uri="{BB962C8B-B14F-4D97-AF65-F5344CB8AC3E}">
        <p14:creationId xmlns:p14="http://schemas.microsoft.com/office/powerpoint/2010/main" val="843425570"/>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60465" y="234142"/>
            <a:ext cx="11671069" cy="6458988"/>
          </a:xfrm>
          <a:prstGeom prst="roundRect">
            <a:avLst/>
          </a:prstGeom>
          <a:solidFill>
            <a:schemeClr val="accent1">
              <a:lumMod val="40000"/>
              <a:lumOff val="60000"/>
            </a:schemeClr>
          </a:solidFill>
          <a:ln w="28575">
            <a:solidFill>
              <a:schemeClr val="tx1">
                <a:lumMod val="95000"/>
                <a:lumOff val="5000"/>
              </a:schemeClr>
            </a:solidFill>
          </a:ln>
          <a:effectLst>
            <a:outerShdw blurRad="63500" dist="101600" dir="10800000" algn="r" rotWithShape="0">
              <a:prstClr val="black">
                <a:alpha val="40000"/>
              </a:prstClr>
            </a:outerShdw>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8" name="Picture 2" descr="PC001396; Childs Boot; circa 1880; leathe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9273" y="518160"/>
            <a:ext cx="4225232" cy="3230879"/>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9" name="Picture 8" descr="https://thumbnailer.digitalnz.org/?src=https%3A%2F%2Fimages.ehive.com%2Faccounts%2F3000%2Fobjects%2Fimages%2F1pv77gs_fqc_l.jpg"/>
          <p:cNvPicPr/>
          <p:nvPr/>
        </p:nvPicPr>
        <p:blipFill>
          <a:blip r:embed="rId3" cstate="print">
            <a:extLst>
              <a:ext uri="{28A0092B-C50C-407E-A947-70E740481C1C}">
                <a14:useLocalDpi xmlns:a14="http://schemas.microsoft.com/office/drawing/2010/main"/>
              </a:ext>
            </a:extLst>
          </a:blip>
          <a:srcRect/>
          <a:stretch>
            <a:fillRect/>
          </a:stretch>
        </p:blipFill>
        <p:spPr bwMode="auto">
          <a:xfrm>
            <a:off x="6614753" y="518160"/>
            <a:ext cx="4151927" cy="3230879"/>
          </a:xfrm>
          <a:prstGeom prst="rect">
            <a:avLst/>
          </a:prstGeom>
          <a:ln w="88900" cap="sq" cmpd="thickThin">
            <a:solidFill>
              <a:srgbClr val="000000"/>
            </a:solidFill>
            <a:prstDash val="solid"/>
            <a:miter lim="800000"/>
          </a:ln>
          <a:effectLst>
            <a:innerShdw blurRad="76200">
              <a:srgbClr val="000000"/>
            </a:innerShdw>
          </a:effectLst>
        </p:spPr>
      </p:pic>
      <p:sp>
        <p:nvSpPr>
          <p:cNvPr id="10" name="Rounded Rectangle 9"/>
          <p:cNvSpPr/>
          <p:nvPr/>
        </p:nvSpPr>
        <p:spPr>
          <a:xfrm>
            <a:off x="1156064" y="4033057"/>
            <a:ext cx="4471651" cy="2047703"/>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NZ" dirty="0">
              <a:solidFill>
                <a:schemeClr val="tx1"/>
              </a:solidFill>
              <a:latin typeface="Garamond" panose="02020404030301010803" pitchFamily="18" charset="0"/>
            </a:endParaRPr>
          </a:p>
        </p:txBody>
      </p:sp>
      <p:sp>
        <p:nvSpPr>
          <p:cNvPr id="11" name="Rounded Rectangle 10"/>
          <p:cNvSpPr/>
          <p:nvPr/>
        </p:nvSpPr>
        <p:spPr>
          <a:xfrm>
            <a:off x="6523313" y="4033057"/>
            <a:ext cx="4466111" cy="2409297"/>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NZ" dirty="0">
              <a:solidFill>
                <a:schemeClr val="tx1"/>
              </a:solidFill>
              <a:latin typeface="Garamond" panose="02020404030301010803" pitchFamily="18" charset="0"/>
            </a:endParaRPr>
          </a:p>
        </p:txBody>
      </p:sp>
      <p:sp>
        <p:nvSpPr>
          <p:cNvPr id="7" name="Slide Number Placeholder 6"/>
          <p:cNvSpPr>
            <a:spLocks noGrp="1"/>
          </p:cNvSpPr>
          <p:nvPr>
            <p:ph type="sldNum" sz="quarter" idx="12"/>
          </p:nvPr>
        </p:nvSpPr>
        <p:spPr/>
        <p:txBody>
          <a:bodyPr/>
          <a:lstStyle/>
          <a:p>
            <a:fld id="{C1097B42-56FF-46F1-8136-BF84470CEBEA}" type="slidenum">
              <a:rPr lang="en-NZ" smtClean="0"/>
              <a:t>6</a:t>
            </a:fld>
            <a:endParaRPr lang="en-NZ"/>
          </a:p>
        </p:txBody>
      </p:sp>
      <p:sp>
        <p:nvSpPr>
          <p:cNvPr id="14" name="TextBox 13"/>
          <p:cNvSpPr txBox="1"/>
          <p:nvPr/>
        </p:nvSpPr>
        <p:spPr>
          <a:xfrm>
            <a:off x="1291305" y="4091609"/>
            <a:ext cx="4301930" cy="2031325"/>
          </a:xfrm>
          <a:prstGeom prst="rect">
            <a:avLst/>
          </a:prstGeom>
          <a:noFill/>
        </p:spPr>
        <p:txBody>
          <a:bodyPr wrap="square" rtlCol="0">
            <a:spAutoFit/>
          </a:bodyPr>
          <a:lstStyle/>
          <a:p>
            <a:r>
              <a:rPr lang="en-NZ" dirty="0">
                <a:latin typeface="Garamond" panose="02020404030301010803" pitchFamily="18" charset="0"/>
              </a:rPr>
              <a:t>Made in the 1880s, this child’s black leather boot is now missing its laces. The boot is only 6cm wide and 11cm high. Such a small shoe was probably made for a young child. </a:t>
            </a:r>
          </a:p>
          <a:p>
            <a:endParaRPr lang="en-NZ" dirty="0">
              <a:latin typeface="Garamond" panose="02020404030301010803" pitchFamily="18" charset="0"/>
            </a:endParaRPr>
          </a:p>
          <a:p>
            <a:r>
              <a:rPr lang="en-NZ" sz="1600" b="1" dirty="0">
                <a:latin typeface="Garamond" panose="02020404030301010803" pitchFamily="18" charset="0"/>
              </a:rPr>
              <a:t>Child's Boot, circa 1880, maker unknown. </a:t>
            </a:r>
            <a:r>
              <a:rPr lang="en-NZ" sz="1600" dirty="0">
                <a:latin typeface="Garamond" panose="02020404030301010803" pitchFamily="18" charset="0"/>
              </a:rPr>
              <a:t>CC BY-NC-ND 4.0. </a:t>
            </a:r>
            <a:r>
              <a:rPr lang="en-NZ" sz="1600" b="1" dirty="0" err="1">
                <a:latin typeface="Garamond" panose="02020404030301010803" pitchFamily="18" charset="0"/>
              </a:rPr>
              <a:t>Te</a:t>
            </a:r>
            <a:r>
              <a:rPr lang="en-NZ" sz="1600" b="1" dirty="0">
                <a:latin typeface="Garamond" panose="02020404030301010803" pitchFamily="18" charset="0"/>
              </a:rPr>
              <a:t> Papa </a:t>
            </a:r>
            <a:r>
              <a:rPr lang="en-NZ" sz="1600" dirty="0">
                <a:latin typeface="Garamond" panose="02020404030301010803" pitchFamily="18" charset="0"/>
              </a:rPr>
              <a:t>(PC001396)</a:t>
            </a:r>
          </a:p>
        </p:txBody>
      </p:sp>
      <p:sp>
        <p:nvSpPr>
          <p:cNvPr id="15" name="TextBox 14"/>
          <p:cNvSpPr txBox="1"/>
          <p:nvPr/>
        </p:nvSpPr>
        <p:spPr>
          <a:xfrm>
            <a:off x="6723589" y="4106849"/>
            <a:ext cx="4213201" cy="2246769"/>
          </a:xfrm>
          <a:prstGeom prst="rect">
            <a:avLst/>
          </a:prstGeom>
          <a:noFill/>
        </p:spPr>
        <p:txBody>
          <a:bodyPr wrap="square" rtlCol="0">
            <a:spAutoFit/>
          </a:bodyPr>
          <a:lstStyle/>
          <a:p>
            <a:r>
              <a:rPr lang="en-NZ" dirty="0">
                <a:latin typeface="Garamond" panose="02020404030301010803" pitchFamily="18" charset="0"/>
              </a:rPr>
              <a:t>This small cross pendant bears the Latin inscription “In Hoc Vinces” (</a:t>
            </a:r>
            <a:r>
              <a:rPr lang="en-NZ" i="1" dirty="0">
                <a:latin typeface="Garamond" panose="02020404030301010803" pitchFamily="18" charset="0"/>
              </a:rPr>
              <a:t>In this sign you will conquer</a:t>
            </a:r>
            <a:r>
              <a:rPr lang="en-NZ" dirty="0">
                <a:latin typeface="Garamond" panose="02020404030301010803" pitchFamily="18" charset="0"/>
              </a:rPr>
              <a:t>). The Emperor at the time, Constantine I, ordered his soldiers to write the same motto on their shields before battle.</a:t>
            </a:r>
          </a:p>
          <a:p>
            <a:r>
              <a:rPr lang="en-NZ" dirty="0">
                <a:latin typeface="Garamond" panose="02020404030301010803" pitchFamily="18" charset="0"/>
              </a:rPr>
              <a:t> </a:t>
            </a:r>
          </a:p>
          <a:p>
            <a:r>
              <a:rPr lang="en-NZ" sz="1600" b="1" dirty="0">
                <a:latin typeface="Garamond" panose="02020404030301010803" pitchFamily="18" charset="0"/>
              </a:rPr>
              <a:t>Cross Pendant</a:t>
            </a:r>
            <a:r>
              <a:rPr lang="en-NZ" sz="1600" dirty="0">
                <a:latin typeface="Garamond" panose="02020404030301010803" pitchFamily="18" charset="0"/>
              </a:rPr>
              <a:t> (2009.70.1), Circa 1800s. </a:t>
            </a:r>
          </a:p>
          <a:p>
            <a:r>
              <a:rPr lang="en-NZ" sz="1600" b="1" dirty="0">
                <a:latin typeface="Garamond" panose="02020404030301010803" pitchFamily="18" charset="0"/>
              </a:rPr>
              <a:t>Howick Historic Village, NZ. </a:t>
            </a:r>
          </a:p>
        </p:txBody>
      </p:sp>
    </p:spTree>
    <p:extLst>
      <p:ext uri="{BB962C8B-B14F-4D97-AF65-F5344CB8AC3E}">
        <p14:creationId xmlns:p14="http://schemas.microsoft.com/office/powerpoint/2010/main" val="613615659"/>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16" descr="Related image"/>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r="-15154"/>
          <a:stretch/>
        </p:blipFill>
        <p:spPr bwMode="auto">
          <a:xfrm>
            <a:off x="5940337" y="409426"/>
            <a:ext cx="6902026" cy="6166614"/>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20" name="Picture 6" descr="Related imag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2789" y="331831"/>
            <a:ext cx="5683136" cy="6244209"/>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a:off x="199505" y="241069"/>
            <a:ext cx="11820699" cy="642573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11" name="Picture 2" descr="Related image"/>
          <p:cNvPicPr>
            <a:picLocks noChangeAspect="1" noChangeArrowheads="1"/>
          </p:cNvPicPr>
          <p:nvPr/>
        </p:nvPicPr>
        <p:blipFill>
          <a:blip r:embed="rId4" cstate="screen">
            <a:extLst>
              <a:ext uri="{BEBA8EAE-BF5A-486C-A8C5-ECC9F3942E4B}">
                <a14:imgProps xmlns:a14="http://schemas.microsoft.com/office/drawing/2010/main">
                  <a14:imgLayer r:embed="rId5">
                    <a14:imgEffect>
                      <a14:backgroundRemoval t="0" b="100000" l="800" r="100000"/>
                    </a14:imgEffect>
                  </a14:imgLayer>
                </a14:imgProps>
              </a:ext>
              <a:ext uri="{28A0092B-C50C-407E-A947-70E740481C1C}">
                <a14:useLocalDpi xmlns:a14="http://schemas.microsoft.com/office/drawing/2010/main"/>
              </a:ext>
            </a:extLst>
          </a:blip>
          <a:srcRect/>
          <a:stretch>
            <a:fillRect/>
          </a:stretch>
        </p:blipFill>
        <p:spPr bwMode="auto">
          <a:xfrm>
            <a:off x="725196" y="3843072"/>
            <a:ext cx="688265" cy="62807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Image result for tortilla"/>
          <p:cNvPicPr>
            <a:picLocks noChangeAspect="1" noChangeArrowheads="1"/>
          </p:cNvPicPr>
          <p:nvPr/>
        </p:nvPicPr>
        <p:blipFill>
          <a:blip r:embed="rId6" cstate="screen">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rot="1440520">
            <a:off x="1314957" y="4302477"/>
            <a:ext cx="526911" cy="559005"/>
          </a:xfrm>
          <a:prstGeom prst="rect">
            <a:avLst/>
          </a:prstGeom>
          <a:noFill/>
          <a:scene3d>
            <a:camera prst="orthographicFront">
              <a:rot lat="32808" lon="3906951" rev="2284236"/>
            </a:camera>
            <a:lightRig rig="threePt" dir="t"/>
          </a:scene3d>
          <a:extLst>
            <a:ext uri="{909E8E84-426E-40DD-AFC4-6F175D3DCCD1}">
              <a14:hiddenFill xmlns:a14="http://schemas.microsoft.com/office/drawing/2010/main">
                <a:solidFill>
                  <a:srgbClr val="FFFFFF"/>
                </a:solidFill>
              </a14:hiddenFill>
            </a:ext>
          </a:extLst>
        </p:spPr>
      </p:pic>
      <p:sp>
        <p:nvSpPr>
          <p:cNvPr id="2" name="Rectangle 1"/>
          <p:cNvSpPr/>
          <p:nvPr/>
        </p:nvSpPr>
        <p:spPr>
          <a:xfrm>
            <a:off x="580317" y="400740"/>
            <a:ext cx="5121915" cy="1015663"/>
          </a:xfrm>
          <a:prstGeom prst="rect">
            <a:avLst/>
          </a:prstGeom>
        </p:spPr>
        <p:txBody>
          <a:bodyPr wrap="none">
            <a:spAutoFit/>
          </a:bodyPr>
          <a:lstStyle/>
          <a:p>
            <a:pPr algn="ctr"/>
            <a:r>
              <a:rPr lang="en-NZ" sz="6000" dirty="0">
                <a:ln>
                  <a:solidFill>
                    <a:schemeClr val="tx1"/>
                  </a:solidFill>
                </a:ln>
                <a:solidFill>
                  <a:schemeClr val="bg1"/>
                </a:solidFill>
                <a:latin typeface="Garamond" panose="02020404030301010803" pitchFamily="18" charset="0"/>
              </a:rPr>
              <a:t>Eating Breakfast</a:t>
            </a:r>
          </a:p>
        </p:txBody>
      </p:sp>
      <p:sp>
        <p:nvSpPr>
          <p:cNvPr id="3" name="Rectangle 2"/>
          <p:cNvSpPr/>
          <p:nvPr/>
        </p:nvSpPr>
        <p:spPr>
          <a:xfrm>
            <a:off x="658401" y="1258571"/>
            <a:ext cx="4965748" cy="1409617"/>
          </a:xfrm>
          <a:prstGeom prst="rect">
            <a:avLst/>
          </a:prstGeom>
        </p:spPr>
        <p:txBody>
          <a:bodyPr wrap="square">
            <a:spAutoFit/>
          </a:bodyPr>
          <a:lstStyle/>
          <a:p>
            <a:pPr>
              <a:lnSpc>
                <a:spcPct val="107000"/>
              </a:lnSpc>
              <a:spcAft>
                <a:spcPts val="800"/>
              </a:spcAft>
              <a:tabLst>
                <a:tab pos="3695700" algn="l"/>
              </a:tabLst>
            </a:pPr>
            <a:r>
              <a:rPr lang="en-NZ" sz="2000" b="1" dirty="0">
                <a:solidFill>
                  <a:schemeClr val="bg1"/>
                </a:solidFill>
                <a:latin typeface="Papyrus" panose="03070502060502030205" pitchFamily="66" charset="0"/>
                <a:ea typeface="Calibri" panose="020F0502020204030204" pitchFamily="34" charset="0"/>
                <a:cs typeface="Times New Roman" panose="02020603050405020304" pitchFamily="18" charset="0"/>
              </a:rPr>
              <a:t>O</a:t>
            </a:r>
            <a:r>
              <a:rPr lang="en-NZ" sz="2000" b="1" dirty="0">
                <a:solidFill>
                  <a:schemeClr val="bg1"/>
                </a:solidFill>
                <a:latin typeface="Garamond" panose="02020404030301010803" pitchFamily="18" charset="0"/>
                <a:ea typeface="Calibri" panose="020F0502020204030204" pitchFamily="34" charset="0"/>
                <a:cs typeface="Times New Roman" panose="02020603050405020304" pitchFamily="18" charset="0"/>
              </a:rPr>
              <a:t>nce dressed, Scipio says ‘goodbye’ to his parents and walks off to school with his attendant. On the way, he stops at the local shop to buy some breakfast…</a:t>
            </a:r>
            <a:endParaRPr lang="en-NZ" sz="2000" b="1"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endParaRPr>
          </a:p>
        </p:txBody>
      </p:sp>
      <p:sp>
        <p:nvSpPr>
          <p:cNvPr id="22" name="Rounded Rectangular Callout 21"/>
          <p:cNvSpPr/>
          <p:nvPr/>
        </p:nvSpPr>
        <p:spPr>
          <a:xfrm rot="5400000">
            <a:off x="2669010" y="3335100"/>
            <a:ext cx="3754507" cy="2301820"/>
          </a:xfrm>
          <a:prstGeom prst="wedgeRoundRectCallout">
            <a:avLst>
              <a:gd name="adj1" fmla="val -17992"/>
              <a:gd name="adj2" fmla="val 70733"/>
              <a:gd name="adj3" fmla="val 16667"/>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3" name="Text Box 2"/>
          <p:cNvSpPr txBox="1">
            <a:spLocks noChangeArrowheads="1"/>
          </p:cNvSpPr>
          <p:nvPr/>
        </p:nvSpPr>
        <p:spPr bwMode="auto">
          <a:xfrm>
            <a:off x="3565919" y="2662418"/>
            <a:ext cx="2075180" cy="3512820"/>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NZ" sz="1800" dirty="0">
                <a:effectLst/>
                <a:latin typeface="Garamond" panose="02020404030301010803" pitchFamily="18" charset="0"/>
                <a:ea typeface="Calibri" panose="020F0502020204030204" pitchFamily="34" charset="0"/>
                <a:cs typeface="Times New Roman" panose="02020603050405020304" pitchFamily="18" charset="0"/>
              </a:rPr>
              <a:t>“</a:t>
            </a:r>
            <a:r>
              <a:rPr lang="en-NZ" dirty="0">
                <a:latin typeface="Garamond" panose="02020404030301010803" pitchFamily="18" charset="0"/>
                <a:ea typeface="Calibri" panose="020F0502020204030204" pitchFamily="34" charset="0"/>
                <a:cs typeface="Times New Roman" panose="02020603050405020304" pitchFamily="18" charset="0"/>
              </a:rPr>
              <a:t>Our family slave</a:t>
            </a:r>
            <a:r>
              <a:rPr lang="en-NZ" sz="1800" dirty="0">
                <a:effectLst/>
                <a:latin typeface="Garamond" panose="02020404030301010803" pitchFamily="18" charset="0"/>
                <a:ea typeface="Calibri" panose="020F0502020204030204" pitchFamily="34" charset="0"/>
                <a:cs typeface="Times New Roman" panose="02020603050405020304" pitchFamily="18" charset="0"/>
              </a:rPr>
              <a:t> Andros walks with me to school to keep me safe. On the way we stop for wheat pancakes at the </a:t>
            </a:r>
            <a:r>
              <a:rPr lang="en-NZ" b="1" i="1" dirty="0">
                <a:latin typeface="Garamond" panose="02020404030301010803" pitchFamily="18" charset="0"/>
                <a:ea typeface="Calibri" panose="020F0502020204030204" pitchFamily="34" charset="0"/>
                <a:cs typeface="Times New Roman" panose="02020603050405020304" pitchFamily="18" charset="0"/>
              </a:rPr>
              <a:t>t</a:t>
            </a:r>
            <a:r>
              <a:rPr lang="en-NZ" sz="1800" b="1" i="1" dirty="0">
                <a:effectLst/>
                <a:latin typeface="Garamond" panose="02020404030301010803" pitchFamily="18" charset="0"/>
                <a:ea typeface="Calibri" panose="020F0502020204030204" pitchFamily="34" charset="0"/>
                <a:cs typeface="Times New Roman" panose="02020603050405020304" pitchFamily="18" charset="0"/>
              </a:rPr>
              <a:t>aberna</a:t>
            </a:r>
            <a:r>
              <a:rPr lang="en-NZ" sz="1800" dirty="0">
                <a:effectLst/>
                <a:latin typeface="Garamond" panose="02020404030301010803" pitchFamily="18" charset="0"/>
                <a:ea typeface="Calibri" panose="020F0502020204030204" pitchFamily="34" charset="0"/>
                <a:cs typeface="Times New Roman" panose="02020603050405020304" pitchFamily="18" charset="0"/>
              </a:rPr>
              <a:t>… they’re so yummy with lots of honey! I like these pancakes better than boiled porridge at home.” </a:t>
            </a:r>
            <a:endParaRPr lang="en-NZ"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8" name="Rounded Rectangle 27"/>
          <p:cNvSpPr/>
          <p:nvPr/>
        </p:nvSpPr>
        <p:spPr>
          <a:xfrm>
            <a:off x="544818" y="2764828"/>
            <a:ext cx="1023875" cy="943900"/>
          </a:xfrm>
          <a:prstGeom prst="roundRect">
            <a:avLst/>
          </a:prstGeom>
          <a:solidFill>
            <a:schemeClr val="accent1">
              <a:lumMod val="40000"/>
              <a:lumOff val="60000"/>
            </a:schemeClr>
          </a:solidFill>
          <a:ln w="28575">
            <a:solidFill>
              <a:schemeClr val="tx1">
                <a:lumMod val="95000"/>
                <a:lumOff val="5000"/>
              </a:schemeClr>
            </a:solidFill>
          </a:ln>
          <a:effectLst>
            <a:outerShdw blurRad="635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33" name="Picture 14" descr="Image result for jug of honey"/>
          <p:cNvPicPr>
            <a:picLocks noChangeAspect="1" noChangeArrowheads="1"/>
          </p:cNvPicPr>
          <p:nvPr/>
        </p:nvPicPr>
        <p:blipFill>
          <a:blip r:embed="rId8" cstate="screen">
            <a:extLst>
              <a:ext uri="{BEBA8EAE-BF5A-486C-A8C5-ECC9F3942E4B}">
                <a14:imgProps xmlns:a14="http://schemas.microsoft.com/office/drawing/2010/main">
                  <a14:imgLayer r:embed="rId9">
                    <a14:imgEffect>
                      <a14:backgroundRemoval t="0" b="90000" l="10000" r="90000"/>
                    </a14:imgEffect>
                  </a14:imgLayer>
                </a14:imgProps>
              </a:ext>
              <a:ext uri="{28A0092B-C50C-407E-A947-70E740481C1C}">
                <a14:useLocalDpi xmlns:a14="http://schemas.microsoft.com/office/drawing/2010/main"/>
              </a:ext>
            </a:extLst>
          </a:blip>
          <a:srcRect/>
          <a:stretch>
            <a:fillRect/>
          </a:stretch>
        </p:blipFill>
        <p:spPr bwMode="auto">
          <a:xfrm>
            <a:off x="1546390" y="4035830"/>
            <a:ext cx="399602" cy="438701"/>
          </a:xfrm>
          <a:prstGeom prst="rect">
            <a:avLst/>
          </a:prstGeom>
          <a:noFill/>
          <a:scene3d>
            <a:camera prst="orthographicFront">
              <a:rot lat="20999996" lon="21299984" rev="0"/>
            </a:camera>
            <a:lightRig rig="threePt" dir="t"/>
          </a:scene3d>
          <a:extLst>
            <a:ext uri="{909E8E84-426E-40DD-AFC4-6F175D3DCCD1}">
              <a14:hiddenFill xmlns:a14="http://schemas.microsoft.com/office/drawing/2010/main">
                <a:solidFill>
                  <a:srgbClr val="FFFFFF"/>
                </a:solidFill>
              </a14:hiddenFill>
            </a:ext>
          </a:extLst>
        </p:spPr>
      </p:pic>
      <p:sp>
        <p:nvSpPr>
          <p:cNvPr id="4" name="Rounded Rectangular Callout 3"/>
          <p:cNvSpPr/>
          <p:nvPr/>
        </p:nvSpPr>
        <p:spPr>
          <a:xfrm rot="10800000" flipV="1">
            <a:off x="7670242" y="601075"/>
            <a:ext cx="3753950" cy="1915413"/>
          </a:xfrm>
          <a:prstGeom prst="wedgeRoundRectCallou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dirty="0">
                <a:solidFill>
                  <a:schemeClr val="tx1"/>
                </a:solidFill>
                <a:latin typeface="Garamond" panose="02020404030301010803" pitchFamily="18" charset="0"/>
              </a:rPr>
              <a:t>“Aww! Not </a:t>
            </a:r>
            <a:r>
              <a:rPr lang="en-NZ" b="1" dirty="0">
                <a:solidFill>
                  <a:schemeClr val="tx1"/>
                </a:solidFill>
                <a:latin typeface="Garamond" panose="02020404030301010803" pitchFamily="18" charset="0"/>
              </a:rPr>
              <a:t>porridge</a:t>
            </a:r>
            <a:r>
              <a:rPr lang="en-NZ" dirty="0">
                <a:solidFill>
                  <a:schemeClr val="tx1"/>
                </a:solidFill>
                <a:latin typeface="Garamond" panose="02020404030301010803" pitchFamily="18" charset="0"/>
              </a:rPr>
              <a:t> again! All the boys at school eat porridge too. My teacher says porridge is from Scotland and is the best breakfast for growing boys. But I’d rather eat lots of sweets from Mr. Brown’s shop…”</a:t>
            </a:r>
          </a:p>
        </p:txBody>
      </p:sp>
      <p:pic>
        <p:nvPicPr>
          <p:cNvPr id="42" name="Picture 22" descr="Image result for jack russell"/>
          <p:cNvPicPr>
            <a:picLocks noChangeAspect="1" noChangeArrowheads="1"/>
          </p:cNvPicPr>
          <p:nvPr/>
        </p:nvPicPr>
        <p:blipFill rotWithShape="1">
          <a:blip r:embed="rId10" cstate="screen">
            <a:extLst>
              <a:ext uri="{BEBA8EAE-BF5A-486C-A8C5-ECC9F3942E4B}">
                <a14:imgProps xmlns:a14="http://schemas.microsoft.com/office/drawing/2010/main">
                  <a14:imgLayer r:embed="rId11">
                    <a14:imgEffect>
                      <a14:backgroundRemoval t="13158" b="100000" l="6897" r="92414">
                        <a14:foregroundMark x1="38621" y1="61404" x2="38621" y2="61404"/>
                        <a14:foregroundMark x1="55862" y1="60526" x2="55862" y2="60526"/>
                        <a14:foregroundMark x1="47586" y1="80702" x2="47586" y2="80702"/>
                        <a14:backgroundMark x1="47586" y1="35965" x2="47586" y2="35965"/>
                        <a14:backgroundMark x1="47586" y1="23684" x2="47586" y2="23684"/>
                        <a14:backgroundMark x1="57931" y1="26316" x2="57931" y2="26316"/>
                        <a14:backgroundMark x1="62069" y1="28070" x2="62069" y2="28070"/>
                        <a14:backgroundMark x1="53103" y1="24561" x2="53103" y2="24561"/>
                        <a14:backgroundMark x1="53103" y1="36842" x2="53103" y2="36842"/>
                        <a14:backgroundMark x1="72414" y1="50877" x2="72414" y2="50877"/>
                        <a14:backgroundMark x1="73103" y1="71053" x2="73103" y2="71053"/>
                      </a14:backgroundRemoval>
                    </a14:imgEffect>
                  </a14:imgLayer>
                </a14:imgProps>
              </a:ext>
              <a:ext uri="{28A0092B-C50C-407E-A947-70E740481C1C}">
                <a14:useLocalDpi xmlns:a14="http://schemas.microsoft.com/office/drawing/2010/main"/>
              </a:ext>
            </a:extLst>
          </a:blip>
          <a:srcRect/>
          <a:stretch/>
        </p:blipFill>
        <p:spPr bwMode="auto">
          <a:xfrm>
            <a:off x="9308001" y="3308242"/>
            <a:ext cx="606277" cy="47424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8" descr="Image result for bowl and spoon"/>
          <p:cNvPicPr>
            <a:picLocks noChangeAspect="1" noChangeArrowheads="1"/>
          </p:cNvPicPr>
          <p:nvPr/>
        </p:nvPicPr>
        <p:blipFill>
          <a:blip r:embed="rId12" cstate="screen">
            <a:extLst>
              <a:ext uri="{BEBA8EAE-BF5A-486C-A8C5-ECC9F3942E4B}">
                <a14:imgProps xmlns:a14="http://schemas.microsoft.com/office/drawing/2010/main">
                  <a14:imgLayer r:embed="rId13">
                    <a14:imgEffect>
                      <a14:backgroundRemoval t="0" b="100000" l="0" r="100000">
                        <a14:foregroundMark x1="33496" y1="29706" x2="33496" y2="29706"/>
                        <a14:foregroundMark x1="32227" y1="33971" x2="32227" y2="33971"/>
                        <a14:foregroundMark x1="43359" y1="27500" x2="43359" y2="27500"/>
                        <a14:foregroundMark x1="45703" y1="53676" x2="45703" y2="53676"/>
                        <a14:foregroundMark x1="51270" y1="56029" x2="51270" y2="56029"/>
                        <a14:foregroundMark x1="65039" y1="60294" x2="65039" y2="60294"/>
                        <a14:foregroundMark x1="77051" y1="54265" x2="77051" y2="54265"/>
                      </a14:backgroundRemoval>
                    </a14:imgEffect>
                  </a14:imgLayer>
                </a14:imgProps>
              </a:ext>
              <a:ext uri="{28A0092B-C50C-407E-A947-70E740481C1C}">
                <a14:useLocalDpi xmlns:a14="http://schemas.microsoft.com/office/drawing/2010/main"/>
              </a:ext>
            </a:extLst>
          </a:blip>
          <a:srcRect/>
          <a:stretch>
            <a:fillRect/>
          </a:stretch>
        </p:blipFill>
        <p:spPr bwMode="auto">
          <a:xfrm rot="185087">
            <a:off x="9286169" y="3723926"/>
            <a:ext cx="571476" cy="245382"/>
          </a:xfrm>
          <a:prstGeom prst="rect">
            <a:avLst/>
          </a:prstGeom>
          <a:noFill/>
          <a:scene3d>
            <a:camera prst="orthographicFront">
              <a:rot lat="21301143" lon="21273769" rev="301135"/>
            </a:camera>
            <a:lightRig rig="threePt" dir="t"/>
          </a:scene3d>
          <a:extLst>
            <a:ext uri="{909E8E84-426E-40DD-AFC4-6F175D3DCCD1}">
              <a14:hiddenFill xmlns:a14="http://schemas.microsoft.com/office/drawing/2010/main">
                <a:solidFill>
                  <a:srgbClr val="FFFFFF"/>
                </a:solidFill>
              </a14:hiddenFill>
            </a:ext>
          </a:extLst>
        </p:spPr>
      </p:pic>
      <p:sp>
        <p:nvSpPr>
          <p:cNvPr id="46" name="Rounded Rectangle 45"/>
          <p:cNvSpPr/>
          <p:nvPr/>
        </p:nvSpPr>
        <p:spPr>
          <a:xfrm>
            <a:off x="6290501" y="1676181"/>
            <a:ext cx="1023875" cy="943900"/>
          </a:xfrm>
          <a:prstGeom prst="roundRect">
            <a:avLst/>
          </a:prstGeom>
          <a:solidFill>
            <a:schemeClr val="accent1">
              <a:lumMod val="40000"/>
              <a:lumOff val="60000"/>
            </a:schemeClr>
          </a:solidFill>
          <a:ln w="28575">
            <a:solidFill>
              <a:schemeClr val="tx1">
                <a:lumMod val="95000"/>
                <a:lumOff val="5000"/>
              </a:schemeClr>
            </a:solidFill>
          </a:ln>
          <a:effectLst>
            <a:outerShdw blurRad="635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7" name="Rounded Rectangle 46"/>
          <p:cNvSpPr/>
          <p:nvPr/>
        </p:nvSpPr>
        <p:spPr>
          <a:xfrm>
            <a:off x="6297104" y="2884057"/>
            <a:ext cx="1023875" cy="943900"/>
          </a:xfrm>
          <a:prstGeom prst="roundRect">
            <a:avLst/>
          </a:prstGeom>
          <a:solidFill>
            <a:schemeClr val="accent1">
              <a:lumMod val="40000"/>
              <a:lumOff val="60000"/>
            </a:schemeClr>
          </a:solidFill>
          <a:ln w="28575">
            <a:solidFill>
              <a:schemeClr val="tx1">
                <a:lumMod val="95000"/>
                <a:lumOff val="5000"/>
              </a:schemeClr>
            </a:solidFill>
          </a:ln>
          <a:effectLst>
            <a:outerShdw blurRad="635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48" name="Picture 47"/>
          <p:cNvPicPr/>
          <p:nvPr/>
        </p:nvPicPr>
        <p:blipFill>
          <a:blip r:embed="rId14" cstate="screen">
            <a:extLst>
              <a:ext uri="{28A0092B-C50C-407E-A947-70E740481C1C}">
                <a14:useLocalDpi xmlns:a14="http://schemas.microsoft.com/office/drawing/2010/main"/>
              </a:ext>
            </a:extLst>
          </a:blip>
          <a:stretch>
            <a:fillRect/>
          </a:stretch>
        </p:blipFill>
        <p:spPr bwMode="auto">
          <a:xfrm>
            <a:off x="6381791" y="1747635"/>
            <a:ext cx="819433" cy="819407"/>
          </a:xfrm>
          <a:prstGeom prst="rect">
            <a:avLst/>
          </a:prstGeom>
          <a:noFill/>
          <a:ln>
            <a:noFill/>
          </a:ln>
        </p:spPr>
      </p:pic>
      <p:pic>
        <p:nvPicPr>
          <p:cNvPr id="49" name="Picture 48" descr="Image: [Whitcombe &amp; Tombs Ltd?] : Sergeant Dan's favourite breakfast [1910-1930s?]"/>
          <p:cNvPicPr/>
          <p:nvPr/>
        </p:nvPicPr>
        <p:blipFill>
          <a:blip r:embed="rId15" cstate="screen">
            <a:extLst>
              <a:ext uri="{28A0092B-C50C-407E-A947-70E740481C1C}">
                <a14:useLocalDpi xmlns:a14="http://schemas.microsoft.com/office/drawing/2010/main"/>
              </a:ext>
            </a:extLst>
          </a:blip>
          <a:srcRect/>
          <a:stretch>
            <a:fillRect/>
          </a:stretch>
        </p:blipFill>
        <p:spPr bwMode="auto">
          <a:xfrm>
            <a:off x="6439134" y="3057213"/>
            <a:ext cx="726232" cy="607937"/>
          </a:xfrm>
          <a:prstGeom prst="rect">
            <a:avLst/>
          </a:prstGeom>
          <a:noFill/>
          <a:ln>
            <a:noFill/>
          </a:ln>
        </p:spPr>
      </p:pic>
      <p:pic>
        <p:nvPicPr>
          <p:cNvPr id="34" name="Picture 33"/>
          <p:cNvPicPr>
            <a:picLocks noChangeAspect="1"/>
          </p:cNvPicPr>
          <p:nvPr/>
        </p:nvPicPr>
        <p:blipFill>
          <a:blip r:embed="rId16" cstate="screen">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264323" y="2758950"/>
            <a:ext cx="1576346" cy="979954"/>
          </a:xfrm>
          <a:prstGeom prst="rect">
            <a:avLst/>
          </a:prstGeom>
        </p:spPr>
      </p:pic>
      <p:pic>
        <p:nvPicPr>
          <p:cNvPr id="17" name="Picture 16">
            <a:extLst>
              <a:ext uri="{FF2B5EF4-FFF2-40B4-BE49-F238E27FC236}">
                <a16:creationId xmlns:a16="http://schemas.microsoft.com/office/drawing/2014/main" id="{1EF5E34D-0E0A-9744-8E62-1F9C20298DD8}"/>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9551522" y="2225965"/>
            <a:ext cx="2549859" cy="3830774"/>
          </a:xfrm>
          <a:prstGeom prst="rect">
            <a:avLst/>
          </a:prstGeom>
        </p:spPr>
      </p:pic>
      <p:sp>
        <p:nvSpPr>
          <p:cNvPr id="7" name="Slide Number Placeholder 6"/>
          <p:cNvSpPr>
            <a:spLocks noGrp="1"/>
          </p:cNvSpPr>
          <p:nvPr>
            <p:ph type="sldNum" sz="quarter" idx="12"/>
          </p:nvPr>
        </p:nvSpPr>
        <p:spPr/>
        <p:txBody>
          <a:bodyPr/>
          <a:lstStyle/>
          <a:p>
            <a:fld id="{C1097B42-56FF-46F1-8136-BF84470CEBEA}" type="slidenum">
              <a:rPr lang="en-NZ" smtClean="0"/>
              <a:t>7</a:t>
            </a:fld>
            <a:endParaRPr lang="en-NZ"/>
          </a:p>
        </p:txBody>
      </p:sp>
      <p:pic>
        <p:nvPicPr>
          <p:cNvPr id="9" name="Picture 8">
            <a:extLst>
              <a:ext uri="{FF2B5EF4-FFF2-40B4-BE49-F238E27FC236}">
                <a16:creationId xmlns:a16="http://schemas.microsoft.com/office/drawing/2014/main" id="{7BA530EB-E86A-2748-9B29-9121DFE32DB8}"/>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008650" y="2668188"/>
            <a:ext cx="2637399" cy="3962290"/>
          </a:xfrm>
          <a:prstGeom prst="rect">
            <a:avLst/>
          </a:prstGeom>
        </p:spPr>
      </p:pic>
      <p:sp>
        <p:nvSpPr>
          <p:cNvPr id="5" name="Rectangle 4"/>
          <p:cNvSpPr/>
          <p:nvPr/>
        </p:nvSpPr>
        <p:spPr>
          <a:xfrm>
            <a:off x="6474992" y="4357833"/>
            <a:ext cx="5199853" cy="1399294"/>
          </a:xfrm>
          <a:prstGeom prst="rect">
            <a:avLst/>
          </a:prstGeom>
        </p:spPr>
        <p:txBody>
          <a:bodyPr wrap="square">
            <a:spAutoFit/>
          </a:bodyPr>
          <a:lstStyle/>
          <a:p>
            <a:pPr>
              <a:lnSpc>
                <a:spcPct val="107000"/>
              </a:lnSpc>
              <a:spcAft>
                <a:spcPts val="800"/>
              </a:spcAft>
              <a:tabLst>
                <a:tab pos="3695700" algn="l"/>
              </a:tabLst>
            </a:pPr>
            <a:r>
              <a:rPr lang="en-NZ" sz="2000" b="1" dirty="0">
                <a:solidFill>
                  <a:schemeClr val="bg1"/>
                </a:solidFill>
                <a:latin typeface="Lucida Calligraphy" panose="03010101010101010101" pitchFamily="66" charset="0"/>
                <a:ea typeface="Calibri" panose="020F0502020204030204" pitchFamily="34" charset="0"/>
                <a:cs typeface="Times New Roman" panose="02020603050405020304" pitchFamily="18" charset="0"/>
              </a:rPr>
              <a:t>A</a:t>
            </a:r>
            <a:r>
              <a:rPr lang="en-NZ" sz="2000" b="1" dirty="0">
                <a:solidFill>
                  <a:schemeClr val="bg1"/>
                </a:solidFill>
                <a:latin typeface="Garamond" panose="02020404030301010803" pitchFamily="18" charset="0"/>
                <a:ea typeface="Calibri" panose="020F0502020204030204" pitchFamily="34" charset="0"/>
                <a:cs typeface="Times New Roman" panose="02020603050405020304" pitchFamily="18" charset="0"/>
              </a:rPr>
              <a:t>fter he has dressed, Archie quickly eats his breakfast at the kitchen table with his family. Archie’s breakfast is normally porridge, which he finds boring! </a:t>
            </a:r>
            <a:endParaRPr lang="en-NZ" sz="2000" b="1"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47082391"/>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66007" y="232757"/>
            <a:ext cx="11671069" cy="6458988"/>
          </a:xfrm>
          <a:prstGeom prst="roundRect">
            <a:avLst/>
          </a:prstGeom>
          <a:solidFill>
            <a:schemeClr val="accent1">
              <a:lumMod val="40000"/>
              <a:lumOff val="60000"/>
            </a:schemeClr>
          </a:solidFill>
          <a:ln w="28575">
            <a:solidFill>
              <a:schemeClr val="tx1">
                <a:lumMod val="95000"/>
                <a:lumOff val="5000"/>
              </a:schemeClr>
            </a:solidFill>
          </a:ln>
          <a:effectLst>
            <a:outerShdw blurRad="63500" dist="101600" dir="10800000" algn="r" rotWithShape="0">
              <a:prstClr val="black">
                <a:alpha val="40000"/>
              </a:prstClr>
            </a:outerShdw>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3" name="Picture 2"/>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813985" y="580429"/>
            <a:ext cx="2564109" cy="2545157"/>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4" name="Picture 4" descr="[Whitcombe &amp; Tombs Ltd?] : Sergeant Dan's favourite breakfast [1910-1930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3985" y="3514205"/>
            <a:ext cx="2569295" cy="278892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3650028" y="712817"/>
            <a:ext cx="2554113" cy="2529996"/>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NZ" dirty="0">
              <a:solidFill>
                <a:schemeClr val="tx1"/>
              </a:solidFill>
              <a:latin typeface="Garamond" panose="02020404030301010803" pitchFamily="18" charset="0"/>
            </a:endParaRPr>
          </a:p>
        </p:txBody>
      </p:sp>
      <p:sp>
        <p:nvSpPr>
          <p:cNvPr id="6" name="Rounded Rectangle 5"/>
          <p:cNvSpPr/>
          <p:nvPr/>
        </p:nvSpPr>
        <p:spPr>
          <a:xfrm>
            <a:off x="3650028" y="3532579"/>
            <a:ext cx="2729507" cy="3018762"/>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NZ" dirty="0">
              <a:solidFill>
                <a:schemeClr val="tx1"/>
              </a:solidFill>
              <a:latin typeface="Garamond" panose="02020404030301010803" pitchFamily="18" charset="0"/>
            </a:endParaRPr>
          </a:p>
        </p:txBody>
      </p:sp>
      <p:pic>
        <p:nvPicPr>
          <p:cNvPr id="12" name="Picture 10" descr="Related imag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5437557" y="-609599"/>
            <a:ext cx="7163503" cy="7950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rot="21297456">
            <a:off x="7895421" y="1312628"/>
            <a:ext cx="2781300" cy="2031325"/>
          </a:xfrm>
          <a:prstGeom prst="rect">
            <a:avLst/>
          </a:prstGeom>
          <a:noFill/>
        </p:spPr>
        <p:txBody>
          <a:bodyPr wrap="square" rtlCol="0">
            <a:spAutoFit/>
          </a:bodyPr>
          <a:lstStyle/>
          <a:p>
            <a:r>
              <a:rPr lang="en-NZ" b="1" dirty="0">
                <a:latin typeface="Bradley Hand ITC" panose="03070402050302030203" pitchFamily="66" charset="0"/>
              </a:rPr>
              <a:t>Combine oats, milk and 2/3 cup (160ml) water in a small saucepan over medium heat. Bring to the boil. Cook, stirring, for 2-3 minutes or until oats are soft and creamy. Serve. </a:t>
            </a:r>
          </a:p>
        </p:txBody>
      </p:sp>
      <p:sp>
        <p:nvSpPr>
          <p:cNvPr id="9" name="TextBox 8"/>
          <p:cNvSpPr txBox="1"/>
          <p:nvPr/>
        </p:nvSpPr>
        <p:spPr>
          <a:xfrm rot="21267839">
            <a:off x="7822837" y="738491"/>
            <a:ext cx="2107167" cy="369332"/>
          </a:xfrm>
          <a:prstGeom prst="rect">
            <a:avLst/>
          </a:prstGeom>
          <a:noFill/>
        </p:spPr>
        <p:txBody>
          <a:bodyPr wrap="square" rtlCol="0">
            <a:spAutoFit/>
          </a:bodyPr>
          <a:lstStyle/>
          <a:p>
            <a:r>
              <a:rPr lang="en-NZ" b="1" dirty="0">
                <a:latin typeface="Bradley Hand ITC" panose="03070402050302030203" pitchFamily="66" charset="0"/>
              </a:rPr>
              <a:t>Tasty Porridge</a:t>
            </a:r>
          </a:p>
        </p:txBody>
      </p:sp>
      <p:sp>
        <p:nvSpPr>
          <p:cNvPr id="13" name="TextBox 12"/>
          <p:cNvSpPr txBox="1"/>
          <p:nvPr/>
        </p:nvSpPr>
        <p:spPr>
          <a:xfrm rot="21225181">
            <a:off x="10134861" y="677428"/>
            <a:ext cx="625748" cy="338554"/>
          </a:xfrm>
          <a:prstGeom prst="rect">
            <a:avLst/>
          </a:prstGeom>
          <a:noFill/>
        </p:spPr>
        <p:txBody>
          <a:bodyPr wrap="square" rtlCol="0">
            <a:spAutoFit/>
          </a:bodyPr>
          <a:lstStyle/>
          <a:p>
            <a:r>
              <a:rPr lang="en-NZ" sz="1600" b="1" dirty="0">
                <a:latin typeface="Bradley Hand ITC" panose="03070402050302030203" pitchFamily="66" charset="0"/>
              </a:rPr>
              <a:t>1890</a:t>
            </a:r>
          </a:p>
        </p:txBody>
      </p:sp>
      <p:sp>
        <p:nvSpPr>
          <p:cNvPr id="14" name="TextBox 13"/>
          <p:cNvSpPr txBox="1"/>
          <p:nvPr/>
        </p:nvSpPr>
        <p:spPr>
          <a:xfrm rot="21260282">
            <a:off x="8972474" y="445101"/>
            <a:ext cx="1696671" cy="369332"/>
          </a:xfrm>
          <a:prstGeom prst="rect">
            <a:avLst/>
          </a:prstGeom>
          <a:noFill/>
        </p:spPr>
        <p:txBody>
          <a:bodyPr wrap="square" rtlCol="0">
            <a:spAutoFit/>
          </a:bodyPr>
          <a:lstStyle/>
          <a:p>
            <a:r>
              <a:rPr lang="en-NZ" b="1" dirty="0">
                <a:latin typeface="Bradley Hand ITC" panose="03070402050302030203" pitchFamily="66" charset="0"/>
              </a:rPr>
              <a:t>Archie’s Mother</a:t>
            </a:r>
          </a:p>
        </p:txBody>
      </p:sp>
      <p:sp>
        <p:nvSpPr>
          <p:cNvPr id="15" name="TextBox 14"/>
          <p:cNvSpPr txBox="1"/>
          <p:nvPr/>
        </p:nvSpPr>
        <p:spPr>
          <a:xfrm rot="21256454">
            <a:off x="9244955" y="3322225"/>
            <a:ext cx="868890" cy="338554"/>
          </a:xfrm>
          <a:prstGeom prst="rect">
            <a:avLst/>
          </a:prstGeom>
          <a:noFill/>
        </p:spPr>
        <p:txBody>
          <a:bodyPr wrap="square" rtlCol="0">
            <a:spAutoFit/>
          </a:bodyPr>
          <a:lstStyle/>
          <a:p>
            <a:r>
              <a:rPr lang="en-NZ" sz="1600" b="1" dirty="0">
                <a:latin typeface="Bradley Hand ITC" panose="03070402050302030203" pitchFamily="66" charset="0"/>
              </a:rPr>
              <a:t>5 min</a:t>
            </a:r>
          </a:p>
        </p:txBody>
      </p:sp>
      <p:sp>
        <p:nvSpPr>
          <p:cNvPr id="18" name="TextBox 17"/>
          <p:cNvSpPr txBox="1"/>
          <p:nvPr/>
        </p:nvSpPr>
        <p:spPr>
          <a:xfrm rot="21256454">
            <a:off x="10249031" y="3252061"/>
            <a:ext cx="768540" cy="338554"/>
          </a:xfrm>
          <a:prstGeom prst="rect">
            <a:avLst/>
          </a:prstGeom>
          <a:noFill/>
        </p:spPr>
        <p:txBody>
          <a:bodyPr wrap="square" rtlCol="0">
            <a:spAutoFit/>
          </a:bodyPr>
          <a:lstStyle/>
          <a:p>
            <a:r>
              <a:rPr lang="en-NZ" sz="1600" b="1" dirty="0">
                <a:latin typeface="Bradley Hand ITC" panose="03070402050302030203" pitchFamily="66" charset="0"/>
              </a:rPr>
              <a:t>5 min</a:t>
            </a:r>
          </a:p>
        </p:txBody>
      </p:sp>
      <p:sp>
        <p:nvSpPr>
          <p:cNvPr id="16" name="TextBox 15"/>
          <p:cNvSpPr txBox="1"/>
          <p:nvPr/>
        </p:nvSpPr>
        <p:spPr>
          <a:xfrm rot="21284410">
            <a:off x="6425872" y="1677447"/>
            <a:ext cx="1443355" cy="1077218"/>
          </a:xfrm>
          <a:prstGeom prst="rect">
            <a:avLst/>
          </a:prstGeom>
          <a:noFill/>
        </p:spPr>
        <p:txBody>
          <a:bodyPr wrap="square" rtlCol="0">
            <a:spAutoFit/>
          </a:bodyPr>
          <a:lstStyle/>
          <a:p>
            <a:r>
              <a:rPr lang="en-NZ" sz="1600" b="1" dirty="0">
                <a:latin typeface="Bradley Hand ITC" panose="03070402050302030203" pitchFamily="66" charset="0"/>
              </a:rPr>
              <a:t>60g Rolled Oats</a:t>
            </a:r>
          </a:p>
          <a:p>
            <a:r>
              <a:rPr lang="en-NZ" sz="1600" b="1" dirty="0">
                <a:latin typeface="Bradley Hand ITC" panose="03070402050302030203" pitchFamily="66" charset="0"/>
              </a:rPr>
              <a:t>160 ml Milk</a:t>
            </a:r>
          </a:p>
          <a:p>
            <a:r>
              <a:rPr lang="en-NZ" sz="1600" b="1" dirty="0">
                <a:latin typeface="Bradley Hand ITC" panose="03070402050302030203" pitchFamily="66" charset="0"/>
              </a:rPr>
              <a:t>2/3 cup water </a:t>
            </a:r>
          </a:p>
        </p:txBody>
      </p:sp>
      <p:sp>
        <p:nvSpPr>
          <p:cNvPr id="17" name="TextBox 16"/>
          <p:cNvSpPr txBox="1"/>
          <p:nvPr/>
        </p:nvSpPr>
        <p:spPr>
          <a:xfrm rot="16504502">
            <a:off x="7666947" y="2509320"/>
            <a:ext cx="3456414" cy="3693319"/>
          </a:xfrm>
          <a:prstGeom prst="rect">
            <a:avLst/>
          </a:prstGeom>
          <a:noFill/>
        </p:spPr>
        <p:txBody>
          <a:bodyPr wrap="square" rtlCol="0">
            <a:spAutoFit/>
          </a:bodyPr>
          <a:lstStyle/>
          <a:p>
            <a:r>
              <a:rPr lang="en-NZ" b="1" dirty="0">
                <a:latin typeface="Bradley Hand ITC" panose="03070402050302030203" pitchFamily="66" charset="0"/>
              </a:rPr>
              <a:t>Shopping List</a:t>
            </a:r>
          </a:p>
          <a:p>
            <a:endParaRPr lang="en-NZ" b="1" dirty="0">
              <a:latin typeface="Bradley Hand ITC" panose="03070402050302030203" pitchFamily="66" charset="0"/>
            </a:endParaRPr>
          </a:p>
          <a:p>
            <a:r>
              <a:rPr lang="en-NZ" b="1" dirty="0">
                <a:latin typeface="Bradley Hand ITC" panose="03070402050302030203" pitchFamily="66" charset="0"/>
              </a:rPr>
              <a:t>Flour</a:t>
            </a:r>
          </a:p>
          <a:p>
            <a:r>
              <a:rPr lang="en-NZ" b="1" dirty="0">
                <a:latin typeface="Bradley Hand ITC" panose="03070402050302030203" pitchFamily="66" charset="0"/>
              </a:rPr>
              <a:t>Oats</a:t>
            </a:r>
          </a:p>
          <a:p>
            <a:r>
              <a:rPr lang="en-NZ" b="1" dirty="0">
                <a:latin typeface="Bradley Hand ITC" panose="03070402050302030203" pitchFamily="66" charset="0"/>
              </a:rPr>
              <a:t>Shoe polish</a:t>
            </a:r>
          </a:p>
          <a:p>
            <a:r>
              <a:rPr lang="en-NZ" b="1" dirty="0">
                <a:latin typeface="Bradley Hand ITC" panose="03070402050302030203" pitchFamily="66" charset="0"/>
              </a:rPr>
              <a:t>Lard</a:t>
            </a:r>
          </a:p>
          <a:p>
            <a:r>
              <a:rPr lang="en-NZ" b="1" dirty="0">
                <a:latin typeface="Bradley Hand ITC" panose="03070402050302030203" pitchFamily="66" charset="0"/>
              </a:rPr>
              <a:t>Mutton</a:t>
            </a:r>
          </a:p>
          <a:p>
            <a:r>
              <a:rPr lang="en-NZ" b="1" dirty="0">
                <a:latin typeface="Bradley Hand ITC" panose="03070402050302030203" pitchFamily="66" charset="0"/>
              </a:rPr>
              <a:t>Tripe</a:t>
            </a:r>
          </a:p>
          <a:p>
            <a:endParaRPr lang="en-NZ" b="1" dirty="0">
              <a:latin typeface="Bradley Hand ITC" panose="03070402050302030203" pitchFamily="66" charset="0"/>
            </a:endParaRPr>
          </a:p>
          <a:p>
            <a:endParaRPr lang="en-NZ" b="1" dirty="0">
              <a:latin typeface="Bradley Hand ITC" panose="03070402050302030203" pitchFamily="66" charset="0"/>
            </a:endParaRPr>
          </a:p>
          <a:p>
            <a:endParaRPr lang="en-NZ" b="1" dirty="0">
              <a:latin typeface="Bradley Hand ITC" panose="03070402050302030203" pitchFamily="66" charset="0"/>
            </a:endParaRPr>
          </a:p>
          <a:p>
            <a:r>
              <a:rPr lang="en-NZ" b="1" dirty="0">
                <a:latin typeface="Bradley Hand ITC" panose="03070402050302030203" pitchFamily="66" charset="0"/>
              </a:rPr>
              <a:t>Remember sausages for </a:t>
            </a:r>
          </a:p>
          <a:p>
            <a:r>
              <a:rPr lang="en-NZ" b="1" dirty="0">
                <a:latin typeface="Bradley Hand ITC" panose="03070402050302030203" pitchFamily="66" charset="0"/>
              </a:rPr>
              <a:t>sparky</a:t>
            </a:r>
          </a:p>
        </p:txBody>
      </p:sp>
      <p:sp>
        <p:nvSpPr>
          <p:cNvPr id="19" name="Slide Number Placeholder 18"/>
          <p:cNvSpPr>
            <a:spLocks noGrp="1"/>
          </p:cNvSpPr>
          <p:nvPr>
            <p:ph type="sldNum" sz="quarter" idx="12"/>
          </p:nvPr>
        </p:nvSpPr>
        <p:spPr/>
        <p:txBody>
          <a:bodyPr/>
          <a:lstStyle/>
          <a:p>
            <a:fld id="{C1097B42-56FF-46F1-8136-BF84470CEBEA}" type="slidenum">
              <a:rPr lang="en-NZ" smtClean="0"/>
              <a:t>8</a:t>
            </a:fld>
            <a:endParaRPr lang="en-NZ"/>
          </a:p>
        </p:txBody>
      </p:sp>
      <p:sp>
        <p:nvSpPr>
          <p:cNvPr id="24" name="TextBox 23"/>
          <p:cNvSpPr txBox="1"/>
          <p:nvPr/>
        </p:nvSpPr>
        <p:spPr>
          <a:xfrm>
            <a:off x="3738547" y="779775"/>
            <a:ext cx="2497472" cy="2431435"/>
          </a:xfrm>
          <a:prstGeom prst="rect">
            <a:avLst/>
          </a:prstGeom>
          <a:noFill/>
        </p:spPr>
        <p:txBody>
          <a:bodyPr wrap="square" rtlCol="0">
            <a:spAutoFit/>
          </a:bodyPr>
          <a:lstStyle/>
          <a:p>
            <a:r>
              <a:rPr lang="en-NZ" dirty="0">
                <a:latin typeface="Garamond" panose="02020404030301010803" pitchFamily="18" charset="0"/>
              </a:rPr>
              <a:t>The slogan on this calico bag for oats is “The Energy Breakfast”.</a:t>
            </a:r>
          </a:p>
          <a:p>
            <a:endParaRPr lang="en-NZ" dirty="0">
              <a:latin typeface="Garamond" panose="02020404030301010803" pitchFamily="18" charset="0"/>
            </a:endParaRPr>
          </a:p>
          <a:p>
            <a:r>
              <a:rPr lang="en-NZ" sz="1600" b="1" dirty="0">
                <a:latin typeface="Garamond" panose="02020404030301010803" pitchFamily="18" charset="0"/>
              </a:rPr>
              <a:t>Oats sack, </a:t>
            </a:r>
            <a:r>
              <a:rPr lang="en-NZ" sz="1600" dirty="0">
                <a:latin typeface="Garamond" panose="02020404030301010803" pitchFamily="18" charset="0"/>
              </a:rPr>
              <a:t>20th century CE, by Diamond. Gift of Valerie Carson, 2009. CC BY-NC-ND 4.0. </a:t>
            </a:r>
            <a:r>
              <a:rPr lang="en-NZ" sz="1600" b="1" dirty="0" err="1">
                <a:latin typeface="Garamond" panose="02020404030301010803" pitchFamily="18" charset="0"/>
              </a:rPr>
              <a:t>Te</a:t>
            </a:r>
            <a:r>
              <a:rPr lang="en-NZ" sz="1600" b="1" dirty="0">
                <a:latin typeface="Garamond" panose="02020404030301010803" pitchFamily="18" charset="0"/>
              </a:rPr>
              <a:t> Papa </a:t>
            </a:r>
            <a:r>
              <a:rPr lang="en-NZ" sz="1600" dirty="0">
                <a:latin typeface="Garamond" panose="02020404030301010803" pitchFamily="18" charset="0"/>
              </a:rPr>
              <a:t>(GH016341)</a:t>
            </a:r>
          </a:p>
        </p:txBody>
      </p:sp>
      <p:sp>
        <p:nvSpPr>
          <p:cNvPr id="25" name="TextBox 24"/>
          <p:cNvSpPr txBox="1"/>
          <p:nvPr/>
        </p:nvSpPr>
        <p:spPr>
          <a:xfrm>
            <a:off x="3870982" y="3589413"/>
            <a:ext cx="2634056" cy="2954655"/>
          </a:xfrm>
          <a:prstGeom prst="rect">
            <a:avLst/>
          </a:prstGeom>
          <a:noFill/>
        </p:spPr>
        <p:txBody>
          <a:bodyPr wrap="square" rtlCol="0">
            <a:spAutoFit/>
          </a:bodyPr>
          <a:lstStyle/>
          <a:p>
            <a:r>
              <a:rPr lang="en-NZ" dirty="0">
                <a:latin typeface="Garamond" panose="02020404030301010803" pitchFamily="18" charset="0"/>
              </a:rPr>
              <a:t>The boy scout ‘Sergeant Dan’ was used to advertise </a:t>
            </a:r>
            <a:r>
              <a:rPr lang="en-NZ" dirty="0" err="1">
                <a:latin typeface="Garamond" panose="02020404030301010803" pitchFamily="18" charset="0"/>
              </a:rPr>
              <a:t>Creamoata</a:t>
            </a:r>
            <a:r>
              <a:rPr lang="en-NZ" dirty="0">
                <a:latin typeface="Garamond" panose="02020404030301010803" pitchFamily="18" charset="0"/>
              </a:rPr>
              <a:t> Oats. </a:t>
            </a:r>
          </a:p>
          <a:p>
            <a:endParaRPr lang="en-NZ" dirty="0">
              <a:latin typeface="Garamond" panose="02020404030301010803" pitchFamily="18" charset="0"/>
            </a:endParaRPr>
          </a:p>
          <a:p>
            <a:r>
              <a:rPr lang="en-NZ" dirty="0">
                <a:latin typeface="Garamond" panose="02020404030301010803" pitchFamily="18" charset="0"/>
              </a:rPr>
              <a:t>[</a:t>
            </a:r>
            <a:r>
              <a:rPr lang="en-NZ" sz="1600" b="1" dirty="0" err="1">
                <a:latin typeface="Garamond" panose="02020404030301010803" pitchFamily="18" charset="0"/>
              </a:rPr>
              <a:t>Whitcombe</a:t>
            </a:r>
            <a:r>
              <a:rPr lang="en-NZ" sz="1600" b="1" dirty="0">
                <a:latin typeface="Garamond" panose="02020404030301010803" pitchFamily="18" charset="0"/>
              </a:rPr>
              <a:t> &amp; Tombs Ltd</a:t>
            </a:r>
            <a:r>
              <a:rPr lang="en-NZ" sz="1600" dirty="0">
                <a:latin typeface="Garamond" panose="02020404030301010803" pitchFamily="18" charset="0"/>
              </a:rPr>
              <a:t>?]: Sergeant Dan's favourite breakfast [1910-1930s]. Ref: Eph-C-FOOD-Whitcombe-2-07. </a:t>
            </a:r>
            <a:r>
              <a:rPr lang="en-NZ" sz="1600" b="1" dirty="0">
                <a:latin typeface="Garamond" panose="02020404030301010803" pitchFamily="18" charset="0"/>
              </a:rPr>
              <a:t>Alexander Turnbull Library</a:t>
            </a:r>
            <a:r>
              <a:rPr lang="en-NZ" sz="1600" dirty="0">
                <a:latin typeface="Garamond" panose="02020404030301010803" pitchFamily="18" charset="0"/>
              </a:rPr>
              <a:t>, NZ </a:t>
            </a:r>
            <a:r>
              <a:rPr lang="en-NZ" sz="1600" u="sng" dirty="0">
                <a:latin typeface="Garamond" panose="02020404030301010803" pitchFamily="18" charset="0"/>
                <a:hlinkClick r:id="rId6"/>
              </a:rPr>
              <a:t>/records/37775272 </a:t>
            </a:r>
            <a:r>
              <a:rPr lang="en-NZ" sz="1600" dirty="0">
                <a:latin typeface="Garamond" panose="02020404030301010803" pitchFamily="18" charset="0"/>
              </a:rPr>
              <a:t>.</a:t>
            </a:r>
            <a:endParaRPr lang="en-NZ" dirty="0">
              <a:latin typeface="Garamond" panose="02020404030301010803" pitchFamily="18" charset="0"/>
            </a:endParaRPr>
          </a:p>
        </p:txBody>
      </p:sp>
      <p:pic>
        <p:nvPicPr>
          <p:cNvPr id="23" name="Picture 10" descr="Image result for wooden spoon"/>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8966" l="0" r="100000"/>
                    </a14:imgEffect>
                  </a14:imgLayer>
                </a14:imgProps>
              </a:ext>
              <a:ext uri="{28A0092B-C50C-407E-A947-70E740481C1C}">
                <a14:useLocalDpi xmlns:a14="http://schemas.microsoft.com/office/drawing/2010/main"/>
              </a:ext>
            </a:extLst>
          </a:blip>
          <a:srcRect/>
          <a:stretch>
            <a:fillRect/>
          </a:stretch>
        </p:blipFill>
        <p:spPr bwMode="auto">
          <a:xfrm rot="20835653">
            <a:off x="7436668" y="2203526"/>
            <a:ext cx="4952152" cy="2762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2185780"/>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87191" y="218235"/>
            <a:ext cx="11671069" cy="6458988"/>
          </a:xfrm>
          <a:prstGeom prst="roundRect">
            <a:avLst/>
          </a:prstGeom>
          <a:solidFill>
            <a:schemeClr val="accent1">
              <a:lumMod val="40000"/>
              <a:lumOff val="60000"/>
            </a:schemeClr>
          </a:solidFill>
          <a:ln w="28575">
            <a:solidFill>
              <a:schemeClr val="tx1">
                <a:lumMod val="95000"/>
                <a:lumOff val="5000"/>
              </a:schemeClr>
            </a:solidFill>
          </a:ln>
          <a:effectLst>
            <a:outerShdw blurRad="63500" dist="101600" dir="10800000" algn="r" rotWithShape="0">
              <a:prstClr val="black">
                <a:alpha val="40000"/>
              </a:prstClr>
            </a:outerShdw>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33288" y="750284"/>
            <a:ext cx="3772836" cy="2682466"/>
          </a:xfrm>
          <a:prstGeom prst="rect">
            <a:avLst/>
          </a:prstGeom>
          <a:ln w="88900" cap="sq" cmpd="thickThin">
            <a:solidFill>
              <a:srgbClr val="000000"/>
            </a:solidFill>
            <a:prstDash val="solid"/>
            <a:miter lim="800000"/>
          </a:ln>
          <a:effectLst>
            <a:innerShdw blurRad="76200">
              <a:srgbClr val="000000"/>
            </a:innerShdw>
          </a:effectLst>
        </p:spPr>
      </p:pic>
      <p:sp>
        <p:nvSpPr>
          <p:cNvPr id="12" name="Rounded Rectangle 11"/>
          <p:cNvSpPr/>
          <p:nvPr/>
        </p:nvSpPr>
        <p:spPr>
          <a:xfrm>
            <a:off x="7377739" y="3755246"/>
            <a:ext cx="4033439" cy="2510656"/>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NZ" dirty="0">
              <a:solidFill>
                <a:schemeClr val="tx1"/>
              </a:solidFill>
              <a:latin typeface="Garamond" panose="02020404030301010803" pitchFamily="18" charset="0"/>
            </a:endParaRPr>
          </a:p>
        </p:txBody>
      </p:sp>
      <p:sp>
        <p:nvSpPr>
          <p:cNvPr id="10" name="Slide Number Placeholder 9"/>
          <p:cNvSpPr>
            <a:spLocks noGrp="1"/>
          </p:cNvSpPr>
          <p:nvPr>
            <p:ph type="sldNum" sz="quarter" idx="12"/>
          </p:nvPr>
        </p:nvSpPr>
        <p:spPr/>
        <p:txBody>
          <a:bodyPr/>
          <a:lstStyle/>
          <a:p>
            <a:fld id="{C1097B42-56FF-46F1-8136-BF84470CEBEA}" type="slidenum">
              <a:rPr lang="en-NZ" smtClean="0"/>
              <a:t>9</a:t>
            </a:fld>
            <a:endParaRPr lang="en-NZ"/>
          </a:p>
        </p:txBody>
      </p:sp>
      <p:pic>
        <p:nvPicPr>
          <p:cNvPr id="13" name="Picture 4" descr="Related image"/>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10000" r="90000">
                        <a14:foregroundMark x1="30667" y1="90500" x2="30667" y2="90500"/>
                        <a14:foregroundMark x1="26333" y1="93250" x2="26333" y2="93250"/>
                        <a14:backgroundMark x1="61000" y1="91000" x2="61000" y2="91000"/>
                        <a14:backgroundMark x1="63000" y1="88250" x2="63000" y2="88250"/>
                        <a14:backgroundMark x1="61000" y1="90000" x2="61000" y2="90000"/>
                        <a14:backgroundMark x1="58000" y1="90500" x2="57667" y2="90750"/>
                        <a14:backgroundMark x1="55333" y1="92000" x2="54667" y2="92500"/>
                        <a14:backgroundMark x1="51667" y1="93250" x2="51167" y2="93500"/>
                        <a14:backgroundMark x1="64500" y1="89000" x2="64500" y2="89000"/>
                        <a14:backgroundMark x1="66500" y1="85500" x2="66500" y2="85500"/>
                      </a14:backgroundRemoval>
                    </a14:imgEffect>
                  </a14:imgLayer>
                </a14:imgProps>
              </a:ext>
              <a:ext uri="{28A0092B-C50C-407E-A947-70E740481C1C}">
                <a14:useLocalDpi xmlns:a14="http://schemas.microsoft.com/office/drawing/2010/main"/>
              </a:ext>
            </a:extLst>
          </a:blip>
          <a:srcRect/>
          <a:stretch>
            <a:fillRect/>
          </a:stretch>
        </p:blipFill>
        <p:spPr bwMode="auto">
          <a:xfrm>
            <a:off x="2734488" y="1489288"/>
            <a:ext cx="6042381" cy="477661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590546" y="3782624"/>
            <a:ext cx="3715578" cy="2492990"/>
          </a:xfrm>
          <a:prstGeom prst="rect">
            <a:avLst/>
          </a:prstGeom>
          <a:noFill/>
        </p:spPr>
        <p:txBody>
          <a:bodyPr wrap="square" rtlCol="0">
            <a:spAutoFit/>
          </a:bodyPr>
          <a:lstStyle/>
          <a:p>
            <a:r>
              <a:rPr lang="en-NZ" dirty="0">
                <a:latin typeface="Garamond" panose="02020404030301010803" pitchFamily="18" charset="0"/>
              </a:rPr>
              <a:t>Constantine II was the eldest son of the Roman Emperor Constantine and his wife Fausta. He was born in August 316 CE, making him around eight years old when this coin was made.  </a:t>
            </a:r>
          </a:p>
          <a:p>
            <a:r>
              <a:rPr lang="en-NZ" b="1" dirty="0">
                <a:latin typeface="Garamond" panose="02020404030301010803" pitchFamily="18" charset="0"/>
              </a:rPr>
              <a:t> </a:t>
            </a:r>
          </a:p>
          <a:p>
            <a:r>
              <a:rPr lang="en-NZ" sz="1600" b="1" dirty="0">
                <a:latin typeface="Garamond" panose="02020404030301010803" pitchFamily="18" charset="0"/>
              </a:rPr>
              <a:t>Bronze Follis. Constantine II </a:t>
            </a:r>
            <a:r>
              <a:rPr lang="en-NZ" sz="1600" dirty="0">
                <a:latin typeface="Garamond" panose="02020404030301010803" pitchFamily="18" charset="0"/>
              </a:rPr>
              <a:t>(JLMC 180.96.34). 323-324 CE. </a:t>
            </a:r>
            <a:r>
              <a:rPr lang="en-NZ" sz="1600" b="1" dirty="0">
                <a:latin typeface="Garamond" panose="02020404030301010803" pitchFamily="18" charset="0"/>
              </a:rPr>
              <a:t>UC James </a:t>
            </a:r>
            <a:r>
              <a:rPr lang="en-NZ" sz="1600" b="1" dirty="0" err="1">
                <a:latin typeface="Garamond" panose="02020404030301010803" pitchFamily="18" charset="0"/>
              </a:rPr>
              <a:t>Logie</a:t>
            </a:r>
            <a:r>
              <a:rPr lang="en-NZ" sz="1600" b="1" dirty="0">
                <a:latin typeface="Garamond" panose="02020404030301010803" pitchFamily="18" charset="0"/>
              </a:rPr>
              <a:t> Memorial Collection</a:t>
            </a:r>
            <a:r>
              <a:rPr lang="en-NZ" sz="1600" dirty="0">
                <a:latin typeface="Garamond" panose="02020404030301010803" pitchFamily="18" charset="0"/>
              </a:rPr>
              <a:t>. </a:t>
            </a:r>
            <a:endParaRPr lang="en-NZ" sz="1600" b="1" dirty="0">
              <a:latin typeface="Garamond" panose="02020404030301010803" pitchFamily="18" charset="0"/>
            </a:endParaRPr>
          </a:p>
        </p:txBody>
      </p:sp>
      <p:pic>
        <p:nvPicPr>
          <p:cNvPr id="14" name="Picture 4" descr="Image result for papyrus scroll"/>
          <p:cNvPicPr>
            <a:picLocks noChangeAspect="1" noChangeArrowheads="1"/>
          </p:cNvPicPr>
          <p:nvPr/>
        </p:nvPicPr>
        <p:blipFill>
          <a:blip r:embed="rId5" cstate="screen">
            <a:extLst>
              <a:ext uri="{BEBA8EAE-BF5A-486C-A8C5-ECC9F3942E4B}">
                <a14:imgProps xmlns:a14="http://schemas.microsoft.com/office/drawing/2010/main">
                  <a14:imgLayer r:embed="rId6">
                    <a14:imgEffect>
                      <a14:backgroundRemoval t="0" b="100000" l="0" r="100000">
                        <a14:foregroundMark x1="32000" y1="6083" x2="32000" y2="6083"/>
                        <a14:foregroundMark x1="44556" y1="5500" x2="44556" y2="5500"/>
                        <a14:foregroundMark x1="51556" y1="5500" x2="51556" y2="5500"/>
                        <a14:foregroundMark x1="68222" y1="5167" x2="68222" y2="5167"/>
                        <a14:foregroundMark x1="77000" y1="5083" x2="77000" y2="5083"/>
                        <a14:foregroundMark x1="86222" y1="3917" x2="86222" y2="3917"/>
                        <a14:foregroundMark x1="82667" y1="5167" x2="82667" y2="5167"/>
                        <a14:foregroundMark x1="82556" y1="8667" x2="82556" y2="8667"/>
                        <a14:foregroundMark x1="75333" y1="9667" x2="75333" y2="9667"/>
                        <a14:foregroundMark x1="71111" y1="9667" x2="71111" y2="9667"/>
                        <a14:foregroundMark x1="45222" y1="6500" x2="40333" y2="5667"/>
                        <a14:foregroundMark x1="30222" y1="4333" x2="30222" y2="4333"/>
                        <a14:foregroundMark x1="19778" y1="4333" x2="19778" y2="4333"/>
                        <a14:foregroundMark x1="18222" y1="5667" x2="16889" y2="5917"/>
                        <a14:foregroundMark x1="14111" y1="6833" x2="14111" y2="6833"/>
                        <a14:foregroundMark x1="37111" y1="8500" x2="37111" y2="8500"/>
                        <a14:foregroundMark x1="39778" y1="8083" x2="39778" y2="8083"/>
                        <a14:foregroundMark x1="41889" y1="7667" x2="41889" y2="7667"/>
                        <a14:foregroundMark x1="15111" y1="97583" x2="15111" y2="97583"/>
                        <a14:foregroundMark x1="49889" y1="97000" x2="49889" y2="97000"/>
                      </a14:backgroundRemoval>
                    </a14:imgEffect>
                  </a14:imgLayer>
                </a14:imgProps>
              </a:ext>
              <a:ext uri="{28A0092B-C50C-407E-A947-70E740481C1C}">
                <a14:useLocalDpi xmlns:a14="http://schemas.microsoft.com/office/drawing/2010/main"/>
              </a:ext>
            </a:extLst>
          </a:blip>
          <a:srcRect/>
          <a:stretch>
            <a:fillRect/>
          </a:stretch>
        </p:blipFill>
        <p:spPr bwMode="auto">
          <a:xfrm rot="20983182">
            <a:off x="642611" y="554256"/>
            <a:ext cx="5107423" cy="589531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rot="20858896">
            <a:off x="1542411" y="1185228"/>
            <a:ext cx="3674917" cy="4924425"/>
          </a:xfrm>
          <a:prstGeom prst="rect">
            <a:avLst/>
          </a:prstGeom>
          <a:noFill/>
        </p:spPr>
        <p:txBody>
          <a:bodyPr wrap="square" rtlCol="0">
            <a:spAutoFit/>
          </a:bodyPr>
          <a:lstStyle/>
          <a:p>
            <a:pPr algn="ctr"/>
            <a:r>
              <a:rPr lang="en-NZ" sz="2800" b="1" dirty="0">
                <a:latin typeface="Papyrus" panose="03070502060502030205" pitchFamily="66" charset="0"/>
              </a:rPr>
              <a:t>Libum (Cheesecake) </a:t>
            </a:r>
          </a:p>
          <a:p>
            <a:endParaRPr lang="en-NZ" sz="2200" b="1" dirty="0">
              <a:latin typeface="Papyrus" panose="03070502060502030205" pitchFamily="66" charset="0"/>
            </a:endParaRPr>
          </a:p>
          <a:p>
            <a:r>
              <a:rPr lang="en-NZ" sz="2200" b="1" dirty="0">
                <a:latin typeface="Papyrus" panose="03070502060502030205" pitchFamily="66" charset="0"/>
              </a:rPr>
              <a:t>2 lb cheese well crushed in a mortar; when it is well crushed, add in 1lb bread-wheat flour or, if you want it to be lighter, just half a pound, to be mixed with the cheese. Add one egg and mix together well. Make a loaf with this, with leaves under it, and cook slowly in a hot fire under a brick. </a:t>
            </a:r>
          </a:p>
          <a:p>
            <a:r>
              <a:rPr lang="en-NZ" sz="2200" b="1" dirty="0">
                <a:latin typeface="Papyrus" panose="03070502060502030205" pitchFamily="66" charset="0"/>
              </a:rPr>
              <a:t>- Cato, </a:t>
            </a:r>
            <a:r>
              <a:rPr lang="en-NZ" sz="2200" b="1" i="1" dirty="0">
                <a:latin typeface="Papyrus" panose="03070502060502030205" pitchFamily="66" charset="0"/>
              </a:rPr>
              <a:t>On Agriculture </a:t>
            </a:r>
            <a:r>
              <a:rPr lang="en-NZ" sz="2200" b="1" dirty="0">
                <a:latin typeface="Papyrus" panose="03070502060502030205" pitchFamily="66" charset="0"/>
              </a:rPr>
              <a:t>75</a:t>
            </a:r>
          </a:p>
        </p:txBody>
      </p:sp>
      <p:pic>
        <p:nvPicPr>
          <p:cNvPr id="11" name="Picture 6" descr="Image result for eggs"/>
          <p:cNvPicPr>
            <a:picLocks noChangeAspect="1" noChangeArrowheads="1"/>
          </p:cNvPicPr>
          <p:nvPr/>
        </p:nvPicPr>
        <p:blipFill>
          <a:blip r:embed="rId7" cstate="screen">
            <a:extLst>
              <a:ext uri="{BEBA8EAE-BF5A-486C-A8C5-ECC9F3942E4B}">
                <a14:imgProps xmlns:a14="http://schemas.microsoft.com/office/drawing/2010/main">
                  <a14:imgLayer r:embed="rId8">
                    <a14:imgEffect>
                      <a14:backgroundRemoval t="10000" b="90000" l="10000" r="90000">
                        <a14:backgroundMark x1="41149" y1="72129" x2="41149" y2="72129"/>
                        <a14:backgroundMark x1="59655" y1="84686" x2="59655" y2="84686"/>
                      </a14:backgroundRemoval>
                    </a14:imgEffect>
                  </a14:imgLayer>
                </a14:imgProps>
              </a:ext>
              <a:ext uri="{28A0092B-C50C-407E-A947-70E740481C1C}">
                <a14:useLocalDpi xmlns:a14="http://schemas.microsoft.com/office/drawing/2010/main"/>
              </a:ext>
            </a:extLst>
          </a:blip>
          <a:srcRect/>
          <a:stretch>
            <a:fillRect/>
          </a:stretch>
        </p:blipFill>
        <p:spPr bwMode="auto">
          <a:xfrm>
            <a:off x="4747105" y="4357682"/>
            <a:ext cx="3329901" cy="2776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8150192"/>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4863</TotalTime>
  <Words>4637</Words>
  <Application>Microsoft Macintosh PowerPoint</Application>
  <PresentationFormat>Widescreen</PresentationFormat>
  <Paragraphs>320</Paragraphs>
  <Slides>36</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36</vt:i4>
      </vt:variant>
    </vt:vector>
  </HeadingPairs>
  <TitlesOfParts>
    <vt:vector size="47" baseType="lpstr">
      <vt:lpstr>Arial</vt:lpstr>
      <vt:lpstr>Bradley Hand ITC</vt:lpstr>
      <vt:lpstr>Calibri</vt:lpstr>
      <vt:lpstr>Calibri Light</vt:lpstr>
      <vt:lpstr>Gabriola</vt:lpstr>
      <vt:lpstr>Garamond</vt:lpstr>
      <vt:lpstr>Lucida Calligraphy</vt:lpstr>
      <vt:lpstr>Papyrus</vt:lpstr>
      <vt:lpstr>Segoe Script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Canterbury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Nicole Hooper</dc:creator>
  <cp:lastModifiedBy>Natalie Looyer</cp:lastModifiedBy>
  <cp:revision>435</cp:revision>
  <cp:lastPrinted>2019-02-06T07:08:18Z</cp:lastPrinted>
  <dcterms:created xsi:type="dcterms:W3CDTF">2018-12-13T20:58:20Z</dcterms:created>
  <dcterms:modified xsi:type="dcterms:W3CDTF">2020-04-21T00:17:26Z</dcterms:modified>
</cp:coreProperties>
</file>